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80" r:id="rId8"/>
    <p:sldId id="262" r:id="rId9"/>
    <p:sldId id="277" r:id="rId10"/>
    <p:sldId id="264" r:id="rId11"/>
    <p:sldId id="278" r:id="rId12"/>
    <p:sldId id="283" r:id="rId13"/>
    <p:sldId id="265" r:id="rId14"/>
    <p:sldId id="288" r:id="rId15"/>
    <p:sldId id="266" r:id="rId16"/>
    <p:sldId id="268" r:id="rId17"/>
    <p:sldId id="269" r:id="rId18"/>
    <p:sldId id="284" r:id="rId19"/>
    <p:sldId id="285" r:id="rId20"/>
    <p:sldId id="282" r:id="rId21"/>
    <p:sldId id="275" r:id="rId22"/>
    <p:sldId id="271" r:id="rId2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47" d="100"/>
          <a:sy n="47" d="100"/>
        </p:scale>
        <p:origin x="-1186" y="-149"/>
      </p:cViewPr>
      <p:guideLst>
        <p:guide orient="horz" pos="2160"/>
        <p:guide pos="2880"/>
      </p:guideLst>
    </p:cSldViewPr>
  </p:slideViewPr>
  <p:notesTextViewPr>
    <p:cViewPr>
      <p:scale>
        <a:sx n="100" d="100"/>
        <a:sy n="100" d="100"/>
      </p:scale>
      <p:origin x="0" y="0"/>
    </p:cViewPr>
  </p:notesTextViewPr>
  <p:sorterViewPr>
    <p:cViewPr>
      <p:scale>
        <a:sx n="55" d="100"/>
        <a:sy n="5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02.11.2022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slow">
    <p:pull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02.11.2022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slow">
    <p:pull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02.11.2022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slow">
    <p:pull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02.11.2022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slow">
    <p:pull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02.11.2022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slow">
    <p:pull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02.11.2022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slow">
    <p:pull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02.11.2022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slow">
    <p:pull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02.11.2022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slow">
    <p:pull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02.11.2022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slow">
    <p:pull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02.11.2022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slow">
    <p:pull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02.11.2022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slow">
    <p:pull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6">
            <a:lumMod val="60000"/>
            <a:lumOff val="40000"/>
            <a:alpha val="84000"/>
          </a:schemeClr>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02.11.2022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pull dir="r"/>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116633"/>
            <a:ext cx="7772400" cy="3600400"/>
          </a:xfrm>
        </p:spPr>
        <p:txBody>
          <a:bodyPr>
            <a:normAutofit fontScale="90000"/>
          </a:bodyPr>
          <a:lstStyle/>
          <a:p>
            <a:r>
              <a:rPr lang="ru-RU" sz="2000" dirty="0" smtClean="0">
                <a:latin typeface="Times New Roman" panose="02020603050405020304" pitchFamily="18" charset="0"/>
                <a:cs typeface="Times New Roman" panose="02020603050405020304" pitchFamily="18" charset="0"/>
              </a:rPr>
              <a:t/>
            </a:r>
            <a:br>
              <a:rPr lang="ru-RU" sz="2000" dirty="0" smtClean="0">
                <a:latin typeface="Times New Roman" panose="02020603050405020304" pitchFamily="18" charset="0"/>
                <a:cs typeface="Times New Roman" panose="02020603050405020304" pitchFamily="18" charset="0"/>
              </a:rPr>
            </a:br>
            <a:r>
              <a:rPr lang="ru-RU" sz="2000" dirty="0">
                <a:latin typeface="Times New Roman" panose="02020603050405020304" pitchFamily="18" charset="0"/>
                <a:cs typeface="Times New Roman" panose="02020603050405020304" pitchFamily="18" charset="0"/>
              </a:rPr>
              <a:t/>
            </a:r>
            <a:br>
              <a:rPr lang="ru-RU" sz="2000" dirty="0">
                <a:latin typeface="Times New Roman" panose="02020603050405020304" pitchFamily="18" charset="0"/>
                <a:cs typeface="Times New Roman" panose="02020603050405020304" pitchFamily="18" charset="0"/>
              </a:rPr>
            </a:br>
            <a:r>
              <a:rPr lang="ru-RU" sz="2000" dirty="0" smtClean="0">
                <a:latin typeface="Times New Roman" panose="02020603050405020304" pitchFamily="18" charset="0"/>
                <a:cs typeface="Times New Roman" panose="02020603050405020304" pitchFamily="18" charset="0"/>
              </a:rPr>
              <a:t>ГОСУДАРСТВЕННОЕ  </a:t>
            </a:r>
            <a:r>
              <a:rPr lang="ru-RU" sz="2000" dirty="0">
                <a:latin typeface="Times New Roman" panose="02020603050405020304" pitchFamily="18" charset="0"/>
                <a:cs typeface="Times New Roman" panose="02020603050405020304" pitchFamily="18" charset="0"/>
              </a:rPr>
              <a:t>ОБРАЗОВАТЕЛЬНОЕ УЧРЕЖДЕНИЕ</a:t>
            </a:r>
            <a:br>
              <a:rPr lang="ru-RU" sz="2000" dirty="0">
                <a:latin typeface="Times New Roman" panose="02020603050405020304" pitchFamily="18" charset="0"/>
                <a:cs typeface="Times New Roman" panose="02020603050405020304" pitchFamily="18" charset="0"/>
              </a:rPr>
            </a:br>
            <a:r>
              <a:rPr lang="ru-RU" sz="2000" dirty="0">
                <a:latin typeface="Times New Roman" panose="02020603050405020304" pitchFamily="18" charset="0"/>
                <a:cs typeface="Times New Roman" panose="02020603050405020304" pitchFamily="18" charset="0"/>
              </a:rPr>
              <a:t> ЛУГАНСКОЙ НАРОДНОЙ РЕСПУБЛИКИ</a:t>
            </a:r>
            <a:br>
              <a:rPr lang="ru-RU" sz="2000" dirty="0">
                <a:latin typeface="Times New Roman" panose="02020603050405020304" pitchFamily="18" charset="0"/>
                <a:cs typeface="Times New Roman" panose="02020603050405020304" pitchFamily="18" charset="0"/>
              </a:rPr>
            </a:br>
            <a:r>
              <a:rPr lang="ru-RU" sz="2000" dirty="0">
                <a:latin typeface="Times New Roman" panose="02020603050405020304" pitchFamily="18" charset="0"/>
                <a:cs typeface="Times New Roman" panose="02020603050405020304" pitchFamily="18" charset="0"/>
              </a:rPr>
              <a:t> «ЛОЗОВСКАЯ ВЕЧЕРНЯЯ (СМЕННАЯ) СРЕДНЯЯ ШКОЛА»</a:t>
            </a:r>
            <a:br>
              <a:rPr lang="ru-RU" sz="2000" dirty="0">
                <a:latin typeface="Times New Roman" panose="02020603050405020304" pitchFamily="18" charset="0"/>
                <a:cs typeface="Times New Roman" panose="02020603050405020304" pitchFamily="18" charset="0"/>
              </a:rPr>
            </a:br>
            <a:r>
              <a:rPr lang="ru-RU" sz="4000" dirty="0" smtClean="0">
                <a:latin typeface="Times New Roman" panose="02020603050405020304" pitchFamily="18" charset="0"/>
                <a:cs typeface="Times New Roman" panose="02020603050405020304" pitchFamily="18" charset="0"/>
              </a:rPr>
              <a:t/>
            </a:r>
            <a:br>
              <a:rPr lang="ru-RU" sz="4000" dirty="0" smtClean="0">
                <a:latin typeface="Times New Roman" panose="02020603050405020304" pitchFamily="18" charset="0"/>
                <a:cs typeface="Times New Roman" panose="02020603050405020304" pitchFamily="18" charset="0"/>
              </a:rPr>
            </a:br>
            <a:r>
              <a:rPr lang="ru-RU" sz="4000" dirty="0" smtClean="0">
                <a:latin typeface="Times New Roman" panose="02020603050405020304" pitchFamily="18" charset="0"/>
                <a:cs typeface="Times New Roman" panose="02020603050405020304" pitchFamily="18" charset="0"/>
              </a:rPr>
              <a:t/>
            </a:r>
            <a:br>
              <a:rPr lang="ru-RU" sz="4000" dirty="0" smtClean="0">
                <a:latin typeface="Times New Roman" panose="02020603050405020304" pitchFamily="18" charset="0"/>
                <a:cs typeface="Times New Roman" panose="02020603050405020304" pitchFamily="18" charset="0"/>
              </a:rPr>
            </a:br>
            <a:r>
              <a:rPr lang="ru-RU" sz="4000" dirty="0">
                <a:latin typeface="Times New Roman" panose="02020603050405020304" pitchFamily="18" charset="0"/>
                <a:cs typeface="Times New Roman" panose="02020603050405020304" pitchFamily="18" charset="0"/>
              </a:rPr>
              <a:t/>
            </a:r>
            <a:br>
              <a:rPr lang="ru-RU" sz="4000" dirty="0">
                <a:latin typeface="Times New Roman" panose="02020603050405020304" pitchFamily="18" charset="0"/>
                <a:cs typeface="Times New Roman" panose="02020603050405020304" pitchFamily="18" charset="0"/>
              </a:rPr>
            </a:br>
            <a:r>
              <a:rPr lang="ru-RU" sz="2400" dirty="0" smtClean="0">
                <a:latin typeface="Times New Roman" panose="02020603050405020304" pitchFamily="18" charset="0"/>
                <a:cs typeface="Times New Roman" panose="02020603050405020304" pitchFamily="18" charset="0"/>
              </a:rPr>
              <a:t>Презентация</a:t>
            </a:r>
            <a:r>
              <a:rPr lang="ru-RU" sz="4000" dirty="0" smtClean="0">
                <a:latin typeface="YS Text"/>
              </a:rPr>
              <a:t/>
            </a:r>
            <a:br>
              <a:rPr lang="ru-RU" sz="4000" dirty="0" smtClean="0">
                <a:latin typeface="YS Text"/>
              </a:rPr>
            </a:br>
            <a:r>
              <a:rPr lang="vi-VN" sz="3600" dirty="0" smtClean="0">
                <a:latin typeface="YS Text"/>
              </a:rPr>
              <a:t>Ольга </a:t>
            </a:r>
            <a:r>
              <a:rPr lang="vi-VN" sz="3600" dirty="0" smtClean="0">
                <a:latin typeface="YS Text"/>
              </a:rPr>
              <a:t>Сергеевна </a:t>
            </a:r>
            <a:r>
              <a:rPr lang="vi-VN" sz="3600" dirty="0" smtClean="0">
                <a:latin typeface="YS Text"/>
              </a:rPr>
              <a:t>Качу́ра</a:t>
            </a:r>
            <a:r>
              <a:rPr lang="ru-RU" sz="3600" dirty="0" smtClean="0">
                <a:latin typeface="YS Text"/>
              </a:rPr>
              <a:t/>
            </a:r>
            <a:br>
              <a:rPr lang="ru-RU" sz="3600" dirty="0" smtClean="0">
                <a:latin typeface="YS Text"/>
              </a:rPr>
            </a:br>
            <a:r>
              <a:rPr lang="en-US" sz="3600" dirty="0" smtClean="0">
                <a:latin typeface="YS Text"/>
              </a:rPr>
              <a:t> </a:t>
            </a:r>
            <a:r>
              <a:rPr lang="en-US" sz="3600" dirty="0" smtClean="0">
                <a:latin typeface="YS Text"/>
              </a:rPr>
              <a:t>(</a:t>
            </a:r>
            <a:r>
              <a:rPr lang="ru-RU" sz="3600" dirty="0" err="1" smtClean="0">
                <a:latin typeface="YS Text"/>
              </a:rPr>
              <a:t>Корса</a:t>
            </a:r>
            <a:r>
              <a:rPr lang="en-US" sz="3600" dirty="0" smtClean="0">
                <a:latin typeface="YS Text"/>
              </a:rPr>
              <a:t>)</a:t>
            </a:r>
            <a:endParaRPr lang="ru-RU" sz="3600" dirty="0"/>
          </a:p>
        </p:txBody>
      </p:sp>
      <p:sp>
        <p:nvSpPr>
          <p:cNvPr id="3" name="Подзаголовок 2"/>
          <p:cNvSpPr>
            <a:spLocks noGrp="1"/>
          </p:cNvSpPr>
          <p:nvPr>
            <p:ph type="subTitle" idx="1"/>
          </p:nvPr>
        </p:nvSpPr>
        <p:spPr>
          <a:xfrm>
            <a:off x="1371600" y="3886200"/>
            <a:ext cx="7376864" cy="2207096"/>
          </a:xfrm>
        </p:spPr>
        <p:txBody>
          <a:bodyPr>
            <a:normAutofit fontScale="55000" lnSpcReduction="20000"/>
          </a:bodyPr>
          <a:lstStyle/>
          <a:p>
            <a:r>
              <a:rPr lang="ru-RU" sz="2400" dirty="0" smtClean="0">
                <a:solidFill>
                  <a:schemeClr val="tx1"/>
                </a:solidFill>
              </a:rPr>
              <a:t>		    	</a:t>
            </a:r>
          </a:p>
          <a:p>
            <a:endParaRPr lang="ru-RU" sz="2400" dirty="0">
              <a:solidFill>
                <a:schemeClr val="tx1"/>
              </a:solidFill>
            </a:endParaRPr>
          </a:p>
          <a:p>
            <a:r>
              <a:rPr lang="ru-RU" sz="2400" dirty="0" smtClean="0">
                <a:solidFill>
                  <a:schemeClr val="tx1"/>
                </a:solidFill>
              </a:rPr>
              <a:t>			</a:t>
            </a:r>
          </a:p>
          <a:p>
            <a:endParaRPr lang="ru-RU" sz="2400" dirty="0">
              <a:solidFill>
                <a:schemeClr val="tx1"/>
              </a:solidFill>
            </a:endParaRPr>
          </a:p>
          <a:p>
            <a:r>
              <a:rPr lang="ru-RU" sz="2400" dirty="0" smtClean="0">
                <a:solidFill>
                  <a:schemeClr val="tx1"/>
                </a:solidFill>
              </a:rPr>
              <a:t>  			Выполнила:   </a:t>
            </a:r>
            <a:r>
              <a:rPr lang="ru-RU" sz="2400" dirty="0" smtClean="0">
                <a:solidFill>
                  <a:schemeClr val="tx1"/>
                </a:solidFill>
              </a:rPr>
              <a:t>ученица 11 класса</a:t>
            </a:r>
          </a:p>
          <a:p>
            <a:r>
              <a:rPr lang="ru-RU" sz="2400" dirty="0" smtClean="0">
                <a:solidFill>
                  <a:schemeClr val="tx1"/>
                </a:solidFill>
              </a:rPr>
              <a:t>			                          Колесник Мария</a:t>
            </a:r>
          </a:p>
          <a:p>
            <a:r>
              <a:rPr lang="ru-RU" sz="2400" b="1" dirty="0" smtClean="0">
                <a:solidFill>
                  <a:schemeClr val="tx1"/>
                </a:solidFill>
                <a:latin typeface="Times New Roman" panose="02020603050405020304" pitchFamily="18" charset="0"/>
                <a:cs typeface="Times New Roman" panose="02020603050405020304" pitchFamily="18" charset="0"/>
              </a:rPr>
              <a:t>			</a:t>
            </a:r>
            <a:r>
              <a:rPr lang="ru-RU" sz="2400" dirty="0" smtClean="0">
                <a:solidFill>
                  <a:schemeClr val="tx1"/>
                </a:solidFill>
                <a:latin typeface="Times New Roman" panose="02020603050405020304" pitchFamily="18" charset="0"/>
                <a:cs typeface="Times New Roman" panose="02020603050405020304" pitchFamily="18" charset="0"/>
              </a:rPr>
              <a:t>Руководитель</a:t>
            </a:r>
            <a:r>
              <a:rPr lang="ru-RU" sz="2400" dirty="0">
                <a:solidFill>
                  <a:schemeClr val="tx1"/>
                </a:solidFill>
                <a:latin typeface="Times New Roman" panose="02020603050405020304" pitchFamily="18" charset="0"/>
                <a:cs typeface="Times New Roman" panose="02020603050405020304" pitchFamily="18" charset="0"/>
              </a:rPr>
              <a:t>:  Давиденко </a:t>
            </a:r>
            <a:r>
              <a:rPr lang="ru-RU" sz="2400" dirty="0" smtClean="0">
                <a:solidFill>
                  <a:schemeClr val="tx1"/>
                </a:solidFill>
                <a:latin typeface="Times New Roman" panose="02020603050405020304" pitchFamily="18" charset="0"/>
                <a:cs typeface="Times New Roman" panose="02020603050405020304" pitchFamily="18" charset="0"/>
              </a:rPr>
              <a:t>Н..Г.</a:t>
            </a:r>
            <a:endParaRPr lang="ru-RU" sz="2400" dirty="0" smtClean="0">
              <a:solidFill>
                <a:schemeClr val="tx1"/>
              </a:solidFill>
            </a:endParaRPr>
          </a:p>
          <a:p>
            <a:r>
              <a:rPr lang="ru-RU" sz="2400" dirty="0">
                <a:solidFill>
                  <a:schemeClr val="tx1"/>
                </a:solidFill>
              </a:rPr>
              <a:t> </a:t>
            </a:r>
            <a:endParaRPr lang="ru-RU" sz="2400" dirty="0" smtClean="0">
              <a:solidFill>
                <a:schemeClr val="tx1"/>
              </a:solidFill>
            </a:endParaRPr>
          </a:p>
          <a:p>
            <a:r>
              <a:rPr lang="ru-RU" sz="2400" dirty="0" err="1" smtClean="0">
                <a:solidFill>
                  <a:schemeClr val="tx1"/>
                </a:solidFill>
              </a:rPr>
              <a:t>пгт</a:t>
            </a:r>
            <a:r>
              <a:rPr lang="ru-RU" sz="2400" dirty="0" smtClean="0">
                <a:solidFill>
                  <a:schemeClr val="tx1"/>
                </a:solidFill>
              </a:rPr>
              <a:t> </a:t>
            </a:r>
            <a:r>
              <a:rPr lang="ru-RU" sz="2400" dirty="0">
                <a:solidFill>
                  <a:schemeClr val="tx1"/>
                </a:solidFill>
              </a:rPr>
              <a:t>Л</a:t>
            </a:r>
            <a:r>
              <a:rPr lang="ru-RU" sz="2400" dirty="0" smtClean="0">
                <a:solidFill>
                  <a:schemeClr val="tx1"/>
                </a:solidFill>
              </a:rPr>
              <a:t>озовский</a:t>
            </a:r>
            <a:endParaRPr lang="ru-RU" sz="2400" dirty="0" smtClean="0">
              <a:solidFill>
                <a:schemeClr val="tx1"/>
              </a:solidFill>
            </a:endParaRPr>
          </a:p>
          <a:p>
            <a:r>
              <a:rPr lang="ru-RU" sz="2400" dirty="0" smtClean="0">
                <a:solidFill>
                  <a:schemeClr val="tx1"/>
                </a:solidFill>
              </a:rPr>
              <a:t>2022</a:t>
            </a:r>
          </a:p>
        </p:txBody>
      </p:sp>
    </p:spTree>
  </p:cSld>
  <p:clrMapOvr>
    <a:masterClrMapping/>
  </p:clrMapOvr>
  <p:transition spd="slow" advClick="0" advTm="5429">
    <p:pull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32656"/>
            <a:ext cx="8229600" cy="720080"/>
          </a:xfrm>
        </p:spPr>
        <p:txBody>
          <a:bodyPr>
            <a:noAutofit/>
          </a:bodyPr>
          <a:lstStyle/>
          <a:p>
            <a:r>
              <a:rPr lang="ru-RU" sz="3600" b="1" dirty="0" smtClean="0">
                <a:solidFill>
                  <a:srgbClr val="222222"/>
                </a:solidFill>
                <a:latin typeface="PT Sans"/>
              </a:rPr>
              <a:t>Начало боевого пути</a:t>
            </a:r>
            <a:br>
              <a:rPr lang="ru-RU" sz="3600" b="1" dirty="0" smtClean="0">
                <a:solidFill>
                  <a:srgbClr val="222222"/>
                </a:solidFill>
                <a:latin typeface="PT Sans"/>
              </a:rPr>
            </a:br>
            <a:endParaRPr lang="ru-RU" sz="3600" dirty="0"/>
          </a:p>
        </p:txBody>
      </p:sp>
      <p:sp>
        <p:nvSpPr>
          <p:cNvPr id="3" name="Содержимое 2"/>
          <p:cNvSpPr>
            <a:spLocks noGrp="1"/>
          </p:cNvSpPr>
          <p:nvPr>
            <p:ph idx="1"/>
          </p:nvPr>
        </p:nvSpPr>
        <p:spPr>
          <a:xfrm>
            <a:off x="611560" y="764704"/>
            <a:ext cx="8352928" cy="3024336"/>
          </a:xfrm>
        </p:spPr>
        <p:txBody>
          <a:bodyPr>
            <a:noAutofit/>
          </a:bodyPr>
          <a:lstStyle/>
          <a:p>
            <a:pPr marL="0" indent="0">
              <a:buNone/>
            </a:pPr>
            <a:r>
              <a:rPr lang="ru-RU" sz="2400" dirty="0" smtClean="0">
                <a:solidFill>
                  <a:srgbClr val="222222"/>
                </a:solidFill>
                <a:latin typeface="PT Sans"/>
              </a:rPr>
              <a:t>Начиная с 2014 года, Ольга Качура становится одним из самых ярых защитников Донбасса, где родилась, выросла и пошла в школу. </a:t>
            </a:r>
          </a:p>
          <a:p>
            <a:pPr marL="0" indent="0">
              <a:buNone/>
            </a:pPr>
            <a:r>
              <a:rPr lang="ru-RU" sz="2400" dirty="0" smtClean="0">
                <a:solidFill>
                  <a:srgbClr val="222222"/>
                </a:solidFill>
                <a:latin typeface="PT Sans"/>
              </a:rPr>
              <a:t>Она сразу же попала в список «сепаратистов», отстаивая свободу и права жителей Донбасса.</a:t>
            </a:r>
          </a:p>
          <a:p>
            <a:pPr marL="0" indent="0">
              <a:buNone/>
            </a:pPr>
            <a:r>
              <a:rPr lang="ru-RU" sz="2400" dirty="0" smtClean="0">
                <a:solidFill>
                  <a:srgbClr val="222222"/>
                </a:solidFill>
                <a:latin typeface="PT Sans"/>
              </a:rPr>
              <a:t> Служба Ольги началась в третьей мотострелковой бригаде, которая носила звучное название «Беркут». Позже в командование </a:t>
            </a:r>
            <a:r>
              <a:rPr lang="ru-RU" sz="2400" dirty="0" err="1" smtClean="0">
                <a:solidFill>
                  <a:srgbClr val="222222"/>
                </a:solidFill>
                <a:latin typeface="PT Sans"/>
              </a:rPr>
              <a:t>Корсы</a:t>
            </a:r>
            <a:r>
              <a:rPr lang="ru-RU" sz="2400" dirty="0" smtClean="0">
                <a:solidFill>
                  <a:srgbClr val="222222"/>
                </a:solidFill>
                <a:latin typeface="PT Sans"/>
              </a:rPr>
              <a:t> перешел артиллерийский дивизион.</a:t>
            </a:r>
          </a:p>
        </p:txBody>
      </p:sp>
      <p:pic>
        <p:nvPicPr>
          <p:cNvPr id="21506" name="Picture 2" descr="https://rusdozor.ru/wp-content/uploads/2018/07/divizion-korsy-gotovnost-1.jpg"/>
          <p:cNvPicPr>
            <a:picLocks noChangeAspect="1" noChangeArrowheads="1"/>
          </p:cNvPicPr>
          <p:nvPr/>
        </p:nvPicPr>
        <p:blipFill>
          <a:blip r:embed="rId2" cstate="print"/>
          <a:srcRect/>
          <a:stretch>
            <a:fillRect/>
          </a:stretch>
        </p:blipFill>
        <p:spPr bwMode="auto">
          <a:xfrm>
            <a:off x="2915816" y="3933056"/>
            <a:ext cx="4824536" cy="2713801"/>
          </a:xfrm>
          <a:prstGeom prst="rect">
            <a:avLst/>
          </a:prstGeom>
          <a:noFill/>
        </p:spPr>
      </p:pic>
    </p:spTree>
  </p:cSld>
  <p:clrMapOvr>
    <a:masterClrMapping/>
  </p:clrMapOvr>
  <p:transition spd="slow" advTm="5117">
    <p:pull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4000" dirty="0" smtClean="0">
                <a:latin typeface="PT Sans"/>
              </a:rPr>
              <a:t>Ратный путь</a:t>
            </a:r>
            <a:endParaRPr lang="ru-RU" sz="4000" dirty="0">
              <a:latin typeface="PT Sans"/>
            </a:endParaRPr>
          </a:p>
        </p:txBody>
      </p:sp>
      <p:sp>
        <p:nvSpPr>
          <p:cNvPr id="3" name="Объект 2"/>
          <p:cNvSpPr>
            <a:spLocks noGrp="1"/>
          </p:cNvSpPr>
          <p:nvPr>
            <p:ph idx="1"/>
          </p:nvPr>
        </p:nvSpPr>
        <p:spPr/>
        <p:txBody>
          <a:bodyPr>
            <a:normAutofit/>
          </a:bodyPr>
          <a:lstStyle/>
          <a:p>
            <a:pPr marL="0" indent="0">
              <a:buNone/>
            </a:pPr>
            <a:r>
              <a:rPr lang="ru-RU" dirty="0" smtClean="0">
                <a:solidFill>
                  <a:srgbClr val="222222"/>
                </a:solidFill>
                <a:latin typeface="PT Sans"/>
              </a:rPr>
              <a:t>Ольга сражалась за десятки городов и сел – это и Горловка, и </a:t>
            </a:r>
            <a:r>
              <a:rPr lang="ru-RU" dirty="0" err="1" smtClean="0">
                <a:solidFill>
                  <a:srgbClr val="222222"/>
                </a:solidFill>
                <a:latin typeface="PT Sans"/>
              </a:rPr>
              <a:t>Логвиново</a:t>
            </a:r>
            <a:r>
              <a:rPr lang="ru-RU" dirty="0" smtClean="0">
                <a:solidFill>
                  <a:srgbClr val="222222"/>
                </a:solidFill>
                <a:latin typeface="PT Sans"/>
              </a:rPr>
              <a:t>, и Мариновка. В боях было получено несколько ранений, но всякий раз </a:t>
            </a:r>
            <a:r>
              <a:rPr lang="ru-RU" dirty="0" err="1" smtClean="0">
                <a:solidFill>
                  <a:srgbClr val="222222"/>
                </a:solidFill>
                <a:latin typeface="PT Sans"/>
              </a:rPr>
              <a:t>Корса</a:t>
            </a:r>
            <a:r>
              <a:rPr lang="ru-RU" dirty="0" smtClean="0">
                <a:solidFill>
                  <a:srgbClr val="222222"/>
                </a:solidFill>
                <a:latin typeface="PT Sans"/>
              </a:rPr>
              <a:t> возвращалась в ряды армии ДНР, словно возродившаяся птица-феникс.</a:t>
            </a:r>
            <a:endParaRPr lang="ru-RU" dirty="0">
              <a:solidFill>
                <a:srgbClr val="222222"/>
              </a:solidFill>
              <a:latin typeface="PT Sans"/>
            </a:endParaRPr>
          </a:p>
        </p:txBody>
      </p:sp>
    </p:spTree>
    <p:extLst>
      <p:ext uri="{BB962C8B-B14F-4D97-AF65-F5344CB8AC3E}">
        <p14:creationId xmlns:p14="http://schemas.microsoft.com/office/powerpoint/2010/main" val="3246961968"/>
      </p:ext>
    </p:extLst>
  </p:cSld>
  <p:clrMapOvr>
    <a:masterClrMapping/>
  </p:clrMapOvr>
  <p:transition spd="slow">
    <p:pull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latin typeface="PT Sans"/>
              </a:rPr>
              <a:t>Ратный путь</a:t>
            </a:r>
            <a:endParaRPr lang="ru-RU" dirty="0"/>
          </a:p>
        </p:txBody>
      </p:sp>
      <p:sp>
        <p:nvSpPr>
          <p:cNvPr id="4" name="Объект 3"/>
          <p:cNvSpPr>
            <a:spLocks noGrp="1"/>
          </p:cNvSpPr>
          <p:nvPr>
            <p:ph sz="half" idx="2"/>
          </p:nvPr>
        </p:nvSpPr>
        <p:spPr/>
        <p:txBody>
          <a:bodyPr>
            <a:normAutofit fontScale="92500" lnSpcReduction="20000"/>
          </a:bodyPr>
          <a:lstStyle/>
          <a:p>
            <a:r>
              <a:rPr lang="ru-RU" dirty="0">
                <a:solidFill>
                  <a:srgbClr val="222222"/>
                </a:solidFill>
                <a:latin typeface="PT Sans"/>
              </a:rPr>
              <a:t>Так же Качура участвовала и в боевых действиях под Славянском, из которого выводили технику. Проявив хитрость и смекалку, во время боев за Горловку, Ольга провела свою технику в тыл ВСУ, нанеся на нее маркировку противника.</a:t>
            </a:r>
          </a:p>
        </p:txBody>
      </p:sp>
      <p:pic>
        <p:nvPicPr>
          <p:cNvPr id="5" name="Picture 2" descr="https://avatars.mds.yandex.net/i?id=a6b6d9d750232dbcc5faceab9b21e7db-7025901-images-thumbs&amp;n=13"/>
          <p:cNvPicPr>
            <a:picLocks noGrp="1" noChangeAspect="1" noChangeArrowheads="1"/>
          </p:cNvPicPr>
          <p:nvPr>
            <p:ph sz="half" idx="1"/>
          </p:nvPr>
        </p:nvPicPr>
        <p:blipFill>
          <a:blip r:embed="rId2" cstate="print"/>
          <a:srcRect/>
          <a:stretch>
            <a:fillRect/>
          </a:stretch>
        </p:blipFill>
        <p:spPr bwMode="auto">
          <a:xfrm>
            <a:off x="683568" y="2852936"/>
            <a:ext cx="3657600" cy="2057400"/>
          </a:xfrm>
          <a:prstGeom prst="rect">
            <a:avLst/>
          </a:prstGeom>
          <a:noFill/>
        </p:spPr>
      </p:pic>
      <p:pic>
        <p:nvPicPr>
          <p:cNvPr id="6" name="Picture 2" descr="https://avatars.mds.yandex.net/i?id=a6b6d9d750232dbcc5faceab9b21e7db-7025901-images-thumbs&amp;n=13"/>
          <p:cNvPicPr>
            <a:picLocks noChangeAspect="1" noChangeArrowheads="1"/>
          </p:cNvPicPr>
          <p:nvPr/>
        </p:nvPicPr>
        <p:blipFill>
          <a:blip r:embed="rId2" cstate="print"/>
          <a:srcRect/>
          <a:stretch>
            <a:fillRect/>
          </a:stretch>
        </p:blipFill>
        <p:spPr bwMode="auto">
          <a:xfrm>
            <a:off x="835968" y="3005336"/>
            <a:ext cx="3657600" cy="2057400"/>
          </a:xfrm>
          <a:prstGeom prst="rect">
            <a:avLst/>
          </a:prstGeom>
          <a:noFill/>
        </p:spPr>
      </p:pic>
    </p:spTree>
    <p:extLst>
      <p:ext uri="{BB962C8B-B14F-4D97-AF65-F5344CB8AC3E}">
        <p14:creationId xmlns:p14="http://schemas.microsoft.com/office/powerpoint/2010/main" val="3289880337"/>
      </p:ext>
    </p:extLst>
  </p:cSld>
  <p:clrMapOvr>
    <a:masterClrMapping/>
  </p:clrMapOvr>
  <p:transition spd="slow">
    <p:pull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76056" y="188640"/>
            <a:ext cx="4067944" cy="864096"/>
          </a:xfrm>
        </p:spPr>
        <p:txBody>
          <a:bodyPr>
            <a:normAutofit fontScale="90000"/>
          </a:bodyPr>
          <a:lstStyle/>
          <a:p>
            <a:r>
              <a:rPr lang="ru-RU" sz="3600" b="1" dirty="0" smtClean="0"/>
              <a:t>Покушение на жизнь</a:t>
            </a:r>
            <a:endParaRPr lang="ru-RU" sz="3600" b="1" dirty="0"/>
          </a:p>
        </p:txBody>
      </p:sp>
      <p:sp>
        <p:nvSpPr>
          <p:cNvPr id="3" name="Содержимое 2"/>
          <p:cNvSpPr>
            <a:spLocks noGrp="1"/>
          </p:cNvSpPr>
          <p:nvPr>
            <p:ph idx="1"/>
          </p:nvPr>
        </p:nvSpPr>
        <p:spPr>
          <a:xfrm>
            <a:off x="470714" y="1052736"/>
            <a:ext cx="8208912" cy="2880320"/>
          </a:xfrm>
        </p:spPr>
        <p:txBody>
          <a:bodyPr>
            <a:noAutofit/>
          </a:bodyPr>
          <a:lstStyle/>
          <a:p>
            <a:pPr marL="0" indent="0" algn="just">
              <a:buNone/>
            </a:pPr>
            <a:r>
              <a:rPr lang="ru-RU" sz="2000" dirty="0" smtClean="0">
                <a:solidFill>
                  <a:srgbClr val="222222"/>
                </a:solidFill>
                <a:latin typeface="PT Sans"/>
              </a:rPr>
              <a:t>В апреле 2015 года Ольге Качуре присвоили звание полковника</a:t>
            </a:r>
            <a:r>
              <a:rPr lang="ru-RU" sz="2000" dirty="0">
                <a:solidFill>
                  <a:srgbClr val="222222"/>
                </a:solidFill>
                <a:latin typeface="PT Sans"/>
              </a:rPr>
              <a:t>.</a:t>
            </a:r>
            <a:r>
              <a:rPr lang="ru-RU" sz="2000" dirty="0" smtClean="0">
                <a:solidFill>
                  <a:srgbClr val="222222"/>
                </a:solidFill>
                <a:latin typeface="PT Sans"/>
              </a:rPr>
              <a:t>  Ольга участвовала в обучении сотен бойцов, передавая свой неоценимый опыт и знания.</a:t>
            </a:r>
          </a:p>
          <a:p>
            <a:pPr marL="0" indent="0" algn="just">
              <a:buNone/>
            </a:pPr>
            <a:r>
              <a:rPr lang="ru-RU" sz="2000" dirty="0" smtClean="0">
                <a:latin typeface="PT Sans"/>
              </a:rPr>
              <a:t>Враг негодовал, за голову </a:t>
            </a:r>
            <a:r>
              <a:rPr lang="ru-RU" sz="2000" dirty="0" err="1" smtClean="0">
                <a:latin typeface="PT Sans"/>
              </a:rPr>
              <a:t>Корсы</a:t>
            </a:r>
            <a:r>
              <a:rPr lang="ru-RU" sz="2000" dirty="0" smtClean="0">
                <a:latin typeface="PT Sans"/>
              </a:rPr>
              <a:t> объявили награду, за ней началась настоящая охота. Отслеживали передвижение и минировали марш</a:t>
            </a:r>
            <a:r>
              <a:rPr lang="ru-RU" sz="2400" dirty="0" smtClean="0">
                <a:latin typeface="PT Sans"/>
              </a:rPr>
              <a:t>руты. </a:t>
            </a:r>
            <a:r>
              <a:rPr lang="ru-RU" sz="2000" dirty="0" smtClean="0">
                <a:latin typeface="PT Sans"/>
              </a:rPr>
              <a:t>Засылались диверсионные группы для ее ликвидации. </a:t>
            </a:r>
            <a:endParaRPr lang="ru-RU" sz="2000" dirty="0" smtClean="0">
              <a:solidFill>
                <a:srgbClr val="222222"/>
              </a:solidFill>
              <a:latin typeface="PT Sans"/>
            </a:endParaRPr>
          </a:p>
        </p:txBody>
      </p:sp>
      <p:pic>
        <p:nvPicPr>
          <p:cNvPr id="6" name="Picture 2"/>
          <p:cNvPicPr>
            <a:picLocks noChangeAspect="1" noChangeArrowheads="1"/>
          </p:cNvPicPr>
          <p:nvPr/>
        </p:nvPicPr>
        <p:blipFill>
          <a:blip r:embed="rId2" cstate="print"/>
          <a:srcRect/>
          <a:stretch>
            <a:fillRect/>
          </a:stretch>
        </p:blipFill>
        <p:spPr bwMode="auto">
          <a:xfrm>
            <a:off x="2699792" y="3717032"/>
            <a:ext cx="3669391" cy="2596717"/>
          </a:xfrm>
          <a:prstGeom prst="rect">
            <a:avLst/>
          </a:prstGeom>
          <a:noFill/>
          <a:ln w="9525">
            <a:noFill/>
            <a:miter lim="800000"/>
            <a:headEnd/>
            <a:tailEnd/>
          </a:ln>
        </p:spPr>
      </p:pic>
    </p:spTree>
  </p:cSld>
  <p:clrMapOvr>
    <a:masterClrMapping/>
  </p:clrMapOvr>
  <p:transition spd="slow" advTm="4992">
    <p:pull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a:t>Покушение на жизнь</a:t>
            </a:r>
            <a:endParaRPr lang="ru-RU" dirty="0"/>
          </a:p>
        </p:txBody>
      </p:sp>
      <p:sp>
        <p:nvSpPr>
          <p:cNvPr id="4" name="Объект 3"/>
          <p:cNvSpPr>
            <a:spLocks noGrp="1"/>
          </p:cNvSpPr>
          <p:nvPr>
            <p:ph sz="half" idx="2"/>
          </p:nvPr>
        </p:nvSpPr>
        <p:spPr>
          <a:xfrm>
            <a:off x="323528" y="1196752"/>
            <a:ext cx="5976664" cy="4929411"/>
          </a:xfrm>
        </p:spPr>
        <p:txBody>
          <a:bodyPr>
            <a:normAutofit/>
          </a:bodyPr>
          <a:lstStyle/>
          <a:p>
            <a:pPr marL="0" indent="0">
              <a:buNone/>
            </a:pPr>
            <a:r>
              <a:rPr lang="ru-RU" sz="2000" dirty="0">
                <a:solidFill>
                  <a:srgbClr val="222222"/>
                </a:solidFill>
                <a:latin typeface="PT Sans"/>
              </a:rPr>
              <a:t>СМИ окрестили Ольгу емкими прозвищами «Леди Смерть», или «Волчица». У градов женское </a:t>
            </a:r>
            <a:r>
              <a:rPr lang="ru-RU" sz="2000" dirty="0" smtClean="0">
                <a:solidFill>
                  <a:srgbClr val="222222"/>
                </a:solidFill>
                <a:latin typeface="PT Sans"/>
              </a:rPr>
              <a:t>лицо– </a:t>
            </a:r>
            <a:r>
              <a:rPr lang="ru-RU" sz="2000" dirty="0">
                <a:solidFill>
                  <a:srgbClr val="222222"/>
                </a:solidFill>
                <a:latin typeface="PT Sans"/>
              </a:rPr>
              <a:t>разносили информацию западные СМИ. А ведь это женщина, была сильнее духом, мужественнее любого мужчины. Этому она учили своих бойцов</a:t>
            </a:r>
            <a:r>
              <a:rPr lang="ru-RU" dirty="0">
                <a:solidFill>
                  <a:srgbClr val="222222"/>
                </a:solidFill>
                <a:latin typeface="PT Sans"/>
              </a:rPr>
              <a:t>.</a:t>
            </a:r>
          </a:p>
          <a:p>
            <a:endParaRPr lang="ru-RU" dirty="0"/>
          </a:p>
        </p:txBody>
      </p:sp>
      <p:pic>
        <p:nvPicPr>
          <p:cNvPr id="5" name="Picture 6" descr="https://runews.su/uploads/posts/2022-08/1659595550-1korsa-850x460.png"/>
          <p:cNvPicPr>
            <a:picLocks noGrp="1" noChangeAspect="1" noChangeArrowheads="1"/>
          </p:cNvPicPr>
          <p:nvPr>
            <p:ph sz="half" idx="1"/>
          </p:nvPr>
        </p:nvPicPr>
        <p:blipFill rotWithShape="1">
          <a:blip r:embed="rId2" cstate="print"/>
          <a:srcRect l="6517" t="525" r="22070" b="-35540"/>
          <a:stretch/>
        </p:blipFill>
        <p:spPr bwMode="auto">
          <a:xfrm>
            <a:off x="4572000" y="3068960"/>
            <a:ext cx="4425058" cy="4723399"/>
          </a:xfrm>
          <a:prstGeom prst="rect">
            <a:avLst/>
          </a:prstGeom>
          <a:noFill/>
        </p:spPr>
      </p:pic>
    </p:spTree>
    <p:extLst>
      <p:ext uri="{BB962C8B-B14F-4D97-AF65-F5344CB8AC3E}">
        <p14:creationId xmlns:p14="http://schemas.microsoft.com/office/powerpoint/2010/main" val="2571728670"/>
      </p:ext>
    </p:extLst>
  </p:cSld>
  <p:clrMapOvr>
    <a:masterClrMapping/>
  </p:clrMapOvr>
  <p:transition spd="slow">
    <p:pull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355976" y="274638"/>
            <a:ext cx="4788024" cy="1282154"/>
          </a:xfrm>
        </p:spPr>
        <p:txBody>
          <a:bodyPr>
            <a:noAutofit/>
          </a:bodyPr>
          <a:lstStyle/>
          <a:p>
            <a:r>
              <a:rPr lang="ru-RU" sz="3600" dirty="0"/>
              <a:t/>
            </a:r>
            <a:br>
              <a:rPr lang="ru-RU" sz="3600" dirty="0"/>
            </a:br>
            <a:r>
              <a:rPr lang="ru-RU" sz="3600" b="1" dirty="0" smtClean="0">
                <a:solidFill>
                  <a:srgbClr val="222222"/>
                </a:solidFill>
                <a:latin typeface="PT Sans"/>
              </a:rPr>
              <a:t/>
            </a:r>
            <a:br>
              <a:rPr lang="ru-RU" sz="3600" b="1" dirty="0" smtClean="0">
                <a:solidFill>
                  <a:srgbClr val="222222"/>
                </a:solidFill>
                <a:latin typeface="PT Sans"/>
              </a:rPr>
            </a:br>
            <a:endParaRPr lang="ru-RU" sz="3600" dirty="0"/>
          </a:p>
        </p:txBody>
      </p:sp>
      <p:sp>
        <p:nvSpPr>
          <p:cNvPr id="3" name="Содержимое 2"/>
          <p:cNvSpPr>
            <a:spLocks noGrp="1"/>
          </p:cNvSpPr>
          <p:nvPr>
            <p:ph idx="1"/>
          </p:nvPr>
        </p:nvSpPr>
        <p:spPr>
          <a:xfrm>
            <a:off x="179511" y="236027"/>
            <a:ext cx="5294921" cy="7081405"/>
          </a:xfrm>
        </p:spPr>
        <p:txBody>
          <a:bodyPr>
            <a:normAutofit fontScale="25000" lnSpcReduction="20000"/>
          </a:bodyPr>
          <a:lstStyle/>
          <a:p>
            <a:pPr marL="0" indent="0" algn="ctr">
              <a:buNone/>
            </a:pPr>
            <a:r>
              <a:rPr lang="ru-RU" sz="10000" b="1" dirty="0" smtClean="0">
                <a:solidFill>
                  <a:srgbClr val="222222"/>
                </a:solidFill>
                <a:latin typeface="PT Sans"/>
              </a:rPr>
              <a:t>Бог войны</a:t>
            </a:r>
          </a:p>
          <a:p>
            <a:pPr marL="0" indent="0" algn="just">
              <a:lnSpc>
                <a:spcPct val="120000"/>
              </a:lnSpc>
              <a:buNone/>
            </a:pPr>
            <a:r>
              <a:rPr lang="ru-RU" sz="8000" dirty="0" smtClean="0">
                <a:solidFill>
                  <a:srgbClr val="222222"/>
                </a:solidFill>
                <a:latin typeface="PT Sans"/>
              </a:rPr>
              <a:t>Под началом </a:t>
            </a:r>
            <a:r>
              <a:rPr lang="ru-RU" sz="8000" dirty="0" err="1" smtClean="0">
                <a:solidFill>
                  <a:srgbClr val="222222"/>
                </a:solidFill>
                <a:latin typeface="PT Sans"/>
              </a:rPr>
              <a:t>Корсы</a:t>
            </a:r>
            <a:r>
              <a:rPr lang="ru-RU" sz="8000" dirty="0" smtClean="0">
                <a:solidFill>
                  <a:srgbClr val="222222"/>
                </a:solidFill>
                <a:latin typeface="PT Sans"/>
              </a:rPr>
              <a:t> находилось полторы сотни бойцов. Парни Ольги обеспечивали работу ракетного комплекса «Град», который является грозным оружием. Как и легендарные «ночные ведьмы» во время Великой Отечественной Войны </a:t>
            </a:r>
            <a:r>
              <a:rPr lang="ru-RU" sz="8000" dirty="0" err="1" smtClean="0">
                <a:solidFill>
                  <a:srgbClr val="222222"/>
                </a:solidFill>
                <a:latin typeface="PT Sans"/>
              </a:rPr>
              <a:t>Корса</a:t>
            </a:r>
            <a:r>
              <a:rPr lang="ru-RU" sz="8000" dirty="0" smtClean="0">
                <a:solidFill>
                  <a:srgbClr val="222222"/>
                </a:solidFill>
                <a:latin typeface="PT Sans"/>
              </a:rPr>
              <a:t> и ее подчиненные выходили на бой под покровом глубокой ночи. Не зажигая сигнальных огней, тщательно выбирая дорогу и время для удара, «Грады» обрушивали всю свою мощь и ярость на противника, который совсем этого не ждал.</a:t>
            </a:r>
          </a:p>
          <a:p>
            <a:pPr marL="0" indent="0" algn="just">
              <a:lnSpc>
                <a:spcPct val="120000"/>
              </a:lnSpc>
              <a:buNone/>
            </a:pPr>
            <a:r>
              <a:rPr lang="ru-RU" sz="8000" dirty="0" err="1" smtClean="0">
                <a:solidFill>
                  <a:srgbClr val="222222"/>
                </a:solidFill>
                <a:latin typeface="PT Sans"/>
              </a:rPr>
              <a:t>Корса</a:t>
            </a:r>
            <a:r>
              <a:rPr lang="ru-RU" sz="8000" dirty="0" smtClean="0">
                <a:solidFill>
                  <a:srgbClr val="222222"/>
                </a:solidFill>
                <a:latin typeface="PT Sans"/>
              </a:rPr>
              <a:t> любила свое оружие.. Она отдавала предпочтение именно реактивной артиллерии, поскольку ее восхищала мощь и красота, с которой бил ракетный комплекс. </a:t>
            </a:r>
            <a:endParaRPr lang="ru-RU" sz="8000" dirty="0"/>
          </a:p>
        </p:txBody>
      </p:sp>
      <p:pic>
        <p:nvPicPr>
          <p:cNvPr id="24578" name="Picture 2" descr="Ольга Сергеевна Качура &quot;Корса&quot;"/>
          <p:cNvPicPr>
            <a:picLocks noChangeAspect="1" noChangeArrowheads="1"/>
          </p:cNvPicPr>
          <p:nvPr/>
        </p:nvPicPr>
        <p:blipFill>
          <a:blip r:embed="rId2" cstate="print"/>
          <a:srcRect/>
          <a:stretch>
            <a:fillRect/>
          </a:stretch>
        </p:blipFill>
        <p:spPr bwMode="auto">
          <a:xfrm>
            <a:off x="5508104" y="236027"/>
            <a:ext cx="3528392" cy="2353497"/>
          </a:xfrm>
          <a:prstGeom prst="rect">
            <a:avLst/>
          </a:prstGeom>
          <a:noFill/>
        </p:spPr>
      </p:pic>
      <p:pic>
        <p:nvPicPr>
          <p:cNvPr id="24580" name="Picture 4" descr="https://img.rosbalt.ru/photobank/1/5/d/7/6KDJmGFH-1280.jpg"/>
          <p:cNvPicPr>
            <a:picLocks noChangeAspect="1" noChangeArrowheads="1"/>
          </p:cNvPicPr>
          <p:nvPr/>
        </p:nvPicPr>
        <p:blipFill>
          <a:blip r:embed="rId3" cstate="print"/>
          <a:srcRect/>
          <a:stretch>
            <a:fillRect/>
          </a:stretch>
        </p:blipFill>
        <p:spPr bwMode="auto">
          <a:xfrm>
            <a:off x="5474433" y="3356992"/>
            <a:ext cx="3528392" cy="2646294"/>
          </a:xfrm>
          <a:prstGeom prst="rect">
            <a:avLst/>
          </a:prstGeom>
          <a:noFill/>
        </p:spPr>
      </p:pic>
    </p:spTree>
  </p:cSld>
  <p:clrMapOvr>
    <a:masterClrMapping/>
  </p:clrMapOvr>
  <p:transition spd="slow" advTm="5117">
    <p:pull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220072" y="620688"/>
            <a:ext cx="3466728" cy="796950"/>
          </a:xfrm>
        </p:spPr>
        <p:txBody>
          <a:bodyPr>
            <a:noAutofit/>
          </a:bodyPr>
          <a:lstStyle/>
          <a:p>
            <a:pPr algn="just"/>
            <a:r>
              <a:rPr lang="ru-RU" sz="2800" b="1" dirty="0" smtClean="0">
                <a:latin typeface="PT Sans"/>
              </a:rPr>
              <a:t>Защитница, вступившая </a:t>
            </a:r>
            <a:r>
              <a:rPr lang="ru-RU" sz="2800" b="1" dirty="0">
                <a:latin typeface="PT Sans"/>
              </a:rPr>
              <a:t>в вечность</a:t>
            </a:r>
            <a:r>
              <a:rPr lang="ru-RU" sz="2800" dirty="0">
                <a:latin typeface="PT Sans"/>
              </a:rPr>
              <a:t/>
            </a:r>
            <a:br>
              <a:rPr lang="ru-RU" sz="2800" dirty="0">
                <a:latin typeface="PT Sans"/>
              </a:rPr>
            </a:br>
            <a:endParaRPr lang="ru-RU" sz="2800" dirty="0">
              <a:latin typeface="PT Sans"/>
            </a:endParaRPr>
          </a:p>
        </p:txBody>
      </p:sp>
      <p:sp>
        <p:nvSpPr>
          <p:cNvPr id="3" name="Содержимое 2"/>
          <p:cNvSpPr>
            <a:spLocks noGrp="1"/>
          </p:cNvSpPr>
          <p:nvPr>
            <p:ph idx="1"/>
          </p:nvPr>
        </p:nvSpPr>
        <p:spPr>
          <a:xfrm>
            <a:off x="467544" y="0"/>
            <a:ext cx="4176464" cy="6694207"/>
          </a:xfrm>
        </p:spPr>
        <p:txBody>
          <a:bodyPr>
            <a:noAutofit/>
          </a:bodyPr>
          <a:lstStyle/>
          <a:p>
            <a:pPr marL="0" indent="0" algn="just">
              <a:lnSpc>
                <a:spcPct val="120000"/>
              </a:lnSpc>
              <a:buNone/>
            </a:pPr>
            <a:r>
              <a:rPr lang="ru-RU" sz="2000" dirty="0" smtClean="0">
                <a:solidFill>
                  <a:srgbClr val="222222"/>
                </a:solidFill>
                <a:latin typeface="PT Sans"/>
              </a:rPr>
              <a:t>В конце июля 2022 года в Горловке приспустили флаги – ушла из жизни легендарная </a:t>
            </a:r>
            <a:r>
              <a:rPr lang="ru-RU" sz="2000" dirty="0" err="1" smtClean="0">
                <a:solidFill>
                  <a:srgbClr val="222222"/>
                </a:solidFill>
                <a:latin typeface="PT Sans"/>
              </a:rPr>
              <a:t>Корса</a:t>
            </a:r>
            <a:r>
              <a:rPr lang="ru-RU" sz="2000" dirty="0" smtClean="0">
                <a:solidFill>
                  <a:srgbClr val="222222"/>
                </a:solidFill>
                <a:latin typeface="PT Sans"/>
              </a:rPr>
              <a:t>.</a:t>
            </a:r>
          </a:p>
          <a:p>
            <a:pPr marL="0" indent="0" algn="just">
              <a:lnSpc>
                <a:spcPct val="120000"/>
              </a:lnSpc>
              <a:buNone/>
            </a:pPr>
            <a:r>
              <a:rPr lang="ru-RU" sz="2000" dirty="0" smtClean="0">
                <a:solidFill>
                  <a:srgbClr val="222222"/>
                </a:solidFill>
                <a:latin typeface="PT Sans"/>
              </a:rPr>
              <a:t>«Ниву» полковника подвергли обстрелу вооруженные силы ВСУ. Случилось все на дороге сообщением </a:t>
            </a:r>
            <a:r>
              <a:rPr lang="ru-RU" sz="2000" dirty="0" err="1" smtClean="0">
                <a:solidFill>
                  <a:srgbClr val="222222"/>
                </a:solidFill>
                <a:latin typeface="PT Sans"/>
              </a:rPr>
              <a:t>Горловка-Ясиноватовая</a:t>
            </a:r>
            <a:r>
              <a:rPr lang="ru-RU" sz="2000" dirty="0" smtClean="0">
                <a:solidFill>
                  <a:srgbClr val="222222"/>
                </a:solidFill>
                <a:latin typeface="PT Sans"/>
              </a:rPr>
              <a:t>. Согласно данным, помимо обстрела, в автомобиль попал реактивный снаряд. По дороге </a:t>
            </a:r>
            <a:r>
              <a:rPr lang="ru-RU" sz="2000" dirty="0" err="1" smtClean="0">
                <a:solidFill>
                  <a:srgbClr val="222222"/>
                </a:solidFill>
                <a:latin typeface="PT Sans"/>
              </a:rPr>
              <a:t>Корса</a:t>
            </a:r>
            <a:r>
              <a:rPr lang="ru-RU" sz="2000" dirty="0" smtClean="0">
                <a:solidFill>
                  <a:srgbClr val="222222"/>
                </a:solidFill>
                <a:latin typeface="PT Sans"/>
              </a:rPr>
              <a:t> умерла от многочисленных ранений. Это случилось 29 июля 2022 года – день, который теперь считается черным не только в Горловке, но и во всей республике.</a:t>
            </a:r>
          </a:p>
          <a:p>
            <a:pPr marL="0" indent="0">
              <a:buNone/>
            </a:pPr>
            <a:endParaRPr lang="ru-RU" sz="2000" dirty="0"/>
          </a:p>
        </p:txBody>
      </p:sp>
      <p:pic>
        <p:nvPicPr>
          <p:cNvPr id="25602" name="Picture 2"/>
          <p:cNvPicPr>
            <a:picLocks noChangeAspect="1" noChangeArrowheads="1"/>
          </p:cNvPicPr>
          <p:nvPr/>
        </p:nvPicPr>
        <p:blipFill>
          <a:blip r:embed="rId2" cstate="print"/>
          <a:srcRect/>
          <a:stretch>
            <a:fillRect/>
          </a:stretch>
        </p:blipFill>
        <p:spPr bwMode="auto">
          <a:xfrm>
            <a:off x="5076056" y="2274657"/>
            <a:ext cx="3669391" cy="2596717"/>
          </a:xfrm>
          <a:prstGeom prst="rect">
            <a:avLst/>
          </a:prstGeom>
          <a:noFill/>
          <a:ln w="9525">
            <a:noFill/>
            <a:miter lim="800000"/>
            <a:headEnd/>
            <a:tailEnd/>
          </a:ln>
        </p:spPr>
      </p:pic>
    </p:spTree>
  </p:cSld>
  <p:clrMapOvr>
    <a:masterClrMapping/>
  </p:clrMapOvr>
  <p:transition spd="slow" advTm="5086">
    <p:pull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5338936" cy="836712"/>
          </a:xfrm>
        </p:spPr>
        <p:txBody>
          <a:bodyPr/>
          <a:lstStyle/>
          <a:p>
            <a:r>
              <a:rPr lang="ru-RU" sz="3600" dirty="0" smtClean="0"/>
              <a:t>Чёрный день</a:t>
            </a:r>
            <a:r>
              <a:rPr lang="ru-RU" dirty="0" smtClean="0"/>
              <a:t>.</a:t>
            </a:r>
            <a:endParaRPr lang="ru-RU" dirty="0"/>
          </a:p>
        </p:txBody>
      </p:sp>
      <p:sp>
        <p:nvSpPr>
          <p:cNvPr id="3" name="Содержимое 2"/>
          <p:cNvSpPr>
            <a:spLocks noGrp="1"/>
          </p:cNvSpPr>
          <p:nvPr>
            <p:ph idx="1"/>
          </p:nvPr>
        </p:nvSpPr>
        <p:spPr>
          <a:xfrm>
            <a:off x="460374" y="819324"/>
            <a:ext cx="4955174" cy="4913932"/>
          </a:xfrm>
        </p:spPr>
        <p:txBody>
          <a:bodyPr>
            <a:noAutofit/>
          </a:bodyPr>
          <a:lstStyle/>
          <a:p>
            <a:pPr marL="0" indent="0">
              <a:buNone/>
            </a:pPr>
            <a:r>
              <a:rPr lang="ru-RU" sz="2000" dirty="0" smtClean="0">
                <a:solidFill>
                  <a:srgbClr val="222222"/>
                </a:solidFill>
                <a:latin typeface="PT Sans"/>
              </a:rPr>
              <a:t>Несмотря на то, что ВСУ убили женщину, хоть и военную, они на этом не остановились. В день похорон, 4 августа они вероломно обстреляли Донецк и здание театра оперы и балета, где в это время близкие, родные, боевые друзья и коллеги прощались с трагически погибшей победоносной  и непоколебимой </a:t>
            </a:r>
            <a:r>
              <a:rPr lang="ru-RU" sz="2000" dirty="0" err="1" smtClean="0">
                <a:solidFill>
                  <a:srgbClr val="222222"/>
                </a:solidFill>
                <a:latin typeface="PT Sans"/>
              </a:rPr>
              <a:t>Корсой</a:t>
            </a:r>
            <a:r>
              <a:rPr lang="ru-RU" sz="2000" dirty="0" smtClean="0">
                <a:solidFill>
                  <a:srgbClr val="222222"/>
                </a:solidFill>
                <a:latin typeface="PT Sans"/>
              </a:rPr>
              <a:t> – теперь о ней отзываются только так. Результатом нападения стало еще шесть потерянных жизней среди мирного населения. Среди них оказался и маленький ребенок.</a:t>
            </a:r>
          </a:p>
          <a:p>
            <a:pPr marL="0" indent="0">
              <a:buNone/>
            </a:pPr>
            <a:r>
              <a:rPr lang="ru-RU" sz="2000" dirty="0" smtClean="0">
                <a:solidFill>
                  <a:srgbClr val="222222"/>
                </a:solidFill>
                <a:latin typeface="PT Sans"/>
              </a:rPr>
              <a:t>Любимая всеми защитница Донбасса и всех простых мирных людей покоится на кладбище под названием «Донецкое море», на Аллее Героев.</a:t>
            </a:r>
          </a:p>
          <a:p>
            <a:endParaRPr lang="ru-RU" sz="2000" dirty="0"/>
          </a:p>
        </p:txBody>
      </p:sp>
      <p:sp>
        <p:nvSpPr>
          <p:cNvPr id="26626" name="AutoShape 2" descr="В Донецком театре оперы и балета прошла церемония прощания с Героем России и ДНР Ольгой Качурой. Фото: АГ ДНР"/>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26627" name="Picture 3"/>
          <p:cNvPicPr>
            <a:picLocks noChangeAspect="1" noChangeArrowheads="1"/>
          </p:cNvPicPr>
          <p:nvPr/>
        </p:nvPicPr>
        <p:blipFill>
          <a:blip r:embed="rId2" cstate="print"/>
          <a:srcRect/>
          <a:stretch>
            <a:fillRect/>
          </a:stretch>
        </p:blipFill>
        <p:spPr bwMode="auto">
          <a:xfrm>
            <a:off x="5076056" y="342197"/>
            <a:ext cx="3752209" cy="2461449"/>
          </a:xfrm>
          <a:prstGeom prst="rect">
            <a:avLst/>
          </a:prstGeom>
          <a:noFill/>
          <a:ln w="9525">
            <a:noFill/>
            <a:miter lim="800000"/>
            <a:headEnd/>
            <a:tailEnd/>
          </a:ln>
        </p:spPr>
      </p:pic>
      <p:pic>
        <p:nvPicPr>
          <p:cNvPr id="26628" name="Picture 4"/>
          <p:cNvPicPr>
            <a:picLocks noChangeAspect="1" noChangeArrowheads="1"/>
          </p:cNvPicPr>
          <p:nvPr/>
        </p:nvPicPr>
        <p:blipFill rotWithShape="1">
          <a:blip r:embed="rId3" cstate="print"/>
          <a:srcRect r="16683"/>
          <a:stretch/>
        </p:blipFill>
        <p:spPr bwMode="auto">
          <a:xfrm>
            <a:off x="5287067" y="3429000"/>
            <a:ext cx="3752209" cy="2304256"/>
          </a:xfrm>
          <a:prstGeom prst="rect">
            <a:avLst/>
          </a:prstGeom>
          <a:noFill/>
          <a:ln w="9525">
            <a:noFill/>
            <a:miter lim="800000"/>
            <a:headEnd/>
            <a:tailEnd/>
          </a:ln>
        </p:spPr>
      </p:pic>
    </p:spTree>
  </p:cSld>
  <p:clrMapOvr>
    <a:masterClrMapping/>
  </p:clrMapOvr>
  <p:transition spd="slow" advTm="5117">
    <p:pull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latin typeface="PT Sans"/>
              </a:rPr>
              <a:t>Какой она была</a:t>
            </a:r>
            <a:r>
              <a:rPr lang="en-US" dirty="0">
                <a:latin typeface="PT Sans"/>
              </a:rPr>
              <a:t>?</a:t>
            </a:r>
            <a:endParaRPr lang="ru-RU" dirty="0"/>
          </a:p>
        </p:txBody>
      </p:sp>
      <p:sp>
        <p:nvSpPr>
          <p:cNvPr id="4" name="Объект 3"/>
          <p:cNvSpPr>
            <a:spLocks noGrp="1"/>
          </p:cNvSpPr>
          <p:nvPr>
            <p:ph sz="half" idx="2"/>
          </p:nvPr>
        </p:nvSpPr>
        <p:spPr>
          <a:xfrm>
            <a:off x="3563888" y="1600201"/>
            <a:ext cx="5122912" cy="4349080"/>
          </a:xfrm>
        </p:spPr>
        <p:txBody>
          <a:bodyPr>
            <a:normAutofit fontScale="77500" lnSpcReduction="20000"/>
          </a:bodyPr>
          <a:lstStyle/>
          <a:p>
            <a:r>
              <a:rPr lang="ru-RU" dirty="0">
                <a:solidFill>
                  <a:srgbClr val="000000"/>
                </a:solidFill>
                <a:latin typeface="PT Sans"/>
              </a:rPr>
              <a:t>Я с командиром дивизиона с первого дня участвовал во всех боевых операциях. Могу сказать, что в боевой обстановке она ведет себя хладнокровно, как положено офицеру. Руководит умело, грамотно, быстро принимает решения. Простой пример: нам сообщили, что выдвинулась вражеская колонна в сторону Горловки. Она быстро, в течение полутора минут, высчитала ее координаты. Мы точно отработали. Это высокий профессионализм.</a:t>
            </a:r>
          </a:p>
          <a:p>
            <a:endParaRPr lang="ru-RU" dirty="0"/>
          </a:p>
        </p:txBody>
      </p:sp>
      <p:pic>
        <p:nvPicPr>
          <p:cNvPr id="5" name="Объект 4" descr="https://sun9-40.userapi.com/impg/fIFxn-cqvgCp9-BsoY2H9f-UJcU1EJYGKdkIXA/1oVCZU58cdE.jpg?size=604x604&amp;quality=96&amp;sign=9d4cb5bfcd844e5a0668c623818a799a&amp;type=album"/>
          <p:cNvPicPr>
            <a:picLocks noGrp="1"/>
          </p:cNvPicPr>
          <p:nvPr>
            <p:ph sz="half" idx="1"/>
          </p:nvPr>
        </p:nvPicPr>
        <p:blipFill rotWithShape="1">
          <a:blip r:embed="rId2">
            <a:extLst>
              <a:ext uri="{28A0092B-C50C-407E-A947-70E740481C1C}">
                <a14:useLocalDpi xmlns:a14="http://schemas.microsoft.com/office/drawing/2010/main" val="0"/>
              </a:ext>
            </a:extLst>
          </a:blip>
          <a:srcRect l="3931" r="66958" b="41990"/>
          <a:stretch/>
        </p:blipFill>
        <p:spPr bwMode="auto">
          <a:xfrm>
            <a:off x="755576" y="1412776"/>
            <a:ext cx="2592288" cy="4680520"/>
          </a:xfrm>
          <a:prstGeom prst="rect">
            <a:avLst/>
          </a:prstGeom>
          <a:noFill/>
          <a:ln>
            <a:noFill/>
          </a:ln>
        </p:spPr>
      </p:pic>
    </p:spTree>
    <p:extLst>
      <p:ext uri="{BB962C8B-B14F-4D97-AF65-F5344CB8AC3E}">
        <p14:creationId xmlns:p14="http://schemas.microsoft.com/office/powerpoint/2010/main" val="1449133357"/>
      </p:ext>
    </p:extLst>
  </p:cSld>
  <p:clrMapOvr>
    <a:masterClrMapping/>
  </p:clrMapOvr>
  <p:transition spd="slow">
    <p:pull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4000" b="1" dirty="0" smtClean="0"/>
              <a:t>И  это все она, </a:t>
            </a:r>
            <a:r>
              <a:rPr lang="ru-RU" sz="4000" b="1" dirty="0" err="1" smtClean="0"/>
              <a:t>Корса</a:t>
            </a:r>
            <a:endParaRPr lang="ru-RU" sz="4000" b="1" dirty="0"/>
          </a:p>
        </p:txBody>
      </p:sp>
      <p:sp>
        <p:nvSpPr>
          <p:cNvPr id="4" name="Объект 3"/>
          <p:cNvSpPr>
            <a:spLocks noGrp="1"/>
          </p:cNvSpPr>
          <p:nvPr>
            <p:ph sz="half" idx="2"/>
          </p:nvPr>
        </p:nvSpPr>
        <p:spPr>
          <a:xfrm>
            <a:off x="4648200" y="1844824"/>
            <a:ext cx="4028256" cy="4281339"/>
          </a:xfrm>
        </p:spPr>
        <p:txBody>
          <a:bodyPr>
            <a:normAutofit fontScale="77500" lnSpcReduction="20000"/>
          </a:bodyPr>
          <a:lstStyle/>
          <a:p>
            <a:pPr fontAlgn="t"/>
            <a:r>
              <a:rPr lang="ru-RU" sz="2600" dirty="0">
                <a:latin typeface="PT Sans"/>
              </a:rPr>
              <a:t>«Воевала реально, жестко, без компромиссов, – пишет Юрий Котенок. – Идейная женщина, которая боролась с нацизмом, несмотря на все тяжести, которые свалились на её хрупкие плечи. Тянула лямку войны, была круче многих мужчин. Была несколько раз ранена, контужена. Всегда ей удавалось выходить из всяких передряг, но сегодня пришла трагическая новость</a:t>
            </a:r>
            <a:r>
              <a:rPr lang="ru-RU" dirty="0"/>
              <a:t>.</a:t>
            </a:r>
            <a:endParaRPr lang="ru-RU" dirty="0">
              <a:solidFill>
                <a:srgbClr val="000000"/>
              </a:solidFill>
            </a:endParaRPr>
          </a:p>
          <a:p>
            <a:endParaRPr lang="ru-RU" dirty="0"/>
          </a:p>
          <a:p>
            <a:endParaRPr lang="ru-RU" dirty="0"/>
          </a:p>
        </p:txBody>
      </p:sp>
      <p:pic>
        <p:nvPicPr>
          <p:cNvPr id="5" name="Объект 4" descr="https://sun9-40.userapi.com/impg/fIFxn-cqvgCp9-BsoY2H9f-UJcU1EJYGKdkIXA/1oVCZU58cdE.jpg?size=604x604&amp;quality=96&amp;sign=9d4cb5bfcd844e5a0668c623818a799a&amp;type=album"/>
          <p:cNvPicPr>
            <a:picLocks noGrp="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457200" y="1843881"/>
            <a:ext cx="4038600" cy="4038600"/>
          </a:xfrm>
          <a:prstGeom prst="rect">
            <a:avLst/>
          </a:prstGeom>
          <a:noFill/>
          <a:ln>
            <a:noFill/>
          </a:ln>
        </p:spPr>
      </p:pic>
    </p:spTree>
    <p:extLst>
      <p:ext uri="{BB962C8B-B14F-4D97-AF65-F5344CB8AC3E}">
        <p14:creationId xmlns:p14="http://schemas.microsoft.com/office/powerpoint/2010/main" val="1113535216"/>
      </p:ext>
    </p:extLst>
  </p:cSld>
  <p:clrMapOvr>
    <a:masterClrMapping/>
  </p:clrMapOvr>
  <p:transition spd="slow">
    <p:pull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260648"/>
            <a:ext cx="8229600" cy="1143000"/>
          </a:xfrm>
        </p:spPr>
        <p:txBody>
          <a:bodyPr>
            <a:normAutofit/>
          </a:bodyPr>
          <a:lstStyle/>
          <a:p>
            <a:r>
              <a:rPr lang="vi-VN" sz="3600" b="1" dirty="0" smtClean="0">
                <a:solidFill>
                  <a:srgbClr val="333333"/>
                </a:solidFill>
                <a:latin typeface="YS Text"/>
              </a:rPr>
              <a:t>Ольга Сергеевна Качу́ра</a:t>
            </a:r>
            <a:endParaRPr lang="ru-RU" sz="3600" dirty="0"/>
          </a:p>
        </p:txBody>
      </p:sp>
      <p:sp>
        <p:nvSpPr>
          <p:cNvPr id="3" name="Содержимое 2"/>
          <p:cNvSpPr>
            <a:spLocks noGrp="1"/>
          </p:cNvSpPr>
          <p:nvPr>
            <p:ph idx="1"/>
          </p:nvPr>
        </p:nvSpPr>
        <p:spPr>
          <a:xfrm>
            <a:off x="611560" y="1435286"/>
            <a:ext cx="4176464" cy="4896544"/>
          </a:xfrm>
        </p:spPr>
        <p:txBody>
          <a:bodyPr>
            <a:noAutofit/>
          </a:bodyPr>
          <a:lstStyle/>
          <a:p>
            <a:pPr marL="0" indent="0">
              <a:buNone/>
            </a:pPr>
            <a:r>
              <a:rPr lang="ru-RU" sz="2000" dirty="0" err="1" smtClean="0">
                <a:solidFill>
                  <a:srgbClr val="333333"/>
                </a:solidFill>
                <a:latin typeface="YS Text"/>
              </a:rPr>
              <a:t>Корса</a:t>
            </a:r>
            <a:r>
              <a:rPr lang="ru-RU" sz="2000" dirty="0" smtClean="0">
                <a:solidFill>
                  <a:srgbClr val="333333"/>
                </a:solidFill>
                <a:latin typeface="YS Text"/>
              </a:rPr>
              <a:t> - </a:t>
            </a:r>
            <a:r>
              <a:rPr lang="ru-RU" sz="2000" b="1" dirty="0" smtClean="0">
                <a:solidFill>
                  <a:srgbClr val="333333"/>
                </a:solidFill>
                <a:latin typeface="YS Text"/>
              </a:rPr>
              <a:t>заместитель командира реактивного артиллерийского дивизиона (по организации ведения боевых действий) в/ч 08803 Управления Народной милиции Донецкой Народной Республики, гвардии полковник</a:t>
            </a:r>
            <a:r>
              <a:rPr lang="ru-RU" sz="2000" dirty="0" smtClean="0">
                <a:solidFill>
                  <a:srgbClr val="333333"/>
                </a:solidFill>
                <a:latin typeface="YS Text"/>
              </a:rPr>
              <a:t>. </a:t>
            </a:r>
          </a:p>
          <a:p>
            <a:pPr marL="0" indent="0" algn="ctr">
              <a:buNone/>
            </a:pPr>
            <a:r>
              <a:rPr lang="ru-RU" sz="2000" dirty="0">
                <a:solidFill>
                  <a:srgbClr val="333333"/>
                </a:solidFill>
                <a:latin typeface="YS Text"/>
              </a:rPr>
              <a:t> </a:t>
            </a:r>
            <a:r>
              <a:rPr lang="ru-RU" sz="2000" dirty="0" smtClean="0">
                <a:solidFill>
                  <a:srgbClr val="333333"/>
                </a:solidFill>
                <a:latin typeface="YS Text"/>
              </a:rPr>
              <a:t> </a:t>
            </a:r>
          </a:p>
          <a:p>
            <a:pPr marL="0" indent="0" algn="ctr">
              <a:buNone/>
            </a:pPr>
            <a:r>
              <a:rPr lang="ru-RU" sz="2000" dirty="0" smtClean="0">
                <a:solidFill>
                  <a:srgbClr val="333333"/>
                </a:solidFill>
                <a:latin typeface="YS Text"/>
              </a:rPr>
              <a:t>Герой Донецкой Народной Республики </a:t>
            </a:r>
          </a:p>
          <a:p>
            <a:pPr marL="0" indent="0">
              <a:buNone/>
            </a:pPr>
            <a:r>
              <a:rPr lang="ru-RU" sz="2000" dirty="0" smtClean="0">
                <a:solidFill>
                  <a:srgbClr val="333333"/>
                </a:solidFill>
                <a:latin typeface="YS Text"/>
              </a:rPr>
              <a:t> (3 августа 2022, посмертно).</a:t>
            </a:r>
            <a:endParaRPr lang="ru-RU" sz="2000" dirty="0"/>
          </a:p>
        </p:txBody>
      </p:sp>
      <p:pic>
        <p:nvPicPr>
          <p:cNvPr id="2050" name="Picture 2" descr="Качура Ольга Сергеевна.jpg"/>
          <p:cNvPicPr>
            <a:picLocks noChangeAspect="1" noChangeArrowheads="1"/>
          </p:cNvPicPr>
          <p:nvPr/>
        </p:nvPicPr>
        <p:blipFill>
          <a:blip r:embed="rId2" cstate="print"/>
          <a:srcRect/>
          <a:stretch>
            <a:fillRect/>
          </a:stretch>
        </p:blipFill>
        <p:spPr bwMode="auto">
          <a:xfrm>
            <a:off x="4788024" y="1556792"/>
            <a:ext cx="4077050" cy="4653533"/>
          </a:xfrm>
          <a:prstGeom prst="rect">
            <a:avLst/>
          </a:prstGeom>
          <a:noFill/>
        </p:spPr>
      </p:pic>
    </p:spTree>
  </p:cSld>
  <p:clrMapOvr>
    <a:masterClrMapping/>
  </p:clrMapOvr>
  <p:transition spd="slow" advTm="5179">
    <p:pull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88640"/>
            <a:ext cx="8229600" cy="1080120"/>
          </a:xfrm>
        </p:spPr>
        <p:txBody>
          <a:bodyPr>
            <a:normAutofit fontScale="90000"/>
          </a:bodyPr>
          <a:lstStyle/>
          <a:p>
            <a:r>
              <a:rPr lang="ru-RU" b="1" dirty="0"/>
              <a:t>Сильнее смерти</a:t>
            </a:r>
            <a:r>
              <a:rPr lang="ru-RU" dirty="0"/>
              <a:t/>
            </a:r>
            <a:br>
              <a:rPr lang="ru-RU" dirty="0"/>
            </a:br>
            <a:endParaRPr lang="ru-RU" dirty="0"/>
          </a:p>
        </p:txBody>
      </p:sp>
      <p:sp>
        <p:nvSpPr>
          <p:cNvPr id="3" name="Объект 2"/>
          <p:cNvSpPr>
            <a:spLocks noGrp="1"/>
          </p:cNvSpPr>
          <p:nvPr>
            <p:ph sz="half" idx="1"/>
          </p:nvPr>
        </p:nvSpPr>
        <p:spPr>
          <a:xfrm>
            <a:off x="539552" y="1052737"/>
            <a:ext cx="7848872" cy="3672408"/>
          </a:xfrm>
        </p:spPr>
        <p:txBody>
          <a:bodyPr>
            <a:normAutofit fontScale="25000" lnSpcReduction="20000"/>
          </a:bodyPr>
          <a:lstStyle/>
          <a:p>
            <a:pPr marL="0" indent="0" fontAlgn="base">
              <a:lnSpc>
                <a:spcPct val="120000"/>
              </a:lnSpc>
              <a:buNone/>
            </a:pPr>
            <a:r>
              <a:rPr lang="ru-RU" sz="8000" b="1" dirty="0" smtClean="0">
                <a:latin typeface="PT Sans"/>
              </a:rPr>
              <a:t>То</a:t>
            </a:r>
            <a:r>
              <a:rPr lang="ru-RU" sz="8000" b="1" dirty="0">
                <a:latin typeface="PT Sans"/>
              </a:rPr>
              <a:t>, что герои не умирают, – это истина, – говорит  священник одного из </a:t>
            </a:r>
            <a:r>
              <a:rPr lang="ru-RU" sz="8000" b="1" dirty="0" err="1">
                <a:latin typeface="PT Sans"/>
              </a:rPr>
              <a:t>горловских</a:t>
            </a:r>
            <a:r>
              <a:rPr lang="ru-RU" sz="8000" b="1" dirty="0">
                <a:latin typeface="PT Sans"/>
              </a:rPr>
              <a:t> храмов </a:t>
            </a:r>
            <a:endParaRPr lang="ru-RU" sz="8000" b="1" dirty="0" smtClean="0">
              <a:latin typeface="PT Sans"/>
            </a:endParaRPr>
          </a:p>
          <a:p>
            <a:pPr marL="0" indent="0" fontAlgn="base">
              <a:lnSpc>
                <a:spcPct val="120000"/>
              </a:lnSpc>
              <a:buNone/>
            </a:pPr>
            <a:r>
              <a:rPr lang="ru-RU" sz="8000" b="1" dirty="0" smtClean="0">
                <a:latin typeface="PT Sans"/>
              </a:rPr>
              <a:t>о</a:t>
            </a:r>
            <a:r>
              <a:rPr lang="ru-RU" sz="8000" b="1" dirty="0">
                <a:latin typeface="PT Sans"/>
              </a:rPr>
              <a:t>. Василий. – Они своей жизнью побеждают то, что принято называть смертью. Герой покидает телесную плоть, но духовное сознание его способно влиять на многие поколения борцов за правое дело. Оно бессмертно, оно вне времени и пространства".</a:t>
            </a:r>
            <a:endParaRPr lang="ru-RU" sz="8000" dirty="0">
              <a:latin typeface="PT Sans"/>
            </a:endParaRPr>
          </a:p>
          <a:p>
            <a:endParaRPr lang="ru-RU" dirty="0"/>
          </a:p>
        </p:txBody>
      </p:sp>
      <p:pic>
        <p:nvPicPr>
          <p:cNvPr id="9" name="Picture 6" descr="https://i.postimg.cc/k4f5x9dM/korsa-630x397.jpg"/>
          <p:cNvPicPr>
            <a:picLocks noGrp="1" noChangeAspect="1" noChangeArrowheads="1"/>
          </p:cNvPicPr>
          <p:nvPr>
            <p:ph sz="half" idx="2"/>
          </p:nvPr>
        </p:nvPicPr>
        <p:blipFill>
          <a:blip r:embed="rId2" cstate="print"/>
          <a:srcRect/>
          <a:stretch>
            <a:fillRect/>
          </a:stretch>
        </p:blipFill>
        <p:spPr bwMode="auto">
          <a:xfrm>
            <a:off x="2195736" y="3356992"/>
            <a:ext cx="5336505" cy="3362845"/>
          </a:xfrm>
          <a:prstGeom prst="rect">
            <a:avLst/>
          </a:prstGeom>
          <a:noFill/>
        </p:spPr>
      </p:pic>
    </p:spTree>
    <p:extLst>
      <p:ext uri="{BB962C8B-B14F-4D97-AF65-F5344CB8AC3E}">
        <p14:creationId xmlns:p14="http://schemas.microsoft.com/office/powerpoint/2010/main" val="2416286421"/>
      </p:ext>
    </p:extLst>
  </p:cSld>
  <p:clrMapOvr>
    <a:masterClrMapping/>
  </p:clrMapOvr>
  <p:transition spd="slow">
    <p:pull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836712"/>
          </a:xfrm>
        </p:spPr>
        <p:txBody>
          <a:bodyPr>
            <a:normAutofit/>
          </a:bodyPr>
          <a:lstStyle/>
          <a:p>
            <a:r>
              <a:rPr lang="ru-RU" sz="3600" dirty="0">
                <a:latin typeface="+mn-lt"/>
              </a:rPr>
              <a:t>Ольге Качуре посвящается</a:t>
            </a:r>
          </a:p>
        </p:txBody>
      </p:sp>
      <p:sp>
        <p:nvSpPr>
          <p:cNvPr id="3" name="Объект 2"/>
          <p:cNvSpPr>
            <a:spLocks noGrp="1"/>
          </p:cNvSpPr>
          <p:nvPr>
            <p:ph sz="half" idx="1"/>
          </p:nvPr>
        </p:nvSpPr>
        <p:spPr>
          <a:xfrm>
            <a:off x="0" y="836712"/>
            <a:ext cx="4752528" cy="6165304"/>
          </a:xfrm>
        </p:spPr>
        <p:txBody>
          <a:bodyPr>
            <a:normAutofit fontScale="32500" lnSpcReduction="20000"/>
          </a:bodyPr>
          <a:lstStyle/>
          <a:p>
            <a:pPr marL="0" indent="0">
              <a:lnSpc>
                <a:spcPct val="120000"/>
              </a:lnSpc>
              <a:buNone/>
            </a:pPr>
            <a:r>
              <a:rPr lang="ru-RU" sz="6200" dirty="0"/>
              <a:t/>
            </a:r>
            <a:br>
              <a:rPr lang="ru-RU" sz="6200" dirty="0"/>
            </a:br>
            <a:r>
              <a:rPr lang="ru-RU" sz="6200" dirty="0">
                <a:latin typeface="PT Sans"/>
              </a:rPr>
              <a:t>Она была не только героиней,</a:t>
            </a:r>
            <a:br>
              <a:rPr lang="ru-RU" sz="6200" dirty="0">
                <a:latin typeface="PT Sans"/>
              </a:rPr>
            </a:br>
            <a:r>
              <a:rPr lang="ru-RU" sz="6200" dirty="0">
                <a:latin typeface="PT Sans"/>
              </a:rPr>
              <a:t>Она прекрасной матерью была!</a:t>
            </a:r>
            <a:br>
              <a:rPr lang="ru-RU" sz="6200" dirty="0">
                <a:latin typeface="PT Sans"/>
              </a:rPr>
            </a:br>
            <a:r>
              <a:rPr lang="ru-RU" sz="6200" dirty="0">
                <a:latin typeface="PT Sans"/>
              </a:rPr>
              <a:t>Всегда БЫЛА открытой и правдивой</a:t>
            </a:r>
            <a:br>
              <a:rPr lang="ru-RU" sz="6200" dirty="0">
                <a:latin typeface="PT Sans"/>
              </a:rPr>
            </a:br>
            <a:r>
              <a:rPr lang="ru-RU" sz="6200" dirty="0">
                <a:latin typeface="PT Sans"/>
              </a:rPr>
              <a:t>И в бой своих соколиков вела</a:t>
            </a:r>
            <a:br>
              <a:rPr lang="ru-RU" sz="6200" dirty="0">
                <a:latin typeface="PT Sans"/>
              </a:rPr>
            </a:br>
            <a:r>
              <a:rPr lang="ru-RU" sz="6200" dirty="0" err="1">
                <a:latin typeface="PT Sans"/>
              </a:rPr>
              <a:t>Zа</a:t>
            </a:r>
            <a:r>
              <a:rPr lang="ru-RU" sz="6200" dirty="0">
                <a:latin typeface="PT Sans"/>
              </a:rPr>
              <a:t> мир, </a:t>
            </a:r>
            <a:r>
              <a:rPr lang="ru-RU" sz="6200" dirty="0" err="1">
                <a:latin typeface="PT Sans"/>
              </a:rPr>
              <a:t>zа</a:t>
            </a:r>
            <a:r>
              <a:rPr lang="ru-RU" sz="6200" dirty="0">
                <a:latin typeface="PT Sans"/>
              </a:rPr>
              <a:t> свет, </a:t>
            </a:r>
            <a:r>
              <a:rPr lang="ru-RU" sz="6200" dirty="0" err="1">
                <a:latin typeface="PT Sans"/>
              </a:rPr>
              <a:t>zа</a:t>
            </a:r>
            <a:r>
              <a:rPr lang="ru-RU" sz="6200" dirty="0">
                <a:latin typeface="PT Sans"/>
              </a:rPr>
              <a:t> правду, </a:t>
            </a:r>
            <a:endParaRPr lang="ru-RU" sz="6200" dirty="0" smtClean="0">
              <a:latin typeface="PT Sans"/>
            </a:endParaRPr>
          </a:p>
          <a:p>
            <a:pPr marL="0" indent="0">
              <a:lnSpc>
                <a:spcPct val="120000"/>
              </a:lnSpc>
              <a:buNone/>
            </a:pPr>
            <a:r>
              <a:rPr lang="ru-RU" sz="6200" dirty="0" err="1" smtClean="0">
                <a:latin typeface="PT Sans"/>
              </a:rPr>
              <a:t>zа</a:t>
            </a:r>
            <a:r>
              <a:rPr lang="ru-RU" sz="6200" dirty="0" smtClean="0">
                <a:latin typeface="PT Sans"/>
              </a:rPr>
              <a:t> </a:t>
            </a:r>
            <a:r>
              <a:rPr lang="ru-RU" sz="6200" dirty="0">
                <a:latin typeface="PT Sans"/>
              </a:rPr>
              <a:t>свободу,</a:t>
            </a:r>
            <a:br>
              <a:rPr lang="ru-RU" sz="6200" dirty="0">
                <a:latin typeface="PT Sans"/>
              </a:rPr>
            </a:br>
            <a:r>
              <a:rPr lang="ru-RU" sz="6200" dirty="0" err="1">
                <a:latin typeface="PT Sans"/>
              </a:rPr>
              <a:t>Zа</a:t>
            </a:r>
            <a:r>
              <a:rPr lang="ru-RU" sz="6200" dirty="0">
                <a:latin typeface="PT Sans"/>
              </a:rPr>
              <a:t> </a:t>
            </a:r>
            <a:r>
              <a:rPr lang="ru-RU" sz="6200" dirty="0" err="1">
                <a:latin typeface="PT Sans"/>
              </a:rPr>
              <a:t>счастие</a:t>
            </a:r>
            <a:r>
              <a:rPr lang="ru-RU" sz="6200" dirty="0">
                <a:latin typeface="PT Sans"/>
              </a:rPr>
              <a:t> для взрослых и детей!</a:t>
            </a:r>
            <a:br>
              <a:rPr lang="ru-RU" sz="6200" dirty="0">
                <a:latin typeface="PT Sans"/>
              </a:rPr>
            </a:br>
            <a:r>
              <a:rPr lang="ru-RU" sz="6200" dirty="0">
                <a:latin typeface="PT Sans"/>
              </a:rPr>
              <a:t>Чтоб не отдать отчизну сумасбродам,</a:t>
            </a:r>
            <a:br>
              <a:rPr lang="ru-RU" sz="6200" dirty="0">
                <a:latin typeface="PT Sans"/>
              </a:rPr>
            </a:br>
            <a:r>
              <a:rPr lang="ru-RU" sz="6200" dirty="0">
                <a:latin typeface="PT Sans"/>
              </a:rPr>
              <a:t>Жизнь отдала для Родины своей!</a:t>
            </a:r>
            <a:br>
              <a:rPr lang="ru-RU" sz="6200" dirty="0">
                <a:latin typeface="PT Sans"/>
              </a:rPr>
            </a:br>
            <a:r>
              <a:rPr lang="ru-RU" sz="6200" dirty="0">
                <a:latin typeface="PT Sans"/>
              </a:rPr>
              <a:t/>
            </a:r>
            <a:br>
              <a:rPr lang="ru-RU" sz="6200" dirty="0">
                <a:latin typeface="PT Sans"/>
              </a:rPr>
            </a:br>
            <a:r>
              <a:rPr lang="ru-RU" sz="6200" dirty="0">
                <a:latin typeface="PT Sans"/>
              </a:rPr>
              <a:t>Она  живой  осталась  для всех  нас.</a:t>
            </a:r>
            <a:br>
              <a:rPr lang="ru-RU" sz="6200" dirty="0">
                <a:latin typeface="PT Sans"/>
              </a:rPr>
            </a:br>
            <a:r>
              <a:rPr lang="ru-RU" sz="6200" dirty="0">
                <a:latin typeface="PT Sans"/>
              </a:rPr>
              <a:t>Улыбкой с  неба  в   солнечном  сиянье</a:t>
            </a:r>
            <a:r>
              <a:rPr lang="ru-RU" sz="6200" dirty="0"/>
              <a:t/>
            </a:r>
            <a:br>
              <a:rPr lang="ru-RU" sz="6200" dirty="0"/>
            </a:br>
            <a:r>
              <a:rPr lang="ru-RU" sz="6200" dirty="0"/>
              <a:t/>
            </a:r>
            <a:br>
              <a:rPr lang="ru-RU" sz="6200" dirty="0"/>
            </a:br>
            <a:r>
              <a:rPr lang="ru-RU" sz="6200" dirty="0"/>
              <a:t/>
            </a:r>
            <a:br>
              <a:rPr lang="ru-RU" sz="6200" dirty="0"/>
            </a:br>
            <a:endParaRPr lang="ru-RU" sz="6200" dirty="0"/>
          </a:p>
          <a:p>
            <a:endParaRPr lang="ru-RU" dirty="0"/>
          </a:p>
        </p:txBody>
      </p:sp>
      <p:sp>
        <p:nvSpPr>
          <p:cNvPr id="4" name="Объект 3"/>
          <p:cNvSpPr>
            <a:spLocks noGrp="1"/>
          </p:cNvSpPr>
          <p:nvPr>
            <p:ph sz="half" idx="2"/>
          </p:nvPr>
        </p:nvSpPr>
        <p:spPr>
          <a:xfrm>
            <a:off x="4499992" y="692696"/>
            <a:ext cx="4464496" cy="6048672"/>
          </a:xfrm>
        </p:spPr>
        <p:txBody>
          <a:bodyPr>
            <a:normAutofit fontScale="32500" lnSpcReduction="20000"/>
          </a:bodyPr>
          <a:lstStyle/>
          <a:p>
            <a:pPr marL="0" indent="0">
              <a:lnSpc>
                <a:spcPct val="120000"/>
              </a:lnSpc>
              <a:buNone/>
            </a:pPr>
            <a:r>
              <a:rPr lang="ru-RU" sz="4500" dirty="0"/>
              <a:t/>
            </a:r>
            <a:br>
              <a:rPr lang="ru-RU" sz="4500" dirty="0"/>
            </a:br>
            <a:r>
              <a:rPr lang="ru-RU" sz="6200" dirty="0">
                <a:latin typeface="PT Sans"/>
              </a:rPr>
              <a:t>И  пусть  </a:t>
            </a:r>
            <a:endParaRPr lang="ru-RU" sz="6200" dirty="0" smtClean="0">
              <a:latin typeface="PT Sans"/>
            </a:endParaRPr>
          </a:p>
          <a:p>
            <a:pPr marL="0" indent="0">
              <a:lnSpc>
                <a:spcPct val="120000"/>
              </a:lnSpc>
              <a:buNone/>
            </a:pPr>
            <a:r>
              <a:rPr lang="ru-RU" sz="6200" dirty="0" smtClean="0">
                <a:latin typeface="PT Sans"/>
              </a:rPr>
              <a:t>уже</a:t>
            </a:r>
            <a:r>
              <a:rPr lang="ru-RU" sz="6200" dirty="0">
                <a:latin typeface="PT Sans"/>
              </a:rPr>
              <a:t>  не  слышен  Ольгин  глас –</a:t>
            </a:r>
            <a:br>
              <a:rPr lang="ru-RU" sz="6200" dirty="0">
                <a:latin typeface="PT Sans"/>
              </a:rPr>
            </a:br>
            <a:r>
              <a:rPr lang="ru-RU" sz="6200" dirty="0">
                <a:latin typeface="PT Sans"/>
              </a:rPr>
              <a:t>Но  память  бережёт  воспоминанья</a:t>
            </a:r>
            <a:br>
              <a:rPr lang="ru-RU" sz="6200" dirty="0">
                <a:latin typeface="PT Sans"/>
              </a:rPr>
            </a:br>
            <a:r>
              <a:rPr lang="ru-RU" sz="6200" dirty="0">
                <a:latin typeface="PT Sans"/>
              </a:rPr>
              <a:t> </a:t>
            </a:r>
            <a:br>
              <a:rPr lang="ru-RU" sz="6200" dirty="0">
                <a:latin typeface="PT Sans"/>
              </a:rPr>
            </a:br>
            <a:endParaRPr lang="ru-RU" sz="6200" dirty="0">
              <a:latin typeface="PT Sans"/>
            </a:endParaRPr>
          </a:p>
        </p:txBody>
      </p:sp>
      <p:pic>
        <p:nvPicPr>
          <p:cNvPr id="5" name="Рисунок 4" descr="https://i.ytimg.com/vi/njLJLfy3N-k/maxresdefault.jpg"/>
          <p:cNvPicPr/>
          <p:nvPr/>
        </p:nvPicPr>
        <p:blipFill rotWithShape="1">
          <a:blip r:embed="rId2">
            <a:extLst>
              <a:ext uri="{28A0092B-C50C-407E-A947-70E740481C1C}">
                <a14:useLocalDpi xmlns:a14="http://schemas.microsoft.com/office/drawing/2010/main" val="0"/>
              </a:ext>
            </a:extLst>
          </a:blip>
          <a:srcRect l="31671" t="46590" r="29482" b="7599"/>
          <a:stretch/>
        </p:blipFill>
        <p:spPr bwMode="auto">
          <a:xfrm>
            <a:off x="5364088" y="3645024"/>
            <a:ext cx="3096344" cy="2106895"/>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620814809"/>
      </p:ext>
    </p:extLst>
  </p:cSld>
  <p:clrMapOvr>
    <a:masterClrMapping/>
  </p:clrMapOvr>
  <p:transition spd="slow">
    <p:pull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5314602"/>
          </a:xfrm>
        </p:spPr>
        <p:txBody>
          <a:bodyPr>
            <a:normAutofit/>
          </a:bodyPr>
          <a:lstStyle/>
          <a:p>
            <a:r>
              <a:rPr lang="ru-RU" sz="4800" dirty="0" smtClean="0"/>
              <a:t>Спасибо за внимание!</a:t>
            </a:r>
            <a:endParaRPr lang="ru-RU" sz="4800" dirty="0"/>
          </a:p>
        </p:txBody>
      </p:sp>
    </p:spTree>
  </p:cSld>
  <p:clrMapOvr>
    <a:masterClrMapping/>
  </p:clrMapOvr>
  <p:transition spd="slow" advTm="3417">
    <p:pull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1979712" y="4509120"/>
            <a:ext cx="3096344" cy="864096"/>
          </a:xfrm>
        </p:spPr>
        <p:txBody>
          <a:bodyPr/>
          <a:lstStyle/>
          <a:p>
            <a:endParaRPr lang="ru-RU" dirty="0"/>
          </a:p>
        </p:txBody>
      </p:sp>
      <p:sp>
        <p:nvSpPr>
          <p:cNvPr id="3" name="Содержимое 2"/>
          <p:cNvSpPr>
            <a:spLocks noGrp="1"/>
          </p:cNvSpPr>
          <p:nvPr>
            <p:ph idx="1"/>
          </p:nvPr>
        </p:nvSpPr>
        <p:spPr>
          <a:xfrm>
            <a:off x="395536" y="332656"/>
            <a:ext cx="8352928" cy="2232248"/>
          </a:xfrm>
        </p:spPr>
        <p:txBody>
          <a:bodyPr>
            <a:normAutofit/>
          </a:bodyPr>
          <a:lstStyle/>
          <a:p>
            <a:pPr marL="0" indent="0" algn="ctr">
              <a:buNone/>
            </a:pPr>
            <a:r>
              <a:rPr lang="ru-RU" b="1" dirty="0" smtClean="0">
                <a:solidFill>
                  <a:srgbClr val="222222"/>
                </a:solidFill>
                <a:latin typeface="PT Sans"/>
              </a:rPr>
              <a:t>Кто такая Ольга Качура</a:t>
            </a:r>
            <a:r>
              <a:rPr lang="en-US" b="1" dirty="0" smtClean="0">
                <a:solidFill>
                  <a:srgbClr val="222222"/>
                </a:solidFill>
                <a:latin typeface="PT Sans"/>
              </a:rPr>
              <a:t>?</a:t>
            </a:r>
            <a:endParaRPr lang="ru-RU" b="1" dirty="0" smtClean="0">
              <a:solidFill>
                <a:srgbClr val="222222"/>
              </a:solidFill>
              <a:latin typeface="PT Sans"/>
            </a:endParaRPr>
          </a:p>
          <a:p>
            <a:pPr marL="0" indent="0">
              <a:buNone/>
            </a:pPr>
            <a:r>
              <a:rPr lang="ru-RU" sz="2000" dirty="0" smtClean="0">
                <a:solidFill>
                  <a:srgbClr val="222222"/>
                </a:solidFill>
                <a:latin typeface="PT Sans"/>
              </a:rPr>
              <a:t>Отважный боец, единственная женщина-командир реактивного дивизиона Донецкой Народной милиции, полковник, заботливая жена и мать – это все она – Ольга Качура. Легендарная защитница, известная под позывным «</a:t>
            </a:r>
            <a:r>
              <a:rPr lang="ru-RU" sz="2000" dirty="0" err="1" smtClean="0">
                <a:solidFill>
                  <a:srgbClr val="222222"/>
                </a:solidFill>
                <a:latin typeface="PT Sans"/>
              </a:rPr>
              <a:t>Корса</a:t>
            </a:r>
            <a:r>
              <a:rPr lang="ru-RU" sz="2000" dirty="0" smtClean="0">
                <a:solidFill>
                  <a:srgbClr val="222222"/>
                </a:solidFill>
                <a:latin typeface="PT Sans"/>
              </a:rPr>
              <a:t>» и Герой России… посмертно.</a:t>
            </a:r>
          </a:p>
          <a:p>
            <a:endParaRPr lang="ru-RU" dirty="0"/>
          </a:p>
        </p:txBody>
      </p:sp>
      <p:pic>
        <p:nvPicPr>
          <p:cNvPr id="1026" name="Picture 2" descr="Ольга Сергеевна Качура &quot;Корса&quot;"/>
          <p:cNvPicPr>
            <a:picLocks noChangeAspect="1" noChangeArrowheads="1"/>
          </p:cNvPicPr>
          <p:nvPr/>
        </p:nvPicPr>
        <p:blipFill>
          <a:blip r:embed="rId2" cstate="print"/>
          <a:srcRect/>
          <a:stretch>
            <a:fillRect/>
          </a:stretch>
        </p:blipFill>
        <p:spPr bwMode="auto">
          <a:xfrm>
            <a:off x="683568" y="2348880"/>
            <a:ext cx="7348957" cy="4133788"/>
          </a:xfrm>
          <a:prstGeom prst="rect">
            <a:avLst/>
          </a:prstGeom>
          <a:noFill/>
        </p:spPr>
      </p:pic>
    </p:spTree>
  </p:cSld>
  <p:clrMapOvr>
    <a:masterClrMapping/>
  </p:clrMapOvr>
  <p:transition spd="slow" advTm="4961">
    <p:pull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560" y="274638"/>
            <a:ext cx="5634524" cy="1066130"/>
          </a:xfrm>
        </p:spPr>
        <p:txBody>
          <a:bodyPr>
            <a:noAutofit/>
          </a:bodyPr>
          <a:lstStyle/>
          <a:p>
            <a:r>
              <a:rPr lang="ru-RU" sz="3600" b="1" dirty="0"/>
              <a:t>Бесстрашие в крови</a:t>
            </a:r>
            <a:r>
              <a:rPr lang="ru-RU" sz="3600" dirty="0"/>
              <a:t/>
            </a:r>
            <a:br>
              <a:rPr lang="ru-RU" sz="3600" dirty="0"/>
            </a:br>
            <a:endParaRPr lang="ru-RU" sz="3600" dirty="0"/>
          </a:p>
        </p:txBody>
      </p:sp>
      <p:sp>
        <p:nvSpPr>
          <p:cNvPr id="3" name="Содержимое 2"/>
          <p:cNvSpPr>
            <a:spLocks noGrp="1"/>
          </p:cNvSpPr>
          <p:nvPr>
            <p:ph idx="1"/>
          </p:nvPr>
        </p:nvSpPr>
        <p:spPr>
          <a:xfrm>
            <a:off x="539552" y="980728"/>
            <a:ext cx="4320480" cy="5458224"/>
          </a:xfrm>
        </p:spPr>
        <p:txBody>
          <a:bodyPr>
            <a:noAutofit/>
          </a:bodyPr>
          <a:lstStyle/>
          <a:p>
            <a:pPr marL="0" indent="0" algn="just" fontAlgn="base">
              <a:buNone/>
            </a:pPr>
            <a:r>
              <a:rPr lang="ru-RU" sz="2000" dirty="0" smtClean="0">
                <a:latin typeface="PT Sans"/>
              </a:rPr>
              <a:t>Ольга </a:t>
            </a:r>
            <a:r>
              <a:rPr lang="ru-RU" sz="2000" dirty="0">
                <a:latin typeface="PT Sans"/>
              </a:rPr>
              <a:t>была уроженкой Донецка. Она родилась в семье профессиональных военных. Отец был танкистом, долгое время служил в Германии, где проживала и семья Ольги. </a:t>
            </a:r>
            <a:endParaRPr lang="ru-RU" sz="2000" dirty="0" smtClean="0">
              <a:latin typeface="PT Sans"/>
            </a:endParaRPr>
          </a:p>
          <a:p>
            <a:pPr marL="0" indent="0" algn="just" fontAlgn="base">
              <a:buNone/>
            </a:pPr>
            <a:r>
              <a:rPr lang="ru-RU" sz="2000" dirty="0">
                <a:latin typeface="PT Sans"/>
              </a:rPr>
              <a:t>"Отец Ольги прошёл все ступени воинской службы и дослужился до генерал-майора. Я думаю, некоторые черты Ольги, её решительность, бесстрашие передались от него по крови", – рассказал близко знавший Ольгу друг детства Андрей Винниченко.</a:t>
            </a:r>
          </a:p>
          <a:p>
            <a:pPr marL="0" indent="0" fontAlgn="base">
              <a:buNone/>
            </a:pPr>
            <a:endParaRPr lang="ru-RU" sz="2000" dirty="0" smtClean="0">
              <a:latin typeface="PT Sans"/>
            </a:endParaRPr>
          </a:p>
        </p:txBody>
      </p:sp>
      <p:pic>
        <p:nvPicPr>
          <p:cNvPr id="16386" name="Picture 2" descr="https://avatars.mds.yandex.net/i?id=2a0000017a124ffeb42ff536ac4dd7222ff2-4751583-images-thumbs&amp;n=13"/>
          <p:cNvPicPr>
            <a:picLocks noChangeAspect="1" noChangeArrowheads="1"/>
          </p:cNvPicPr>
          <p:nvPr/>
        </p:nvPicPr>
        <p:blipFill>
          <a:blip r:embed="rId2" cstate="print"/>
          <a:srcRect l="36934" r="24164"/>
          <a:stretch>
            <a:fillRect/>
          </a:stretch>
        </p:blipFill>
        <p:spPr bwMode="auto">
          <a:xfrm>
            <a:off x="6228184" y="260648"/>
            <a:ext cx="2736304" cy="3692771"/>
          </a:xfrm>
          <a:prstGeom prst="rect">
            <a:avLst/>
          </a:prstGeom>
          <a:noFill/>
        </p:spPr>
      </p:pic>
      <p:pic>
        <p:nvPicPr>
          <p:cNvPr id="16387" name="Picture 3"/>
          <p:cNvPicPr>
            <a:picLocks noChangeAspect="1" noChangeArrowheads="1"/>
          </p:cNvPicPr>
          <p:nvPr/>
        </p:nvPicPr>
        <p:blipFill>
          <a:blip r:embed="rId3" cstate="print"/>
          <a:srcRect/>
          <a:stretch>
            <a:fillRect/>
          </a:stretch>
        </p:blipFill>
        <p:spPr bwMode="auto">
          <a:xfrm>
            <a:off x="5118450" y="3212976"/>
            <a:ext cx="2219468" cy="3497344"/>
          </a:xfrm>
          <a:prstGeom prst="rect">
            <a:avLst/>
          </a:prstGeom>
          <a:noFill/>
          <a:ln w="9525">
            <a:noFill/>
            <a:miter lim="800000"/>
            <a:headEnd/>
            <a:tailEnd/>
          </a:ln>
        </p:spPr>
      </p:pic>
    </p:spTree>
  </p:cSld>
  <p:clrMapOvr>
    <a:masterClrMapping/>
  </p:clrMapOvr>
  <p:transition spd="slow" advTm="5086">
    <p:pull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200" b="1" dirty="0" smtClean="0">
                <a:solidFill>
                  <a:srgbClr val="222222"/>
                </a:solidFill>
                <a:latin typeface="PT Sans"/>
              </a:rPr>
              <a:t>Работа в мирное время</a:t>
            </a:r>
            <a:br>
              <a:rPr lang="ru-RU" sz="3200" b="1" dirty="0" smtClean="0">
                <a:solidFill>
                  <a:srgbClr val="222222"/>
                </a:solidFill>
                <a:latin typeface="PT Sans"/>
              </a:rPr>
            </a:br>
            <a:endParaRPr lang="ru-RU" sz="3200" dirty="0"/>
          </a:p>
        </p:txBody>
      </p:sp>
      <p:sp>
        <p:nvSpPr>
          <p:cNvPr id="3" name="Содержимое 2"/>
          <p:cNvSpPr>
            <a:spLocks noGrp="1"/>
          </p:cNvSpPr>
          <p:nvPr>
            <p:ph idx="1"/>
          </p:nvPr>
        </p:nvSpPr>
        <p:spPr>
          <a:xfrm>
            <a:off x="251520" y="2060848"/>
            <a:ext cx="4104456" cy="4320480"/>
          </a:xfrm>
        </p:spPr>
        <p:txBody>
          <a:bodyPr>
            <a:normAutofit/>
          </a:bodyPr>
          <a:lstStyle/>
          <a:p>
            <a:pPr marL="0" indent="0" algn="just">
              <a:buNone/>
            </a:pPr>
            <a:r>
              <a:rPr lang="ru-RU" sz="2000" dirty="0">
                <a:latin typeface="PT Sans"/>
              </a:rPr>
              <a:t>От следователя–лейтенанта до полковника внутренних дел Ольга Качура  шестнадцать лет жизни отдала Министерству Внутренних Дел Украины. Позже Качура продолжила работу в службе безопасности одного из банков.</a:t>
            </a:r>
          </a:p>
          <a:p>
            <a:pPr marL="0" indent="0" algn="just">
              <a:buNone/>
            </a:pPr>
            <a:endParaRPr lang="ru-RU" sz="2000" dirty="0">
              <a:latin typeface="PT Sans"/>
            </a:endParaRPr>
          </a:p>
        </p:txBody>
      </p:sp>
      <p:pic>
        <p:nvPicPr>
          <p:cNvPr id="17414" name="Picture 6" descr="https://avatars.mds.yandex.net/i?id=33bf112880778ee41f633a0ba7ad3ee7-4219714-images-thumbs&amp;n=13"/>
          <p:cNvPicPr>
            <a:picLocks noChangeAspect="1" noChangeArrowheads="1"/>
          </p:cNvPicPr>
          <p:nvPr/>
        </p:nvPicPr>
        <p:blipFill>
          <a:blip r:embed="rId2" cstate="print"/>
          <a:srcRect l="1633" r="36321" b="3139"/>
          <a:stretch>
            <a:fillRect/>
          </a:stretch>
        </p:blipFill>
        <p:spPr bwMode="auto">
          <a:xfrm>
            <a:off x="4644008" y="1327504"/>
            <a:ext cx="4032448" cy="4350798"/>
          </a:xfrm>
          <a:prstGeom prst="rect">
            <a:avLst/>
          </a:prstGeom>
          <a:noFill/>
        </p:spPr>
      </p:pic>
    </p:spTree>
  </p:cSld>
  <p:clrMapOvr>
    <a:masterClrMapping/>
  </p:clrMapOvr>
  <p:transition spd="slow" advTm="5086">
    <p:pull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3600" b="1" dirty="0" smtClean="0">
                <a:solidFill>
                  <a:srgbClr val="333333"/>
                </a:solidFill>
                <a:latin typeface="Roboto"/>
              </a:rPr>
              <a:t>Увлечения</a:t>
            </a:r>
            <a:br>
              <a:rPr lang="ru-RU" sz="3600" b="1" dirty="0" smtClean="0">
                <a:solidFill>
                  <a:srgbClr val="333333"/>
                </a:solidFill>
                <a:latin typeface="Roboto"/>
              </a:rPr>
            </a:br>
            <a:endParaRPr lang="ru-RU" sz="3600" dirty="0"/>
          </a:p>
        </p:txBody>
      </p:sp>
      <p:sp>
        <p:nvSpPr>
          <p:cNvPr id="3" name="Содержимое 2"/>
          <p:cNvSpPr>
            <a:spLocks noGrp="1"/>
          </p:cNvSpPr>
          <p:nvPr>
            <p:ph idx="1"/>
          </p:nvPr>
        </p:nvSpPr>
        <p:spPr>
          <a:xfrm>
            <a:off x="323528" y="932670"/>
            <a:ext cx="4104456" cy="5144298"/>
          </a:xfrm>
        </p:spPr>
        <p:txBody>
          <a:bodyPr>
            <a:noAutofit/>
          </a:bodyPr>
          <a:lstStyle/>
          <a:p>
            <a:pPr marL="0" indent="0">
              <a:buNone/>
            </a:pPr>
            <a:r>
              <a:rPr lang="ru-RU" sz="2400" dirty="0"/>
              <a:t> </a:t>
            </a:r>
            <a:r>
              <a:rPr lang="ru-RU" sz="2400" dirty="0">
                <a:latin typeface="PT Sans"/>
              </a:rPr>
              <a:t>«В человеке должно быть все прекрасным, и тело, и ум», - говорила Ольга. Поэтому спортом она занималась регулярно. Увлекалась </a:t>
            </a:r>
            <a:r>
              <a:rPr lang="ru-RU" sz="2400" dirty="0" err="1">
                <a:latin typeface="PT Sans"/>
              </a:rPr>
              <a:t>Корса</a:t>
            </a:r>
            <a:r>
              <a:rPr lang="ru-RU" sz="2400" dirty="0">
                <a:latin typeface="PT Sans"/>
              </a:rPr>
              <a:t> и верховой ездой, и бегом, и тренировками в спортзале.</a:t>
            </a:r>
          </a:p>
          <a:p>
            <a:pPr marL="0" lvl="0" indent="0">
              <a:buNone/>
            </a:pPr>
            <a:r>
              <a:rPr lang="ru-RU" sz="2400" dirty="0">
                <a:latin typeface="PT Sans"/>
              </a:rPr>
              <a:t>Хрупкая внешне, сильная духом. Ольга Сергеевна любила растения, любила </a:t>
            </a:r>
            <a:r>
              <a:rPr lang="ru-RU" sz="2400" dirty="0" smtClean="0">
                <a:latin typeface="PT Sans"/>
              </a:rPr>
              <a:t>ухаживать </a:t>
            </a:r>
            <a:r>
              <a:rPr lang="ru-RU" sz="2400" dirty="0">
                <a:latin typeface="PT Sans"/>
              </a:rPr>
              <a:t>за ними. Рыбалка, охота - это самым лучший отдых был  для </a:t>
            </a:r>
            <a:r>
              <a:rPr lang="ru-RU" sz="2400" dirty="0" err="1">
                <a:latin typeface="PT Sans"/>
              </a:rPr>
              <a:t>Корсы</a:t>
            </a:r>
            <a:r>
              <a:rPr lang="ru-RU" sz="2400" dirty="0">
                <a:latin typeface="PT Sans"/>
              </a:rPr>
              <a:t>. </a:t>
            </a:r>
            <a:r>
              <a:rPr lang="ru-RU" sz="2400" dirty="0" smtClean="0">
                <a:latin typeface="PT Sans"/>
              </a:rPr>
              <a:t> </a:t>
            </a:r>
            <a:endParaRPr lang="ru-RU" sz="2400" dirty="0">
              <a:latin typeface="PT Sans"/>
            </a:endParaRPr>
          </a:p>
          <a:p>
            <a:pPr marL="0" indent="0">
              <a:buNone/>
            </a:pPr>
            <a:r>
              <a:rPr lang="ru-RU" sz="2400" dirty="0" smtClean="0">
                <a:latin typeface="PT Sans"/>
              </a:rPr>
              <a:t> </a:t>
            </a:r>
            <a:endParaRPr lang="ru-RU" sz="2400" dirty="0">
              <a:latin typeface="PT Sans"/>
            </a:endParaRPr>
          </a:p>
        </p:txBody>
      </p:sp>
      <p:pic>
        <p:nvPicPr>
          <p:cNvPr id="18434" name="Picture 2" descr="https://sun9-81.userapi.com/impf/c638225/v638225944/1daab/0yOL8DVsP-w.jpg?size=320x213&amp;quality=96&amp;crop=1,0,957,637&amp;sign=b8ebcfcc33f93c395432c805d7e72290&amp;c_uniq_tag=orn_2gC-G6gU9lmHjcGa3mHJf3dvzpa47-ngvL7FjYk&amp;type=album"/>
          <p:cNvPicPr>
            <a:picLocks noChangeAspect="1" noChangeArrowheads="1"/>
          </p:cNvPicPr>
          <p:nvPr/>
        </p:nvPicPr>
        <p:blipFill rotWithShape="1">
          <a:blip r:embed="rId2" cstate="print"/>
          <a:srcRect l="4631" b="21999"/>
          <a:stretch/>
        </p:blipFill>
        <p:spPr bwMode="auto">
          <a:xfrm>
            <a:off x="4669971" y="948999"/>
            <a:ext cx="4158636" cy="2263977"/>
          </a:xfrm>
          <a:prstGeom prst="rect">
            <a:avLst/>
          </a:prstGeom>
          <a:noFill/>
        </p:spPr>
      </p:pic>
      <p:pic>
        <p:nvPicPr>
          <p:cNvPr id="18436" name="Picture 4" descr="https://cdni.rt.com/russian/images/2021.03/article/60424b8402e8bd05396066ba.jpg"/>
          <p:cNvPicPr>
            <a:picLocks noChangeAspect="1" noChangeArrowheads="1"/>
          </p:cNvPicPr>
          <p:nvPr/>
        </p:nvPicPr>
        <p:blipFill>
          <a:blip r:embed="rId3" cstate="print"/>
          <a:srcRect/>
          <a:stretch>
            <a:fillRect/>
          </a:stretch>
        </p:blipFill>
        <p:spPr bwMode="auto">
          <a:xfrm>
            <a:off x="4860031" y="3970723"/>
            <a:ext cx="3960441" cy="2447242"/>
          </a:xfrm>
          <a:prstGeom prst="rect">
            <a:avLst/>
          </a:prstGeom>
          <a:noFill/>
        </p:spPr>
      </p:pic>
    </p:spTree>
  </p:cSld>
  <p:clrMapOvr>
    <a:masterClrMapping/>
  </p:clrMapOvr>
  <p:transition spd="slow" advTm="5070">
    <p:pull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i="1" dirty="0">
                <a:latin typeface="PT Sans"/>
              </a:rPr>
              <a:t>нужная для победы</a:t>
            </a:r>
            <a:endParaRPr lang="ru-RU" dirty="0">
              <a:latin typeface="PT Sans"/>
            </a:endParaRPr>
          </a:p>
        </p:txBody>
      </p:sp>
      <p:sp>
        <p:nvSpPr>
          <p:cNvPr id="3" name="Объект 2"/>
          <p:cNvSpPr>
            <a:spLocks noGrp="1"/>
          </p:cNvSpPr>
          <p:nvPr>
            <p:ph idx="1"/>
          </p:nvPr>
        </p:nvSpPr>
        <p:spPr>
          <a:xfrm>
            <a:off x="432047" y="1556792"/>
            <a:ext cx="5050904" cy="4525963"/>
          </a:xfrm>
        </p:spPr>
        <p:txBody>
          <a:bodyPr/>
          <a:lstStyle/>
          <a:p>
            <a:pPr marL="0" indent="0">
              <a:buNone/>
            </a:pPr>
            <a:r>
              <a:rPr lang="ru-RU" b="1" i="1" dirty="0"/>
              <a:t>"Красивая, неприступная, обаятельная, простая и очень нужная для победы</a:t>
            </a:r>
            <a:endParaRPr lang="ru-RU" dirty="0"/>
          </a:p>
        </p:txBody>
      </p:sp>
      <p:pic>
        <p:nvPicPr>
          <p:cNvPr id="5" name="Рисунок 4" descr="https://sun9-2.userapi.com/impg/8kXDbyyZMZfd2eJsA476MvGMahXjFcgT5oSlRg/mpiYcBpZfzw.jpg?size=320x480&amp;quality=96&amp;sign=52749925e6c15e6b3c3179bdb0019409&amp;c_uniq_tag=u6LA7uEzxOjRz0BOeAa_Enpt4PQE1KtI05_PhnawHDQ&amp;type=album"/>
          <p:cNvPicPr/>
          <p:nvPr/>
        </p:nvPicPr>
        <p:blipFill>
          <a:blip r:embed="rId2">
            <a:extLst>
              <a:ext uri="{28A0092B-C50C-407E-A947-70E740481C1C}">
                <a14:useLocalDpi xmlns:a14="http://schemas.microsoft.com/office/drawing/2010/main" val="0"/>
              </a:ext>
            </a:extLst>
          </a:blip>
          <a:srcRect/>
          <a:stretch>
            <a:fillRect/>
          </a:stretch>
        </p:blipFill>
        <p:spPr bwMode="auto">
          <a:xfrm>
            <a:off x="1085291" y="3558420"/>
            <a:ext cx="1872208" cy="2707112"/>
          </a:xfrm>
          <a:prstGeom prst="rect">
            <a:avLst/>
          </a:prstGeom>
          <a:noFill/>
          <a:ln>
            <a:noFill/>
          </a:ln>
        </p:spPr>
      </p:pic>
      <p:pic>
        <p:nvPicPr>
          <p:cNvPr id="6" name="Объект 4" descr="https://boevojlistok.ru/uploads/posts/2019-05/1557652534_korsa-1.jpg"/>
          <p:cNvPicPr>
            <a:picLocks/>
          </p:cNvPicPr>
          <p:nvPr/>
        </p:nvPicPr>
        <p:blipFill rotWithShape="1">
          <a:blip r:embed="rId3">
            <a:extLst>
              <a:ext uri="{28A0092B-C50C-407E-A947-70E740481C1C}">
                <a14:useLocalDpi xmlns:a14="http://schemas.microsoft.com/office/drawing/2010/main" val="0"/>
              </a:ext>
            </a:extLst>
          </a:blip>
          <a:srcRect l="14922" r="16749"/>
          <a:stretch/>
        </p:blipFill>
        <p:spPr bwMode="auto">
          <a:xfrm>
            <a:off x="5796136" y="1700808"/>
            <a:ext cx="2759529" cy="3715224"/>
          </a:xfrm>
          <a:prstGeom prst="rect">
            <a:avLst/>
          </a:prstGeom>
          <a:noFill/>
          <a:ln>
            <a:noFill/>
          </a:ln>
        </p:spPr>
      </p:pic>
    </p:spTree>
    <p:extLst>
      <p:ext uri="{BB962C8B-B14F-4D97-AF65-F5344CB8AC3E}">
        <p14:creationId xmlns:p14="http://schemas.microsoft.com/office/powerpoint/2010/main" val="3705796580"/>
      </p:ext>
    </p:extLst>
  </p:cSld>
  <p:clrMapOvr>
    <a:masterClrMapping/>
  </p:clrMapOvr>
  <p:transition spd="slow">
    <p:pull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560" y="274638"/>
            <a:ext cx="8075240" cy="850106"/>
          </a:xfrm>
        </p:spPr>
        <p:txBody>
          <a:bodyPr>
            <a:normAutofit fontScale="90000"/>
          </a:bodyPr>
          <a:lstStyle/>
          <a:p>
            <a:r>
              <a:rPr lang="ru-RU" sz="3600" b="1" dirty="0" smtClean="0">
                <a:solidFill>
                  <a:srgbClr val="222222"/>
                </a:solidFill>
                <a:latin typeface="PT Sans"/>
              </a:rPr>
              <a:t/>
            </a:r>
            <a:br>
              <a:rPr lang="ru-RU" sz="3600" b="1" dirty="0" smtClean="0">
                <a:solidFill>
                  <a:srgbClr val="222222"/>
                </a:solidFill>
                <a:latin typeface="PT Sans"/>
              </a:rPr>
            </a:br>
            <a:r>
              <a:rPr lang="ru-RU" sz="3600" b="1" dirty="0" smtClean="0">
                <a:solidFill>
                  <a:srgbClr val="222222"/>
                </a:solidFill>
                <a:latin typeface="PT Sans"/>
              </a:rPr>
              <a:t>Семья Ольги Качуры</a:t>
            </a:r>
            <a:r>
              <a:rPr lang="ru-RU" sz="3200" b="1" dirty="0" smtClean="0">
                <a:solidFill>
                  <a:srgbClr val="222222"/>
                </a:solidFill>
                <a:latin typeface="PT Sans"/>
              </a:rPr>
              <a:t/>
            </a:r>
            <a:br>
              <a:rPr lang="ru-RU" sz="3200" b="1" dirty="0" smtClean="0">
                <a:solidFill>
                  <a:srgbClr val="222222"/>
                </a:solidFill>
                <a:latin typeface="PT Sans"/>
              </a:rPr>
            </a:br>
            <a:endParaRPr lang="ru-RU" sz="3200" dirty="0"/>
          </a:p>
        </p:txBody>
      </p:sp>
      <p:sp>
        <p:nvSpPr>
          <p:cNvPr id="3" name="Содержимое 2"/>
          <p:cNvSpPr>
            <a:spLocks noGrp="1"/>
          </p:cNvSpPr>
          <p:nvPr>
            <p:ph idx="1"/>
          </p:nvPr>
        </p:nvSpPr>
        <p:spPr>
          <a:xfrm>
            <a:off x="307975" y="1124744"/>
            <a:ext cx="5200129" cy="5544616"/>
          </a:xfrm>
        </p:spPr>
        <p:txBody>
          <a:bodyPr>
            <a:noAutofit/>
          </a:bodyPr>
          <a:lstStyle/>
          <a:p>
            <a:pPr marL="0" indent="0">
              <a:buNone/>
            </a:pPr>
            <a:endParaRPr lang="ru-RU" sz="2400" dirty="0" smtClean="0">
              <a:latin typeface="PT Sans"/>
            </a:endParaRPr>
          </a:p>
          <a:p>
            <a:pPr marL="0" indent="0" algn="just">
              <a:buNone/>
            </a:pPr>
            <a:r>
              <a:rPr lang="ru-RU" sz="2400" dirty="0" smtClean="0">
                <a:latin typeface="PT Sans"/>
              </a:rPr>
              <a:t>Муж </a:t>
            </a:r>
            <a:r>
              <a:rPr lang="ru-RU" sz="2400" dirty="0">
                <a:latin typeface="PT Sans"/>
              </a:rPr>
              <a:t>и трое детей. </a:t>
            </a:r>
            <a:endParaRPr lang="ru-RU" sz="2400" dirty="0" smtClean="0">
              <a:latin typeface="PT Sans"/>
            </a:endParaRPr>
          </a:p>
          <a:p>
            <a:pPr marL="0" indent="0" algn="just">
              <a:buNone/>
            </a:pPr>
            <a:r>
              <a:rPr lang="ru-RU" sz="2400" dirty="0" smtClean="0">
                <a:latin typeface="PT Sans"/>
              </a:rPr>
              <a:t>Старшая </a:t>
            </a:r>
            <a:r>
              <a:rPr lang="ru-RU" sz="2400" dirty="0">
                <a:latin typeface="PT Sans"/>
              </a:rPr>
              <a:t>дочь Алена, как </a:t>
            </a:r>
            <a:r>
              <a:rPr lang="ru-RU" sz="2400" dirty="0" smtClean="0">
                <a:latin typeface="PT Sans"/>
              </a:rPr>
              <a:t>и мама</a:t>
            </a:r>
            <a:r>
              <a:rPr lang="ru-RU" sz="2400" dirty="0">
                <a:latin typeface="PT Sans"/>
              </a:rPr>
              <a:t>, стала служить с позывным «Алешка» в дивизии Ольги </a:t>
            </a:r>
            <a:r>
              <a:rPr lang="ru-RU" sz="2400" dirty="0" err="1">
                <a:latin typeface="PT Sans"/>
              </a:rPr>
              <a:t>Корса</a:t>
            </a:r>
            <a:r>
              <a:rPr lang="ru-RU" sz="2400" dirty="0">
                <a:latin typeface="PT Sans"/>
              </a:rPr>
              <a:t>. </a:t>
            </a:r>
            <a:r>
              <a:rPr lang="ru-RU" sz="2400" dirty="0" smtClean="0">
                <a:latin typeface="PT Sans"/>
              </a:rPr>
              <a:t> Жесткость </a:t>
            </a:r>
            <a:r>
              <a:rPr lang="ru-RU" sz="2400" dirty="0">
                <a:latin typeface="PT Sans"/>
              </a:rPr>
              <a:t>и настойчивость характера – присуще «Алешке». </a:t>
            </a:r>
            <a:endParaRPr lang="ru-RU" sz="2400" dirty="0" smtClean="0">
              <a:latin typeface="PT Sans"/>
            </a:endParaRPr>
          </a:p>
          <a:p>
            <a:pPr marL="0" indent="0" algn="just">
              <a:buNone/>
            </a:pPr>
            <a:r>
              <a:rPr lang="ru-RU" sz="2400" dirty="0">
                <a:latin typeface="PT Sans"/>
              </a:rPr>
              <a:t>Она была не только героиней,</a:t>
            </a:r>
            <a:br>
              <a:rPr lang="ru-RU" sz="2400" dirty="0">
                <a:latin typeface="PT Sans"/>
              </a:rPr>
            </a:br>
            <a:r>
              <a:rPr lang="ru-RU" sz="2400" dirty="0">
                <a:latin typeface="PT Sans"/>
              </a:rPr>
              <a:t>Она прекрасной матерью была!</a:t>
            </a:r>
            <a:br>
              <a:rPr lang="ru-RU" sz="2400" dirty="0">
                <a:latin typeface="PT Sans"/>
              </a:rPr>
            </a:br>
            <a:r>
              <a:rPr lang="ru-RU" sz="2400" dirty="0">
                <a:latin typeface="PT Sans"/>
              </a:rPr>
              <a:t>Всегда </a:t>
            </a:r>
            <a:r>
              <a:rPr lang="ru-RU" sz="2400" dirty="0" smtClean="0">
                <a:latin typeface="PT Sans"/>
              </a:rPr>
              <a:t>была открытой </a:t>
            </a:r>
            <a:r>
              <a:rPr lang="ru-RU" sz="2400" dirty="0">
                <a:latin typeface="PT Sans"/>
              </a:rPr>
              <a:t>и правдивой</a:t>
            </a:r>
            <a:br>
              <a:rPr lang="ru-RU" sz="2400" dirty="0">
                <a:latin typeface="PT Sans"/>
              </a:rPr>
            </a:br>
            <a:endParaRPr lang="ru-RU" sz="1600" dirty="0"/>
          </a:p>
        </p:txBody>
      </p:sp>
      <p:sp>
        <p:nvSpPr>
          <p:cNvPr id="19458" name="AutoShape 2" descr="Денис Пушилин передал высокую награду дочери Ольги Качуры – Елене Карабет. Фото: АГ ДНР"/>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19460" name="Picture 4" descr="https://cdn.tvspb.ru/storage/wp-content/uploads/2022/10/putin-kochura.jpg__0_0x0.jpg"/>
          <p:cNvPicPr>
            <a:picLocks noChangeAspect="1" noChangeArrowheads="1"/>
          </p:cNvPicPr>
          <p:nvPr/>
        </p:nvPicPr>
        <p:blipFill>
          <a:blip r:embed="rId2" cstate="print"/>
          <a:srcRect/>
          <a:stretch>
            <a:fillRect/>
          </a:stretch>
        </p:blipFill>
        <p:spPr bwMode="auto">
          <a:xfrm>
            <a:off x="5652120" y="1268760"/>
            <a:ext cx="2944087" cy="1816565"/>
          </a:xfrm>
          <a:prstGeom prst="rect">
            <a:avLst/>
          </a:prstGeom>
          <a:noFill/>
        </p:spPr>
      </p:pic>
      <p:sp>
        <p:nvSpPr>
          <p:cNvPr id="19462" name="AutoShape 6" descr="Денис Пушилин передал высокую награду дочери Ольги Качуры – Елене Карабет. Фото: АГ ДНР"/>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19465" name="Picture 9"/>
          <p:cNvPicPr>
            <a:picLocks noChangeAspect="1" noChangeArrowheads="1"/>
          </p:cNvPicPr>
          <p:nvPr/>
        </p:nvPicPr>
        <p:blipFill rotWithShape="1">
          <a:blip r:embed="rId3" cstate="print"/>
          <a:srcRect t="13336"/>
          <a:stretch/>
        </p:blipFill>
        <p:spPr bwMode="auto">
          <a:xfrm>
            <a:off x="5813883" y="3330521"/>
            <a:ext cx="2620560" cy="3218493"/>
          </a:xfrm>
          <a:prstGeom prst="rect">
            <a:avLst/>
          </a:prstGeom>
          <a:noFill/>
          <a:ln w="9525">
            <a:noFill/>
            <a:miter lim="800000"/>
            <a:headEnd/>
            <a:tailEnd/>
          </a:ln>
        </p:spPr>
      </p:pic>
    </p:spTree>
  </p:cSld>
  <p:clrMapOvr>
    <a:masterClrMapping/>
  </p:clrMapOvr>
  <p:transition spd="slow" advTm="5070">
    <p:pull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a:solidFill>
                  <a:srgbClr val="222222"/>
                </a:solidFill>
                <a:latin typeface="PT Sans"/>
              </a:rPr>
              <a:t>Семья Ольги Качуры</a:t>
            </a:r>
            <a:endParaRPr lang="ru-RU" dirty="0"/>
          </a:p>
        </p:txBody>
      </p:sp>
      <p:sp>
        <p:nvSpPr>
          <p:cNvPr id="4" name="Объект 3"/>
          <p:cNvSpPr>
            <a:spLocks noGrp="1"/>
          </p:cNvSpPr>
          <p:nvPr>
            <p:ph sz="half" idx="2"/>
          </p:nvPr>
        </p:nvSpPr>
        <p:spPr>
          <a:xfrm>
            <a:off x="467544" y="1196752"/>
            <a:ext cx="4536504" cy="5040560"/>
          </a:xfrm>
        </p:spPr>
        <p:txBody>
          <a:bodyPr>
            <a:noAutofit/>
          </a:bodyPr>
          <a:lstStyle/>
          <a:p>
            <a:pPr marL="0" indent="0">
              <a:buNone/>
            </a:pPr>
            <a:r>
              <a:rPr lang="ru-RU" dirty="0"/>
              <a:t>Сын Сережа – приемный сын Ольги Сергеевны, он из Украины. </a:t>
            </a:r>
            <a:r>
              <a:rPr lang="ru-RU" dirty="0" err="1"/>
              <a:t>Корса</a:t>
            </a:r>
            <a:r>
              <a:rPr lang="ru-RU" dirty="0"/>
              <a:t>,  увидев малыша в больнице, стала ему крестной матерью и больше она с им не расставалась. В марте 2015 года Сережа был усыновлен официально и малыш стал ей родным. Они даже имели внешнее сходство, поэтому посторонние люди даже не догадывались о том, что мальчик приемный, «…для меня он давно родной сын», - говорила </a:t>
            </a:r>
            <a:r>
              <a:rPr lang="ru-RU" dirty="0" err="1"/>
              <a:t>Корса</a:t>
            </a:r>
            <a:r>
              <a:rPr lang="ru-RU" dirty="0"/>
              <a:t>.</a:t>
            </a:r>
          </a:p>
          <a:p>
            <a:endParaRPr lang="ru-RU" dirty="0"/>
          </a:p>
        </p:txBody>
      </p:sp>
      <p:pic>
        <p:nvPicPr>
          <p:cNvPr id="8" name="Picture 7"/>
          <p:cNvPicPr>
            <a:picLocks noGrp="1" noChangeAspect="1" noChangeArrowheads="1"/>
          </p:cNvPicPr>
          <p:nvPr>
            <p:ph sz="quarter" idx="4"/>
          </p:nvPr>
        </p:nvPicPr>
        <p:blipFill rotWithShape="1">
          <a:blip r:embed="rId2" cstate="print"/>
          <a:srcRect l="7620"/>
          <a:stretch/>
        </p:blipFill>
        <p:spPr bwMode="auto">
          <a:xfrm>
            <a:off x="5710156" y="3126453"/>
            <a:ext cx="2678268" cy="3423503"/>
          </a:xfrm>
          <a:prstGeom prst="rect">
            <a:avLst/>
          </a:prstGeom>
          <a:noFill/>
          <a:ln w="9525">
            <a:noFill/>
            <a:miter lim="800000"/>
            <a:headEnd/>
            <a:tailEnd/>
          </a:ln>
        </p:spPr>
      </p:pic>
      <p:sp>
        <p:nvSpPr>
          <p:cNvPr id="9" name="Прямоугольник 8"/>
          <p:cNvSpPr/>
          <p:nvPr/>
        </p:nvSpPr>
        <p:spPr>
          <a:xfrm>
            <a:off x="5220072" y="1556793"/>
            <a:ext cx="3744416" cy="1569660"/>
          </a:xfrm>
          <a:prstGeom prst="rect">
            <a:avLst/>
          </a:prstGeom>
        </p:spPr>
        <p:txBody>
          <a:bodyPr wrap="square">
            <a:spAutoFit/>
          </a:bodyPr>
          <a:lstStyle/>
          <a:p>
            <a:r>
              <a:rPr lang="ru-RU" sz="2400" dirty="0"/>
              <a:t>Сыну сейчас 17 лет. Он обязательно пойдет в армию. Будет служить, как все</a:t>
            </a:r>
          </a:p>
        </p:txBody>
      </p:sp>
    </p:spTree>
    <p:extLst>
      <p:ext uri="{BB962C8B-B14F-4D97-AF65-F5344CB8AC3E}">
        <p14:creationId xmlns:p14="http://schemas.microsoft.com/office/powerpoint/2010/main" val="1459530800"/>
      </p:ext>
    </p:extLst>
  </p:cSld>
  <p:clrMapOvr>
    <a:masterClrMapping/>
  </p:clrMapOvr>
  <p:transition spd="slow">
    <p:pull dir="r"/>
  </p:transition>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458</TotalTime>
  <Words>993</Words>
  <Application>Microsoft Office PowerPoint</Application>
  <PresentationFormat>Экран (4:3)</PresentationFormat>
  <Paragraphs>73</Paragraphs>
  <Slides>22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22</vt:i4>
      </vt:variant>
    </vt:vector>
  </HeadingPairs>
  <TitlesOfParts>
    <vt:vector size="23" baseType="lpstr">
      <vt:lpstr>Тема Office</vt:lpstr>
      <vt:lpstr>  ГОСУДАРСТВЕННОЕ  ОБРАЗОВАТЕЛЬНОЕ УЧРЕЖДЕНИЕ  ЛУГАНСКОЙ НАРОДНОЙ РЕСПУБЛИКИ  «ЛОЗОВСКАЯ ВЕЧЕРНЯЯ (СМЕННАЯ) СРЕДНЯЯ ШКОЛА»    Презентация Ольга Сергеевна Качу́ра  (Корса)</vt:lpstr>
      <vt:lpstr>Ольга Сергеевна Качу́ра</vt:lpstr>
      <vt:lpstr>Презентация PowerPoint</vt:lpstr>
      <vt:lpstr>Бесстрашие в крови </vt:lpstr>
      <vt:lpstr>Работа в мирное время </vt:lpstr>
      <vt:lpstr>Увлечения </vt:lpstr>
      <vt:lpstr>нужная для победы</vt:lpstr>
      <vt:lpstr> Семья Ольги Качуры </vt:lpstr>
      <vt:lpstr>Семья Ольги Качуры</vt:lpstr>
      <vt:lpstr>Начало боевого пути </vt:lpstr>
      <vt:lpstr>Ратный путь</vt:lpstr>
      <vt:lpstr>Ратный путь</vt:lpstr>
      <vt:lpstr>Покушение на жизнь</vt:lpstr>
      <vt:lpstr>Покушение на жизнь</vt:lpstr>
      <vt:lpstr>  </vt:lpstr>
      <vt:lpstr>Защитница, вступившая в вечность </vt:lpstr>
      <vt:lpstr>Чёрный день.</vt:lpstr>
      <vt:lpstr>Какой она была?</vt:lpstr>
      <vt:lpstr>И  это все она, Корса</vt:lpstr>
      <vt:lpstr>Сильнее смерти </vt:lpstr>
      <vt:lpstr>Ольге Качуре посвящается</vt:lpstr>
      <vt:lpstr>Спасибо за внимание!</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Пользователь</dc:creator>
  <cp:lastModifiedBy>г</cp:lastModifiedBy>
  <cp:revision>38</cp:revision>
  <dcterms:created xsi:type="dcterms:W3CDTF">2022-10-13T16:56:47Z</dcterms:created>
  <dcterms:modified xsi:type="dcterms:W3CDTF">2022-11-02T01:10:59Z</dcterms:modified>
</cp:coreProperties>
</file>