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59" r:id="rId5"/>
    <p:sldId id="260" r:id="rId6"/>
    <p:sldId id="261" r:id="rId7"/>
    <p:sldId id="262" r:id="rId8"/>
    <p:sldId id="263" r:id="rId9"/>
    <p:sldId id="266" r:id="rId10"/>
    <p:sldId id="267" r:id="rId11"/>
    <p:sldId id="268" r:id="rId12"/>
    <p:sldId id="269" r:id="rId13"/>
    <p:sldId id="270" r:id="rId14"/>
    <p:sldId id="271" r:id="rId15"/>
    <p:sldId id="275" r:id="rId16"/>
    <p:sldId id="273" r:id="rId17"/>
    <p:sldId id="272" r:id="rId18"/>
    <p:sldId id="274" r:id="rId19"/>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9" d="100"/>
          <a:sy n="69" d="100"/>
        </p:scale>
        <p:origin x="-546" y="-96"/>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23.06.2020</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23.06.2020</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3.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1.xml.rels><?xml version="1.0" encoding="UTF-8" standalone="yes"?>
<Relationships xmlns="http://schemas.openxmlformats.org/package/2006/relationships"><Relationship Id="rId3" Type="http://schemas.openxmlformats.org/officeDocument/2006/relationships/image" Target="../media/image14.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2.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3.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7.jpeg"/></Relationships>
</file>

<file path=ppt/slides/_rels/slide14.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9.jpeg"/></Relationships>
</file>

<file path=ppt/slides/_rels/slide15.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1.jpeg"/></Relationships>
</file>

<file path=ppt/slides/_rels/slide16.xml.rels><?xml version="1.0" encoding="UTF-8" standalone="yes"?>
<Relationships xmlns="http://schemas.openxmlformats.org/package/2006/relationships"><Relationship Id="rId3" Type="http://schemas.openxmlformats.org/officeDocument/2006/relationships/image" Target="../media/image22.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17.xml.rels><?xml version="1.0" encoding="UTF-8" standalone="yes"?>
<Relationships xmlns="http://schemas.openxmlformats.org/package/2006/relationships"><Relationship Id="rId3" Type="http://schemas.openxmlformats.org/officeDocument/2006/relationships/image" Target="../media/image2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24.jpeg"/></Relationships>
</file>

<file path=ppt/slides/_rels/slide18.xml.rels><?xml version="1.0" encoding="UTF-8" standalone="yes"?>
<Relationships xmlns="http://schemas.openxmlformats.org/package/2006/relationships"><Relationship Id="rId2" Type="http://schemas.openxmlformats.org/officeDocument/2006/relationships/image" Target="../media/image25.jpeg"/><Relationship Id="rId1" Type="http://schemas.openxmlformats.org/officeDocument/2006/relationships/slideLayout" Target="../slideLayouts/slideLayout7.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4.jpeg"/></Relationships>
</file>

<file path=ppt/slides/_rels/slide4.xml.rels><?xml version="1.0" encoding="UTF-8" standalone="yes"?>
<Relationships xmlns="http://schemas.openxmlformats.org/package/2006/relationships"><Relationship Id="rId3" Type="http://schemas.openxmlformats.org/officeDocument/2006/relationships/image" Target="../media/image5.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5.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7.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image" Target="../media/image1.jpeg"/><Relationship Id="rId1" Type="http://schemas.openxmlformats.org/officeDocument/2006/relationships/slideLayout" Target="../slideLayouts/slideLayout7.xml"/></Relationships>
</file>

<file path=ppt/slides/_rels/slide8.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0.jpeg"/></Relationships>
</file>

<file path=ppt/slides/_rels/slide9.xml.rels><?xml version="1.0" encoding="UTF-8" standalone="yes"?>
<Relationships xmlns="http://schemas.openxmlformats.org/package/2006/relationships"><Relationship Id="rId3" Type="http://schemas.openxmlformats.org/officeDocument/2006/relationships/image" Target="../media/image11.jpeg"/><Relationship Id="rId2" Type="http://schemas.openxmlformats.org/officeDocument/2006/relationships/image" Target="../media/image1.jpeg"/><Relationship Id="rId1" Type="http://schemas.openxmlformats.org/officeDocument/2006/relationships/slideLayout" Target="../slideLayouts/slideLayout7.xml"/><Relationship Id="rId4" Type="http://schemas.openxmlformats.org/officeDocument/2006/relationships/image" Target="../media/image12.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3" name="Подзаголовок 2"/>
          <p:cNvSpPr>
            <a:spLocks noGrp="1"/>
          </p:cNvSpPr>
          <p:nvPr>
            <p:ph type="subTitle" idx="1"/>
          </p:nvPr>
        </p:nvSpPr>
        <p:spPr>
          <a:xfrm>
            <a:off x="7020272" y="5445224"/>
            <a:ext cx="1872208" cy="1224136"/>
          </a:xfrm>
        </p:spPr>
        <p:txBody>
          <a:bodyPr>
            <a:normAutofit fontScale="25000" lnSpcReduction="20000"/>
          </a:bodyPr>
          <a:lstStyle/>
          <a:p>
            <a:pPr>
              <a:lnSpc>
                <a:spcPct val="120000"/>
              </a:lnSpc>
            </a:pPr>
            <a:r>
              <a:rPr lang="ru-RU" sz="4300" b="1" dirty="0" smtClean="0">
                <a:solidFill>
                  <a:schemeClr val="tx1"/>
                </a:solidFill>
                <a:latin typeface="Times New Roman" pitchFamily="18" charset="0"/>
                <a:cs typeface="Times New Roman" pitchFamily="18" charset="0"/>
              </a:rPr>
              <a:t>Воспитатель: </a:t>
            </a:r>
          </a:p>
          <a:p>
            <a:pPr>
              <a:lnSpc>
                <a:spcPct val="120000"/>
              </a:lnSpc>
            </a:pPr>
            <a:r>
              <a:rPr lang="ru-RU" sz="4300" b="1" dirty="0" smtClean="0">
                <a:solidFill>
                  <a:schemeClr val="tx1"/>
                </a:solidFill>
                <a:latin typeface="Times New Roman" pitchFamily="18" charset="0"/>
                <a:cs typeface="Times New Roman" pitchFamily="18" charset="0"/>
              </a:rPr>
              <a:t>Рыжова Наталья Викторовна</a:t>
            </a:r>
          </a:p>
          <a:p>
            <a:pPr>
              <a:lnSpc>
                <a:spcPct val="120000"/>
              </a:lnSpc>
            </a:pPr>
            <a:r>
              <a:rPr lang="ru-RU" sz="4300" b="1" dirty="0" smtClean="0">
                <a:solidFill>
                  <a:schemeClr val="tx1"/>
                </a:solidFill>
                <a:latin typeface="Times New Roman" pitchFamily="18" charset="0"/>
                <a:cs typeface="Times New Roman" pitchFamily="18" charset="0"/>
              </a:rPr>
              <a:t> 2020г</a:t>
            </a:r>
          </a:p>
          <a:p>
            <a:pPr>
              <a:lnSpc>
                <a:spcPct val="120000"/>
              </a:lnSpc>
            </a:pPr>
            <a:r>
              <a:rPr lang="ru-RU" sz="4300" b="1" dirty="0" smtClean="0">
                <a:solidFill>
                  <a:schemeClr val="tx1"/>
                </a:solidFill>
                <a:latin typeface="Times New Roman" pitchFamily="18" charset="0"/>
                <a:cs typeface="Times New Roman" pitchFamily="18" charset="0"/>
              </a:rPr>
              <a:t>р. п. Хор</a:t>
            </a:r>
          </a:p>
          <a:p>
            <a:r>
              <a:rPr lang="ru-RU" sz="1400" dirty="0" smtClean="0"/>
              <a:t> </a:t>
            </a:r>
          </a:p>
          <a:p>
            <a:endParaRPr lang="ru-RU" sz="1400" dirty="0">
              <a:latin typeface="Times New Roman" pitchFamily="18" charset="0"/>
              <a:cs typeface="Times New Roman" pitchFamily="18" charset="0"/>
            </a:endParaRPr>
          </a:p>
        </p:txBody>
      </p:sp>
      <p:sp>
        <p:nvSpPr>
          <p:cNvPr id="6" name="Заголовок 5"/>
          <p:cNvSpPr>
            <a:spLocks noGrp="1"/>
          </p:cNvSpPr>
          <p:nvPr>
            <p:ph type="ctrTitle"/>
          </p:nvPr>
        </p:nvSpPr>
        <p:spPr>
          <a:xfrm>
            <a:off x="971600" y="1"/>
            <a:ext cx="7486600" cy="1772816"/>
          </a:xfrm>
        </p:spPr>
        <p:txBody>
          <a:bodyPr>
            <a:normAutofit/>
          </a:bodyPr>
          <a:lstStyle/>
          <a:p>
            <a:r>
              <a:rPr lang="ru-RU" sz="1400" dirty="0" smtClean="0">
                <a:latin typeface="Times New Roman" pitchFamily="18" charset="0"/>
                <a:cs typeface="Times New Roman" pitchFamily="18" charset="0"/>
              </a:rPr>
              <a:t>Муниципальное бюджетное дошкольное образовательное учреждение детский сад №10 р. п. Хор муниципального района имени Лазо</a:t>
            </a:r>
            <a:br>
              <a:rPr lang="ru-RU" sz="1400" dirty="0" smtClean="0">
                <a:latin typeface="Times New Roman" pitchFamily="18" charset="0"/>
                <a:cs typeface="Times New Roman" pitchFamily="18" charset="0"/>
              </a:rPr>
            </a:br>
            <a:r>
              <a:rPr lang="ru-RU" sz="1400" dirty="0" smtClean="0">
                <a:latin typeface="Times New Roman" pitchFamily="18" charset="0"/>
                <a:cs typeface="Times New Roman" pitchFamily="18" charset="0"/>
              </a:rPr>
              <a:t>Хабаровский край</a:t>
            </a: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r>
              <a:rPr lang="ru-RU" sz="1400" dirty="0" smtClean="0"/>
              <a:t/>
            </a:r>
            <a:br>
              <a:rPr lang="ru-RU" sz="1400" dirty="0" smtClean="0"/>
            </a:br>
            <a:endParaRPr lang="ru-RU" sz="1400" dirty="0">
              <a:latin typeface="Times New Roman" pitchFamily="18" charset="0"/>
              <a:cs typeface="Times New Roman" pitchFamily="18" charset="0"/>
            </a:endParaRPr>
          </a:p>
        </p:txBody>
      </p:sp>
      <p:sp>
        <p:nvSpPr>
          <p:cNvPr id="1030" name="Rectangle 6"/>
          <p:cNvSpPr>
            <a:spLocks noChangeArrowheads="1"/>
          </p:cNvSpPr>
          <p:nvPr/>
        </p:nvSpPr>
        <p:spPr bwMode="auto">
          <a:xfrm>
            <a:off x="1187624" y="-679538"/>
            <a:ext cx="6408712" cy="437042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600" b="1" dirty="0" smtClean="0">
              <a:solidFill>
                <a:srgbClr val="0070C0"/>
              </a:solidFill>
              <a:latin typeface="Monotype Corsiva" pitchFamily="66"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endParaRPr>
          </a:p>
          <a:p>
            <a:pPr marL="0" marR="0" lvl="0" indent="0" algn="l" defTabSz="914400" rtl="0" eaLnBrk="1" fontAlgn="base" latinLnBrk="0" hangingPunct="1">
              <a:lnSpc>
                <a:spcPct val="100000"/>
              </a:lnSpc>
              <a:spcBef>
                <a:spcPct val="0"/>
              </a:spcBef>
              <a:spcAft>
                <a:spcPct val="0"/>
              </a:spcAft>
              <a:buClrTx/>
              <a:buSzTx/>
              <a:buFontTx/>
              <a:buNone/>
              <a:tabLst/>
            </a:pPr>
            <a:endParaRPr lang="ru-RU" sz="2600" b="1" dirty="0" smtClean="0">
              <a:solidFill>
                <a:srgbClr val="0070C0"/>
              </a:solidFill>
              <a:latin typeface="Monotype Corsiva" pitchFamily="66" charset="0"/>
              <a:ea typeface="Times New Roman" pitchFamily="18" charset="0"/>
              <a:cs typeface="Arial" pitchFamily="34" charset="0"/>
            </a:endParaRPr>
          </a:p>
          <a:p>
            <a:pPr marL="0" marR="0" lvl="0" indent="0" algn="ctr" defTabSz="914400" rtl="0" eaLnBrk="1" fontAlgn="base" latinLnBrk="0" hangingPunct="1">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rPr>
              <a:t>Проект</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rPr>
              <a:t>Познавательно-экологический</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rPr>
              <a:t>Тема:</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B050"/>
                </a:solidFill>
                <a:effectLst/>
                <a:latin typeface="Monotype Corsiva" pitchFamily="66" charset="0"/>
                <a:ea typeface="Times New Roman" pitchFamily="18" charset="0"/>
                <a:cs typeface="Arial" pitchFamily="34" charset="0"/>
              </a:rPr>
              <a:t>«Деревья нашего участка в детском саду»</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B050"/>
                </a:solidFill>
                <a:effectLst/>
                <a:latin typeface="Monotype Corsiva" pitchFamily="66" charset="0"/>
                <a:ea typeface="Times New Roman" pitchFamily="18" charset="0"/>
                <a:cs typeface="Arial" pitchFamily="34" charset="0"/>
              </a:rPr>
              <a:t>«Белая береза»</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ctr" defTabSz="914400" rtl="0" eaLnBrk="0" fontAlgn="base" latinLnBrk="0" hangingPunct="0">
              <a:lnSpc>
                <a:spcPct val="100000"/>
              </a:lnSpc>
              <a:spcBef>
                <a:spcPct val="0"/>
              </a:spcBef>
              <a:spcAft>
                <a:spcPct val="0"/>
              </a:spcAft>
              <a:buClrTx/>
              <a:buSzTx/>
              <a:buFontTx/>
              <a:buNone/>
              <a:tabLst/>
            </a:pPr>
            <a:r>
              <a:rPr kumimoji="0" lang="ru-RU" sz="2600" b="1" i="0" u="none" strike="noStrike" cap="none" normalizeH="0" baseline="0" dirty="0" smtClean="0">
                <a:ln>
                  <a:noFill/>
                </a:ln>
                <a:solidFill>
                  <a:srgbClr val="0070C0"/>
                </a:solidFill>
                <a:effectLst/>
                <a:latin typeface="Monotype Corsiva" pitchFamily="66" charset="0"/>
                <a:ea typeface="Times New Roman" pitchFamily="18" charset="0"/>
                <a:cs typeface="Arial" pitchFamily="34" charset="0"/>
              </a:rPr>
              <a:t>Для детей младшего дошкольного возраста.</a:t>
            </a:r>
            <a:endParaRPr kumimoji="0" lang="ru-RU" sz="600" b="0" i="0" u="none" strike="noStrike" cap="none" normalizeH="0" baseline="0" dirty="0" smtClean="0">
              <a:ln>
                <a:noFill/>
              </a:ln>
              <a:solidFill>
                <a:schemeClr val="tx1"/>
              </a:solidFill>
              <a:effectLst/>
              <a:latin typeface="Arial" pitchFamily="34" charset="0"/>
              <a:cs typeface="Arial"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pic>
        <p:nvPicPr>
          <p:cNvPr id="11" name="Рисунок 10" descr="https://ds160mgn.educhel.ru/uploads/35600/35556/generalimage/.thumbs/logotip_s_fonom.jpg?1528887688634"/>
          <p:cNvPicPr/>
          <p:nvPr/>
        </p:nvPicPr>
        <p:blipFill>
          <a:blip r:embed="rId3" cstate="print"/>
          <a:srcRect/>
          <a:stretch>
            <a:fillRect/>
          </a:stretch>
        </p:blipFill>
        <p:spPr bwMode="auto">
          <a:xfrm>
            <a:off x="2483768" y="3573016"/>
            <a:ext cx="3744416" cy="2664296"/>
          </a:xfrm>
          <a:prstGeom prst="rect">
            <a:avLst/>
          </a:prstGeom>
          <a:noFill/>
          <a:ln w="9525">
            <a:noFill/>
            <a:miter lim="800000"/>
            <a:headEnd/>
            <a:tailEnd/>
          </a:ln>
        </p:spPr>
      </p:pic>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3" name="Picture 2" descr="E:\проект карта зеленых насождений на участке детского сада\рисуем березку 17.06.20г\IMG_20200608_103710.jpg"/>
          <p:cNvPicPr>
            <a:picLocks noChangeAspect="1" noChangeArrowheads="1"/>
          </p:cNvPicPr>
          <p:nvPr/>
        </p:nvPicPr>
        <p:blipFill>
          <a:blip r:embed="rId3" cstate="print"/>
          <a:srcRect/>
          <a:stretch>
            <a:fillRect/>
          </a:stretch>
        </p:blipFill>
        <p:spPr bwMode="auto">
          <a:xfrm>
            <a:off x="2915816" y="1844824"/>
            <a:ext cx="3312368" cy="4416491"/>
          </a:xfrm>
          <a:prstGeom prst="rect">
            <a:avLst/>
          </a:prstGeom>
          <a:noFill/>
        </p:spPr>
      </p:pic>
      <p:sp>
        <p:nvSpPr>
          <p:cNvPr id="23553" name="Rectangle 1"/>
          <p:cNvSpPr>
            <a:spLocks noChangeArrowheads="1"/>
          </p:cNvSpPr>
          <p:nvPr/>
        </p:nvSpPr>
        <p:spPr bwMode="auto">
          <a:xfrm>
            <a:off x="1979712" y="342080"/>
            <a:ext cx="5832648"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Познание окружающего мира </a:t>
            </a: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«Люблю берёзку русскую».</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уточнить и углубить знания детей о берёзе, формировать у детей культуру общения с природой и эстетическое отношение к ней.</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25601" name="Rectangle 1"/>
          <p:cNvSpPr>
            <a:spLocks noChangeArrowheads="1"/>
          </p:cNvSpPr>
          <p:nvPr/>
        </p:nvSpPr>
        <p:spPr bwMode="auto">
          <a:xfrm>
            <a:off x="1835696" y="815806"/>
            <a:ext cx="6120680" cy="135421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Рассказывание народной сказки </a:t>
            </a: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«Береза на Руси».</a:t>
            </a:r>
          </a:p>
          <a:p>
            <a:pPr marL="0" marR="0" lvl="0" indent="228600" algn="just"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познакомить с содержанием народной сказки, учить оценивать поступки героев, развивать музыкальный слух, познакомить детей с русским фольклором, воспитать любовь к родине</a:t>
            </a:r>
            <a:r>
              <a:rPr kumimoji="0" lang="ru-RU" sz="1400" b="0"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a:t>
            </a:r>
            <a:endParaRPr kumimoji="0" lang="ru-RU" sz="1400" b="0"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5603" name="Picture 3" descr="G:\группа №8  Лучики - работа\фото деток гр8 2 ранняя 27.09.2019г\фото 19.06.2020г\IMG_20200617_172320.jpg"/>
          <p:cNvPicPr>
            <a:picLocks noChangeAspect="1" noChangeArrowheads="1"/>
          </p:cNvPicPr>
          <p:nvPr/>
        </p:nvPicPr>
        <p:blipFill>
          <a:blip r:embed="rId3" cstate="print"/>
          <a:srcRect t="30240" r="21881"/>
          <a:stretch>
            <a:fillRect/>
          </a:stretch>
        </p:blipFill>
        <p:spPr bwMode="auto">
          <a:xfrm>
            <a:off x="2843808" y="2492896"/>
            <a:ext cx="2808312" cy="334377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pic>
        <p:nvPicPr>
          <p:cNvPr id="26626" name="Picture 2" descr="G:\группа №8  Лучики - работа\фото деток гр8 2 ранняя 27.09.2019г\фото 19.06.2020г\IMG_20200617_172209.jpg"/>
          <p:cNvPicPr>
            <a:picLocks noChangeAspect="1" noChangeArrowheads="1"/>
          </p:cNvPicPr>
          <p:nvPr/>
        </p:nvPicPr>
        <p:blipFill>
          <a:blip r:embed="rId3" cstate="print"/>
          <a:srcRect/>
          <a:stretch>
            <a:fillRect/>
          </a:stretch>
        </p:blipFill>
        <p:spPr bwMode="auto">
          <a:xfrm>
            <a:off x="3131840" y="2276872"/>
            <a:ext cx="2857500" cy="3810000"/>
          </a:xfrm>
          <a:prstGeom prst="rect">
            <a:avLst/>
          </a:prstGeom>
          <a:noFill/>
        </p:spPr>
      </p:pic>
      <p:sp>
        <p:nvSpPr>
          <p:cNvPr id="26627" name="Rectangle 3"/>
          <p:cNvSpPr>
            <a:spLocks noChangeArrowheads="1"/>
          </p:cNvSpPr>
          <p:nvPr/>
        </p:nvSpPr>
        <p:spPr bwMode="auto">
          <a:xfrm>
            <a:off x="1475656" y="467427"/>
            <a:ext cx="6840760" cy="10772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Рассматривание иллюстраций </a:t>
            </a: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«Берёза в разные времена года».</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систематизировать знания детей о берёзе в разное время года, формировать умение отражать полученные сведения и впечатления в речи.</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27649" name="Rectangle 1"/>
          <p:cNvSpPr>
            <a:spLocks noChangeArrowheads="1"/>
          </p:cNvSpPr>
          <p:nvPr/>
        </p:nvSpPr>
        <p:spPr bwMode="auto">
          <a:xfrm>
            <a:off x="1691680" y="583232"/>
            <a:ext cx="6480720" cy="147732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2000" b="1" i="0"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Беседы с детьми на тему:</a:t>
            </a: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«Что я знаю о берёзе»</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Дидактические игры «Найди листок берёзы», «Найди пару», «Закончи фразу», «Скажи какая "Найди по описанию", "Волшебная палочка".</a:t>
            </a: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закреплять знания о березе, развивать речевую активность, быстроту мышления, обогатить словарный запас детей, активизировать прилагательные.</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7650" name="Picture 2" descr="G:\группа №8  Лучики - работа\фото деток гр8 2 ранняя 27.09.2019г\фото 19.06.2020г\IMG_20200617_172304.jpg"/>
          <p:cNvPicPr>
            <a:picLocks noChangeAspect="1" noChangeArrowheads="1"/>
          </p:cNvPicPr>
          <p:nvPr/>
        </p:nvPicPr>
        <p:blipFill>
          <a:blip r:embed="rId3" cstate="print"/>
          <a:srcRect b="12766"/>
          <a:stretch>
            <a:fillRect/>
          </a:stretch>
        </p:blipFill>
        <p:spPr bwMode="auto">
          <a:xfrm>
            <a:off x="3707904" y="3717032"/>
            <a:ext cx="2808312" cy="2952328"/>
          </a:xfrm>
          <a:prstGeom prst="rect">
            <a:avLst/>
          </a:prstGeom>
          <a:ln>
            <a:noFill/>
          </a:ln>
          <a:effectLst>
            <a:outerShdw blurRad="292100" dist="139700" dir="2700000" algn="tl" rotWithShape="0">
              <a:srgbClr val="333333">
                <a:alpha val="65000"/>
              </a:srgbClr>
            </a:outerShdw>
          </a:effectLst>
        </p:spPr>
      </p:pic>
      <p:pic>
        <p:nvPicPr>
          <p:cNvPr id="27651" name="Picture 3" descr="G:\группа №8  Лучики - работа\фото деток гр8 2 ранняя 27.09.2019г\фото 19.06.2020г\IMG_20200617_172215.jpg"/>
          <p:cNvPicPr>
            <a:picLocks noChangeAspect="1" noChangeArrowheads="1"/>
          </p:cNvPicPr>
          <p:nvPr/>
        </p:nvPicPr>
        <p:blipFill>
          <a:blip r:embed="rId4" cstate="print"/>
          <a:srcRect/>
          <a:stretch>
            <a:fillRect/>
          </a:stretch>
        </p:blipFill>
        <p:spPr bwMode="auto">
          <a:xfrm>
            <a:off x="2555776" y="2060848"/>
            <a:ext cx="2376264" cy="280277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29697" name="Rectangle 1"/>
          <p:cNvSpPr>
            <a:spLocks noChangeArrowheads="1"/>
          </p:cNvSpPr>
          <p:nvPr/>
        </p:nvSpPr>
        <p:spPr bwMode="auto">
          <a:xfrm>
            <a:off x="1835696" y="477530"/>
            <a:ext cx="5832648" cy="123110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Хороводная </a:t>
            </a: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игра </a:t>
            </a:r>
            <a:endPar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algn="ctr" defTabSz="914400" rtl="0" eaLnBrk="0" fontAlgn="base" latinLnBrk="0" hangingPunct="0">
              <a:lnSpc>
                <a:spcPct val="100000"/>
              </a:lnSpc>
              <a:spcBef>
                <a:spcPct val="0"/>
              </a:spcBef>
              <a:spcAft>
                <a:spcPct val="0"/>
              </a:spcAft>
              <a:buClrTx/>
              <a:buSzTx/>
              <a:buFontTx/>
              <a:buNone/>
              <a:tabLst/>
            </a:pP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У березки, у ворот водят детки хоровод»</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учить выполнять движения под музыку.</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026" name="Picture 2" descr="C:\Users\User\Desktop\проект карта зеленых насождений на участке детского сада\подвижные игры зайка 203.06.20\IMG_20200623_102903.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4304733" y="2808374"/>
            <a:ext cx="3936437" cy="2952328"/>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pic>
        <p:nvPicPr>
          <p:cNvPr id="1027" name="Picture 3" descr="C:\Users\User\Desktop\проект карта зеленых насождений на участке детского сада\подвижные игры зайка 203.06.20\IMG_20200623_103234.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115024" y="2141413"/>
            <a:ext cx="3636996" cy="2727747"/>
          </a:xfrm>
          <a:prstGeom prst="rect">
            <a:avLst/>
          </a:prstGeom>
          <a:ln>
            <a:noFill/>
          </a:ln>
          <a:effectLst>
            <a:outerShdw blurRad="190500" algn="tl" rotWithShape="0">
              <a:srgbClr val="000000">
                <a:alpha val="70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3" name="Прямоугольник 2"/>
          <p:cNvSpPr/>
          <p:nvPr/>
        </p:nvSpPr>
        <p:spPr>
          <a:xfrm>
            <a:off x="1691680" y="836712"/>
            <a:ext cx="6048672" cy="2092881"/>
          </a:xfrm>
          <a:prstGeom prst="rect">
            <a:avLst/>
          </a:prstGeom>
        </p:spPr>
        <p:txBody>
          <a:bodyPr wrap="square">
            <a:spAutoFit/>
          </a:bodyPr>
          <a:lstStyle/>
          <a:p>
            <a:pPr algn="ctr"/>
            <a:r>
              <a:rPr lang="ru-RU" sz="2000" b="1" dirty="0" smtClean="0">
                <a:solidFill>
                  <a:srgbClr val="FF0000"/>
                </a:solidFill>
                <a:latin typeface="Times New Roman" pitchFamily="18" charset="0"/>
                <a:cs typeface="Times New Roman" pitchFamily="18" charset="0"/>
              </a:rPr>
              <a:t>Подвижная игра «Зайка серенький»</a:t>
            </a:r>
          </a:p>
          <a:p>
            <a:pPr algn="ctr"/>
            <a:r>
              <a:rPr lang="ru-RU" sz="2000" b="1" dirty="0" smtClean="0">
                <a:solidFill>
                  <a:srgbClr val="FF0000"/>
                </a:solidFill>
                <a:latin typeface="Times New Roman" pitchFamily="18" charset="0"/>
                <a:cs typeface="Times New Roman" pitchFamily="18" charset="0"/>
              </a:rPr>
              <a:t>«</a:t>
            </a:r>
            <a:r>
              <a:rPr lang="ru-RU" sz="2000" b="1" dirty="0">
                <a:solidFill>
                  <a:srgbClr val="FF0000"/>
                </a:solidFill>
                <a:latin typeface="Times New Roman" pitchFamily="18" charset="0"/>
                <a:cs typeface="Times New Roman" pitchFamily="18" charset="0"/>
              </a:rPr>
              <a:t>Полечим зайке лапку</a:t>
            </a:r>
            <a:r>
              <a:rPr lang="ru-RU" sz="2000" b="1" dirty="0" smtClean="0">
                <a:solidFill>
                  <a:srgbClr val="FF0000"/>
                </a:solidFill>
                <a:latin typeface="Times New Roman" pitchFamily="18" charset="0"/>
                <a:cs typeface="Times New Roman" pitchFamily="18" charset="0"/>
              </a:rPr>
              <a:t>»</a:t>
            </a:r>
            <a:r>
              <a:rPr lang="ru-RU" sz="2000" b="1" dirty="0">
                <a:solidFill>
                  <a:srgbClr val="FF0000"/>
                </a:solidFill>
                <a:latin typeface="Times New Roman" pitchFamily="18" charset="0"/>
                <a:cs typeface="Times New Roman" pitchFamily="18" charset="0"/>
              </a:rPr>
              <a:t> </a:t>
            </a:r>
            <a:endParaRPr lang="ru-RU" sz="2000" b="1" dirty="0" smtClean="0">
              <a:solidFill>
                <a:srgbClr val="FF0000"/>
              </a:solidFill>
              <a:latin typeface="Times New Roman" pitchFamily="18" charset="0"/>
              <a:cs typeface="Times New Roman" pitchFamily="18" charset="0"/>
            </a:endParaRPr>
          </a:p>
          <a:p>
            <a:pPr algn="ctr"/>
            <a:r>
              <a:rPr lang="ru-RU" b="1" dirty="0" smtClean="0">
                <a:latin typeface="Times New Roman" pitchFamily="18" charset="0"/>
                <a:cs typeface="Times New Roman" pitchFamily="18" charset="0"/>
              </a:rPr>
              <a:t>В </a:t>
            </a:r>
            <a:r>
              <a:rPr lang="ru-RU" b="1" dirty="0">
                <a:latin typeface="Times New Roman" pitchFamily="18" charset="0"/>
                <a:cs typeface="Times New Roman" pitchFamily="18" charset="0"/>
              </a:rPr>
              <a:t>этой образовательной область у детей развивались физические качества, обогащался двигательный опыт и воспитывался командный дух.</a:t>
            </a:r>
          </a:p>
          <a:p>
            <a:pPr algn="ctr"/>
            <a:endParaRPr lang="ru-RU" dirty="0"/>
          </a:p>
          <a:p>
            <a:pPr algn="ctr"/>
            <a:r>
              <a:rPr lang="ru-RU" dirty="0"/>
              <a:t> </a:t>
            </a:r>
            <a:endParaRPr lang="ru-RU" dirty="0"/>
          </a:p>
        </p:txBody>
      </p:sp>
      <p:pic>
        <p:nvPicPr>
          <p:cNvPr id="2050" name="Picture 2" descr="C:\Users\User\Desktop\проект карта зеленых насождений на участке детского сада\подвижные игры зайка 203.06.20\IMG_20200623_104713.jpg"/>
          <p:cNvPicPr>
            <a:picLocks noChangeAspect="1" noChangeArrowheads="1"/>
          </p:cNvPicPr>
          <p:nvPr/>
        </p:nvPicPr>
        <p:blipFill rotWithShape="1">
          <a:blip r:embed="rId3">
            <a:extLst>
              <a:ext uri="{28A0092B-C50C-407E-A947-70E740481C1C}">
                <a14:useLocalDpi xmlns:a14="http://schemas.microsoft.com/office/drawing/2010/main" val="0"/>
              </a:ext>
            </a:extLst>
          </a:blip>
          <a:srcRect t="17448"/>
          <a:stretch/>
        </p:blipFill>
        <p:spPr bwMode="auto">
          <a:xfrm>
            <a:off x="1305225" y="3057198"/>
            <a:ext cx="3410791" cy="2111756"/>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C:\Users\User\Desktop\проект карта зеленых насождений на участке детского сада\подвижные игры зайка 203.06.20\IMG_20200623_105140.jpg"/>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5022050" y="2564904"/>
            <a:ext cx="2592288" cy="3456384"/>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155479323"/>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ln>
            <a:noFill/>
          </a:ln>
          <a:effectLst>
            <a:outerShdw blurRad="292100" dist="139700" dir="2700000" algn="tl" rotWithShape="0">
              <a:srgbClr val="333333">
                <a:alpha val="65000"/>
              </a:srgbClr>
            </a:outerShdw>
          </a:effectLst>
        </p:spPr>
      </p:pic>
      <p:sp>
        <p:nvSpPr>
          <p:cNvPr id="30721" name="Rectangle 1"/>
          <p:cNvSpPr>
            <a:spLocks noChangeArrowheads="1"/>
          </p:cNvSpPr>
          <p:nvPr/>
        </p:nvSpPr>
        <p:spPr bwMode="auto">
          <a:xfrm>
            <a:off x="1691680" y="278310"/>
            <a:ext cx="7344816" cy="95410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endParaRPr kumimoji="0" lang="ru-RU" sz="20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Работа </a:t>
            </a:r>
            <a:r>
              <a:rPr kumimoji="0" lang="ru-RU" sz="20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с родителями</a:t>
            </a: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Сбор </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стихов и рассказов о березе в папку передвижку «Все о березе».</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3074" name="Picture 2" descr="C:\Users\User\Desktop\проект карта зеленых насождений на участке детского сада\подвижные игры зайка 203.06.20\IMG_20200623_111427.jpg"/>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2000" y="1700808"/>
            <a:ext cx="5472607" cy="4104456"/>
          </a:xfrm>
          <a:prstGeom prst="rect">
            <a:avLst/>
          </a:prstGeom>
          <a:ln>
            <a:noFill/>
          </a:ln>
          <a:effectLst>
            <a:outerShdw blurRad="292100" dist="139700" dir="2700000" algn="tl" rotWithShape="0">
              <a:srgbClr val="333333">
                <a:alpha val="65000"/>
              </a:srgbClr>
            </a:outerShdw>
          </a:effectLst>
          <a:extLst>
            <a:ext uri="{909E8E84-426E-40DD-AFC4-6F175D3DCCD1}">
              <a14:hiddenFill xmlns:a14="http://schemas.microsoft.com/office/drawing/2010/main">
                <a:solidFill>
                  <a:srgbClr val="FFFFFF"/>
                </a:solidFill>
              </a14:hiddenFill>
            </a:ext>
          </a:extLst>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22530" name="Picture 2" descr="E:\проект карта зеленых насождений на участке детского сада\рисуем березку 17.06.20г\IMG_20200617_104332.jpg"/>
          <p:cNvPicPr>
            <a:picLocks noChangeAspect="1" noChangeArrowheads="1"/>
          </p:cNvPicPr>
          <p:nvPr/>
        </p:nvPicPr>
        <p:blipFill rotWithShape="1">
          <a:blip r:embed="rId3" cstate="print"/>
          <a:srcRect l="11087"/>
          <a:stretch/>
        </p:blipFill>
        <p:spPr bwMode="auto">
          <a:xfrm>
            <a:off x="471054" y="3098657"/>
            <a:ext cx="3777417" cy="3186354"/>
          </a:xfrm>
          <a:prstGeom prst="rect">
            <a:avLst/>
          </a:prstGeom>
          <a:ln>
            <a:noFill/>
          </a:ln>
          <a:effectLst>
            <a:outerShdw blurRad="292100" dist="139700" dir="2700000" algn="tl" rotWithShape="0">
              <a:srgbClr val="333333">
                <a:alpha val="65000"/>
              </a:srgbClr>
            </a:outerShdw>
          </a:effectLst>
        </p:spPr>
      </p:pic>
      <p:pic>
        <p:nvPicPr>
          <p:cNvPr id="22531" name="Picture 3" descr="E:\проект карта зеленых насождений на участке детского сада\рисуем березку 17.06.20г\IMG_20200619_105039.jpg"/>
          <p:cNvPicPr>
            <a:picLocks noChangeAspect="1" noChangeArrowheads="1"/>
          </p:cNvPicPr>
          <p:nvPr/>
        </p:nvPicPr>
        <p:blipFill rotWithShape="1">
          <a:blip r:embed="rId4" cstate="print"/>
          <a:srcRect l="7623" r="6536"/>
          <a:stretch/>
        </p:blipFill>
        <p:spPr bwMode="auto">
          <a:xfrm>
            <a:off x="4716016" y="2784996"/>
            <a:ext cx="4017818" cy="3510390"/>
          </a:xfrm>
          <a:prstGeom prst="rect">
            <a:avLst/>
          </a:prstGeom>
          <a:noFill/>
        </p:spPr>
      </p:pic>
      <p:sp>
        <p:nvSpPr>
          <p:cNvPr id="3" name="Прямоугольник 2"/>
          <p:cNvSpPr/>
          <p:nvPr/>
        </p:nvSpPr>
        <p:spPr>
          <a:xfrm>
            <a:off x="471054" y="476672"/>
            <a:ext cx="8262780" cy="2062103"/>
          </a:xfrm>
          <a:prstGeom prst="rect">
            <a:avLst/>
          </a:prstGeom>
        </p:spPr>
        <p:txBody>
          <a:bodyPr wrap="square">
            <a:spAutoFit/>
          </a:bodyPr>
          <a:lstStyle/>
          <a:p>
            <a:pPr algn="ctr"/>
            <a:r>
              <a:rPr lang="ru-RU" sz="2000" b="1" u="sng" dirty="0">
                <a:solidFill>
                  <a:srgbClr val="FF0000"/>
                </a:solidFill>
                <a:latin typeface="Times New Roman" pitchFamily="18" charset="0"/>
                <a:cs typeface="Times New Roman" pitchFamily="18" charset="0"/>
              </a:rPr>
              <a:t>Предполагаемые результаты</a:t>
            </a:r>
            <a:r>
              <a:rPr lang="ru-RU" sz="2000" b="1" dirty="0">
                <a:solidFill>
                  <a:srgbClr val="FF0000"/>
                </a:solidFill>
                <a:latin typeface="Times New Roman" pitchFamily="18" charset="0"/>
                <a:cs typeface="Times New Roman" pitchFamily="18" charset="0"/>
              </a:rPr>
              <a:t>:</a:t>
            </a:r>
          </a:p>
          <a:p>
            <a:r>
              <a:rPr lang="ru-RU" b="1" dirty="0">
                <a:latin typeface="Times New Roman" pitchFamily="18" charset="0"/>
                <a:cs typeface="Times New Roman" pitchFamily="18" charset="0"/>
              </a:rPr>
              <a:t>Предполагается получить результаты в области экологического воспитания детей:</a:t>
            </a:r>
          </a:p>
          <a:p>
            <a:r>
              <a:rPr lang="ru-RU" b="1" dirty="0">
                <a:latin typeface="Times New Roman" pitchFamily="18" charset="0"/>
                <a:cs typeface="Times New Roman" pitchFamily="18" charset="0"/>
              </a:rPr>
              <a:t>Воспитание эмоционального, бережного отношения к березе, как к живому объекту природы; умения видеть красоту дерева.</a:t>
            </a:r>
          </a:p>
          <a:p>
            <a:r>
              <a:rPr lang="ru-RU" b="1" dirty="0">
                <a:latin typeface="Times New Roman" pitchFamily="18" charset="0"/>
                <a:cs typeface="Times New Roman" pitchFamily="18" charset="0"/>
              </a:rPr>
              <a:t>Кроме того, предполагается развитие словаря детей, любознательности, наблюдательности, интереса к исследовательской деятельности.</a:t>
            </a: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1746" name="Picture 2" descr="https://fs03.metod-kopilka.ru/images/doc/43/38303/img26.jpg"/>
          <p:cNvPicPr>
            <a:picLocks noChangeAspect="1" noChangeArrowheads="1"/>
          </p:cNvPicPr>
          <p:nvPr/>
        </p:nvPicPr>
        <p:blipFill>
          <a:blip r:embed="rId2" cstate="print"/>
          <a:srcRect b="2751"/>
          <a:stretch>
            <a:fillRect/>
          </a:stretch>
        </p:blipFill>
        <p:spPr bwMode="auto">
          <a:xfrm>
            <a:off x="0" y="0"/>
            <a:ext cx="9144000" cy="6741368"/>
          </a:xfrm>
          <a:prstGeom prst="rect">
            <a:avLst/>
          </a:prstGeom>
          <a:noFill/>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4337" name="Rectangle 1"/>
          <p:cNvSpPr>
            <a:spLocks noChangeArrowheads="1"/>
          </p:cNvSpPr>
          <p:nvPr/>
        </p:nvSpPr>
        <p:spPr bwMode="auto">
          <a:xfrm>
            <a:off x="1835696" y="579470"/>
            <a:ext cx="6264696" cy="430887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Актуальность проекта:</a:t>
            </a:r>
          </a:p>
          <a:p>
            <a:pPr marL="0" marR="0" lvl="0" indent="228600" algn="ctr" defTabSz="914400" rtl="0" eaLnBrk="1" fontAlgn="base" latinLnBrk="0" hangingPunct="1">
              <a:lnSpc>
                <a:spcPct val="100000"/>
              </a:lnSpc>
              <a:spcBef>
                <a:spcPct val="0"/>
              </a:spcBef>
              <a:spcAft>
                <a:spcPct val="0"/>
              </a:spcAft>
              <a:buClrTx/>
              <a:buSzTx/>
              <a:buFontTx/>
              <a:buNone/>
              <a:tabLst/>
            </a:pPr>
            <a:endPar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Актуальность экологических проблем в настоящее время вызвана необходимостью организации работы по формированию культуры природопользования и экологического сознания в обществе. Дошкольное детство – начальный этап формирования личности человека, его ценностной ориентации в окружающем мире.</a:t>
            </a: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Если мы не научим детей любить и беречь природу, во что может превратиться наш город, наша страна, наша планета. Осознание ценности растений (в данном случае дерева берёзы) для людей, для братьев наших меньших, для других растений, поможет подрастающему поколению избежать экологических кризисов в будущем.</a:t>
            </a: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Красавицей русских лесов называют березку, нет другого дерева в России, которому бы так повезло в фольклоре, музыке, живописи, стихах.</a:t>
            </a:r>
            <a:endParaRPr kumimoji="0" lang="ru-RU" sz="14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defTabSz="914400" rtl="0" eaLnBrk="0" fontAlgn="base" latinLnBrk="0" hangingPunct="0">
              <a:lnSpc>
                <a:spcPct val="100000"/>
              </a:lnSpc>
              <a:spcBef>
                <a:spcPct val="0"/>
              </a:spcBef>
              <a:spcAft>
                <a:spcPct val="0"/>
              </a:spcAft>
              <a:buClrTx/>
              <a:buSzTx/>
              <a:buFontTx/>
              <a:buNone/>
              <a:tabLst/>
            </a:pP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Поэтому и возникла мысль создать проект с детьми младшей группы именно о березе, потому что это самое первое дерево, кроме ели, о котором узнают дети в младшем возрасте. Березу можно увидеть повсюду и в том числе на участке детского сада, что позволяет малышам, не выходя за территорию детского сада, наблюдать за деревом в разное время года.</a:t>
            </a:r>
            <a:endParaRPr kumimoji="0" lang="ru-RU" sz="1400" b="1" i="0" u="none" strike="noStrike" cap="none" normalizeH="0" baseline="0" dirty="0" smtClean="0">
              <a:ln>
                <a:noFill/>
              </a:ln>
              <a:solidFill>
                <a:schemeClr val="tx1"/>
              </a:solidFill>
              <a:effectLst/>
              <a:latin typeface="Times New Roman" pitchFamily="18" charset="0"/>
              <a:cs typeface="Times New Roman" pitchFamily="18" charset="0"/>
            </a:endParaRP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5361" name="Rectangle 1"/>
          <p:cNvSpPr>
            <a:spLocks noChangeArrowheads="1"/>
          </p:cNvSpPr>
          <p:nvPr/>
        </p:nvSpPr>
        <p:spPr bwMode="auto">
          <a:xfrm>
            <a:off x="1691680" y="341179"/>
            <a:ext cx="6120680" cy="212365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sz="28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Проблема: </a:t>
            </a:r>
          </a:p>
          <a:p>
            <a:pPr marL="0" marR="0" lvl="0" indent="228600" algn="ctr" defTabSz="914400" rtl="0" eaLnBrk="1" fontAlgn="base" latinLnBrk="0" hangingPunct="1">
              <a:lnSpc>
                <a:spcPct val="100000"/>
              </a:lnSpc>
              <a:spcBef>
                <a:spcPct val="0"/>
              </a:spcBef>
              <a:spcAft>
                <a:spcPct val="0"/>
              </a:spcAft>
              <a:buClrTx/>
              <a:buSzTx/>
              <a:buFontTx/>
              <a:buNone/>
              <a:tabLst/>
            </a:pPr>
            <a:endPar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defTabSz="914400" rtl="0" eaLnBrk="1" fontAlgn="base" latinLnBrk="0" hangingPunct="1">
              <a:lnSpc>
                <a:spcPct val="100000"/>
              </a:lnSpc>
              <a:spcBef>
                <a:spcPct val="0"/>
              </a:spcBef>
              <a:spcAft>
                <a:spcPct val="0"/>
              </a:spcAft>
              <a:buClrTx/>
              <a:buSzTx/>
              <a:buFontTx/>
              <a:buNone/>
              <a:tabLst/>
            </a:pPr>
            <a:r>
              <a:rPr lang="ru-RU" sz="1600" b="1" dirty="0" smtClean="0">
                <a:solidFill>
                  <a:srgbClr val="111111"/>
                </a:solidFill>
                <a:latin typeface="Times New Roman" pitchFamily="18" charset="0"/>
                <a:ea typeface="Times New Roman" pitchFamily="18" charset="0"/>
                <a:cs typeface="Times New Roman" pitchFamily="18" charset="0"/>
              </a:rPr>
              <a:t>Н</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едостаточность знаний у дошкольников о березе, о ее эстетическом, хозяйственном, оздоровительном значении в жизни человека.</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ctr" defTabSz="914400" rtl="0" eaLnBrk="0" fontAlgn="base" latinLnBrk="0" hangingPunct="0">
              <a:lnSpc>
                <a:spcPct val="100000"/>
              </a:lnSpc>
              <a:spcBef>
                <a:spcPct val="0"/>
              </a:spcBef>
              <a:spcAft>
                <a:spcPct val="0"/>
              </a:spcAft>
              <a:buClrTx/>
              <a:buSzTx/>
              <a:buFontTx/>
              <a:buNone/>
              <a:tabLst/>
            </a:pPr>
            <a:r>
              <a:rPr kumimoji="0" lang="ru-RU" sz="20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Постановка проблемы</a:t>
            </a:r>
            <a:r>
              <a:rPr kumimoji="0" lang="ru-RU" sz="20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a:t>
            </a:r>
          </a:p>
          <a:p>
            <a:pPr marL="0" marR="0" lvl="0" indent="228600"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Что мы знаем о берёзе?</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5366" name="Picture 6" descr="E:\проект карта зеленых насождений на участке детского сада\рисуем березку 17.06.20г\IMG_20200617_093402.jpg"/>
          <p:cNvPicPr>
            <a:picLocks noChangeAspect="1" noChangeArrowheads="1"/>
          </p:cNvPicPr>
          <p:nvPr/>
        </p:nvPicPr>
        <p:blipFill>
          <a:blip r:embed="rId3" cstate="print"/>
          <a:srcRect/>
          <a:stretch>
            <a:fillRect/>
          </a:stretch>
        </p:blipFill>
        <p:spPr bwMode="auto">
          <a:xfrm>
            <a:off x="5076056" y="2924944"/>
            <a:ext cx="2857500" cy="2143125"/>
          </a:xfrm>
          <a:prstGeom prst="rect">
            <a:avLst/>
          </a:prstGeom>
          <a:noFill/>
        </p:spPr>
      </p:pic>
      <p:pic>
        <p:nvPicPr>
          <p:cNvPr id="8" name="Picture 5" descr="E:\проект карта зеленых насождений на участке детского сада\рисуем березку 17.06.20г\IMG_20200617_093613.jpg"/>
          <p:cNvPicPr>
            <a:picLocks noChangeAspect="1" noChangeArrowheads="1"/>
          </p:cNvPicPr>
          <p:nvPr/>
        </p:nvPicPr>
        <p:blipFill>
          <a:blip r:embed="rId4" cstate="print"/>
          <a:srcRect/>
          <a:stretch>
            <a:fillRect/>
          </a:stretch>
        </p:blipFill>
        <p:spPr bwMode="auto">
          <a:xfrm>
            <a:off x="1979712" y="2708920"/>
            <a:ext cx="2292846" cy="3057128"/>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6385" name="Rectangle 1"/>
          <p:cNvSpPr>
            <a:spLocks noChangeArrowheads="1"/>
          </p:cNvSpPr>
          <p:nvPr/>
        </p:nvSpPr>
        <p:spPr bwMode="auto">
          <a:xfrm>
            <a:off x="1619672" y="821634"/>
            <a:ext cx="6696744" cy="4278094"/>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ЦЕЛЬ ПРОЕКТА:</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Воспитывать чувство уважения и любви к родной природе, формировать эмоциональные восприятие образа русской березки средствами разных видов искусства.</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ЗАДАЧИ ПРОЕКТА:</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1. Познакомить детей с березой, ее особенностями.</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2. Расширить представления детей об образе берёзы в поэзии, музыке, в произведениях изобразительного искусства и детском изобразительном творчестве.</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3. Воспитывать эмоциональную отзывчивость, любовь к природе родного края.</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4. Развивать диалогическую и монологическую речь. Расширять и пополнять словарный запас детей.</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lang="ru-RU" sz="1600" b="1" dirty="0" smtClean="0">
              <a:solidFill>
                <a:srgbClr val="111111"/>
              </a:solidFill>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endParaRPr>
          </a:p>
        </p:txBody>
      </p:sp>
      <p:pic>
        <p:nvPicPr>
          <p:cNvPr id="16387" name="Picture 3" descr="https://image.jimcdn.com/app/cms/image/transf/dimension=900x10000:format=jpg/path/sefe0bdb8a6aab0b0/image/i8c1527bf951a592e/version/1530786105/image.jpg"/>
          <p:cNvPicPr>
            <a:picLocks noChangeAspect="1" noChangeArrowheads="1"/>
          </p:cNvPicPr>
          <p:nvPr/>
        </p:nvPicPr>
        <p:blipFill>
          <a:blip r:embed="rId3" cstate="print"/>
          <a:srcRect/>
          <a:stretch>
            <a:fillRect/>
          </a:stretch>
        </p:blipFill>
        <p:spPr bwMode="auto">
          <a:xfrm>
            <a:off x="1835696" y="4581128"/>
            <a:ext cx="6408712" cy="129614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7409" name="Rectangle 1"/>
          <p:cNvSpPr>
            <a:spLocks noChangeArrowheads="1"/>
          </p:cNvSpPr>
          <p:nvPr/>
        </p:nvSpPr>
        <p:spPr bwMode="auto">
          <a:xfrm>
            <a:off x="1907704" y="874940"/>
            <a:ext cx="5904656" cy="353943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Тип проекта – познавательно - исследовательский.</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Вид проекта – групповой.</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Срок реализации-1 месяц (июнь)</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Участники – дети 2-3 лет, воспитатель и родители.</a:t>
            </a:r>
          </a:p>
          <a:p>
            <a:pPr marL="0" marR="0" lvl="0" indent="228600" algn="l" defTabSz="914400" rtl="0" eaLnBrk="0" fontAlgn="base" latinLnBrk="0" hangingPunct="0">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Предварительная работа</a:t>
            </a:r>
            <a:r>
              <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подготовка наглядного материала с изображением деревьев, подготовка музыкального сопровождения, подборка произведений художественной литературы о берёзе, загадки, народные приметы.</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Форма проведения</a:t>
            </a:r>
            <a:r>
              <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 </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НОД,  беседы, экскурсии,  наблюдения,  дидактические игры, подвижные игры,  хороводные игры,  чтение художественной литературы, слушание аудиозаписи,  заучивание стихотворений,  рассматривание иллюстраций.</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7411" name="Picture 3" descr="http://les-skazka.5319kom.edusite.ru/images/sm.gif"/>
          <p:cNvPicPr>
            <a:picLocks noChangeAspect="1" noChangeArrowheads="1"/>
          </p:cNvPicPr>
          <p:nvPr/>
        </p:nvPicPr>
        <p:blipFill>
          <a:blip r:embed="rId3" cstate="print"/>
          <a:srcRect/>
          <a:stretch>
            <a:fillRect/>
          </a:stretch>
        </p:blipFill>
        <p:spPr bwMode="auto">
          <a:xfrm>
            <a:off x="2195736" y="4653136"/>
            <a:ext cx="3989362" cy="1440160"/>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8433" name="Rectangle 1"/>
          <p:cNvSpPr>
            <a:spLocks noChangeArrowheads="1"/>
          </p:cNvSpPr>
          <p:nvPr/>
        </p:nvSpPr>
        <p:spPr bwMode="auto">
          <a:xfrm>
            <a:off x="1979712" y="489949"/>
            <a:ext cx="5616624" cy="286232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rgbClr val="111111"/>
                </a:solidFill>
                <a:effectLst/>
                <a:latin typeface="Arial" pitchFamily="34" charset="0"/>
                <a:ea typeface="Times New Roman" pitchFamily="18" charset="0"/>
                <a:cs typeface="Arial" pitchFamily="34" charset="0"/>
              </a:rPr>
              <a:t> </a:t>
            </a: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Этапы выполнения проекта:</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1. этап – Подготовительный </a:t>
            </a:r>
            <a:endPar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Выявление проблемы, разработка цели и задач, подбор методической, справочной, энциклопедической и художественной литературы по выбранной тематике проекта, привлечение родителей в участии проекта.</a:t>
            </a:r>
            <a:endParaRPr kumimoji="0" lang="ru-RU"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2. этап – Основной  - творческий. </a:t>
            </a:r>
            <a:endParaRPr kumimoji="0" lang="ru-RU"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Реализация основных видов деятельности по направлениям проекта.</a:t>
            </a:r>
            <a:endParaRPr kumimoji="0" lang="ru-RU"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18435" name="Picture 3" descr="E:\проект карта зеленых насождений на участке детского сада\рисуем березку 17.06.20г\IMG_20200619_105434.jpg"/>
          <p:cNvPicPr>
            <a:picLocks noChangeAspect="1" noChangeArrowheads="1"/>
          </p:cNvPicPr>
          <p:nvPr/>
        </p:nvPicPr>
        <p:blipFill>
          <a:blip r:embed="rId3" cstate="print"/>
          <a:srcRect/>
          <a:stretch>
            <a:fillRect/>
          </a:stretch>
        </p:blipFill>
        <p:spPr bwMode="auto">
          <a:xfrm>
            <a:off x="2411760" y="3429000"/>
            <a:ext cx="3648405" cy="2736304"/>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19457" name="Rectangle 1"/>
          <p:cNvSpPr>
            <a:spLocks noChangeArrowheads="1"/>
          </p:cNvSpPr>
          <p:nvPr/>
        </p:nvSpPr>
        <p:spPr bwMode="auto">
          <a:xfrm>
            <a:off x="1835696" y="456262"/>
            <a:ext cx="6120680" cy="2800767"/>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Вид деятельности:</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Экскурсия к березе на участке детского сада.</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 познакомить с деревом, ставшим символом России, учить отличать березу от других деревьев, рассказать о том, какую пользу береза приносит людям, воспитывать любовь и бережное отношение к родной природе.</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Наблюдение за берёзой летом:</a:t>
            </a:r>
            <a:endParaRPr kumimoji="0" lang="ru-RU" sz="1600" b="1" i="0" u="none" strike="noStrike" cap="none" normalizeH="0" baseline="0" dirty="0" smtClean="0">
              <a:ln>
                <a:noFill/>
              </a:ln>
              <a:solidFill>
                <a:schemeClr val="tx1"/>
              </a:solidFill>
              <a:effectLst/>
              <a:latin typeface="Times New Roman" pitchFamily="18" charset="0"/>
              <a:ea typeface="Times New Roman" pitchFamily="18" charset="0"/>
              <a:cs typeface="Times New Roman" pitchFamily="18" charset="0"/>
            </a:endParaRP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познакомить детей с изменениями, происходящими с деревом ранним летом. Активизировать в речи понятия, связанные со строением дерева. Развивать познавательный интерес, воспитывать бережное отношение к природе.</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4" name="Picture 4" descr="E:\проект карта зеленых насождений на участке детского сада\рисуем березку 17.06.20г\IMG_20200608_103725.jpg"/>
          <p:cNvPicPr>
            <a:picLocks noChangeAspect="1" noChangeArrowheads="1"/>
          </p:cNvPicPr>
          <p:nvPr/>
        </p:nvPicPr>
        <p:blipFill>
          <a:blip r:embed="rId3" cstate="print"/>
          <a:srcRect/>
          <a:stretch>
            <a:fillRect/>
          </a:stretch>
        </p:blipFill>
        <p:spPr bwMode="auto">
          <a:xfrm>
            <a:off x="3419872" y="3284984"/>
            <a:ext cx="2376264" cy="3168352"/>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0481" name="Rectangle 1"/>
          <p:cNvSpPr>
            <a:spLocks noChangeArrowheads="1"/>
          </p:cNvSpPr>
          <p:nvPr/>
        </p:nvSpPr>
        <p:spPr bwMode="auto">
          <a:xfrm>
            <a:off x="1907704" y="225755"/>
            <a:ext cx="6264696" cy="163121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ctr" defTabSz="914400" rtl="0" eaLnBrk="1" fontAlgn="base" latinLnBrk="0" hangingPunct="1">
              <a:lnSpc>
                <a:spcPct val="100000"/>
              </a:lnSpc>
              <a:spcBef>
                <a:spcPct val="0"/>
              </a:spcBef>
              <a:spcAft>
                <a:spcPct val="0"/>
              </a:spcAft>
              <a:buClrTx/>
              <a:buSzTx/>
              <a:buFontTx/>
              <a:buNone/>
              <a:tabLst/>
            </a:pPr>
            <a:endParaRPr kumimoji="0" lang="ru-RU" sz="1600"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endParaRP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Коллективная работа рисование отпечатками ладоней </a:t>
            </a:r>
          </a:p>
          <a:p>
            <a:pPr marL="0" marR="0" lvl="0" indent="228600" algn="ctr"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«Берёзка в гости к нам пришла»</a:t>
            </a:r>
          </a:p>
          <a:p>
            <a:pPr marL="0" marR="0" lvl="0" indent="228600" defTabSz="914400" rtl="0" eaLnBrk="0" fontAlgn="base" latinLnBrk="0" hangingPunct="0">
              <a:lnSpc>
                <a:spcPct val="100000"/>
              </a:lnSpc>
              <a:spcBef>
                <a:spcPct val="0"/>
              </a:spcBef>
              <a:spcAft>
                <a:spcPct val="0"/>
              </a:spcAft>
              <a:buClrTx/>
              <a:buSzTx/>
              <a:buFontTx/>
              <a:buNone/>
              <a:tabLst/>
            </a:pPr>
            <a:r>
              <a:rPr kumimoji="0" lang="ru-RU" sz="16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6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Развивать сюжетно - игровой замысел. Воспитывать умение работать согласованно, конструируя коллективную композицию.</a:t>
            </a:r>
            <a:endParaRPr kumimoji="0" lang="ru-RU" sz="16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0482" name="Picture 2" descr="E:\проект карта зеленых насождений на участке детского сада\рисуем березку 17.06.20г\IMG_20200617_094417.jpg"/>
          <p:cNvPicPr>
            <a:picLocks noChangeAspect="1" noChangeArrowheads="1"/>
          </p:cNvPicPr>
          <p:nvPr/>
        </p:nvPicPr>
        <p:blipFill>
          <a:blip r:embed="rId3" cstate="print"/>
          <a:srcRect/>
          <a:stretch>
            <a:fillRect/>
          </a:stretch>
        </p:blipFill>
        <p:spPr bwMode="auto">
          <a:xfrm>
            <a:off x="2195736" y="2708920"/>
            <a:ext cx="2857500" cy="2143125"/>
          </a:xfrm>
          <a:prstGeom prst="rect">
            <a:avLst/>
          </a:prstGeom>
          <a:noFill/>
        </p:spPr>
      </p:pic>
      <p:pic>
        <p:nvPicPr>
          <p:cNvPr id="20483" name="Picture 3" descr="E:\проект карта зеленых насождений на участке детского сада\рисуем березку 17.06.20г\IMG-20200622-WA0009.jpg"/>
          <p:cNvPicPr>
            <a:picLocks noChangeAspect="1" noChangeArrowheads="1"/>
          </p:cNvPicPr>
          <p:nvPr/>
        </p:nvPicPr>
        <p:blipFill>
          <a:blip r:embed="rId4" cstate="print"/>
          <a:srcRect/>
          <a:stretch>
            <a:fillRect/>
          </a:stretch>
        </p:blipFill>
        <p:spPr bwMode="auto">
          <a:xfrm>
            <a:off x="5364088" y="2204864"/>
            <a:ext cx="2292846" cy="3057128"/>
          </a:xfrm>
          <a:prstGeom prst="rect">
            <a:avLst/>
          </a:prstGeom>
          <a:noFill/>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2" descr="http://svoibiznesdoma.ru/troiza/images/12327537.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
        <p:nvSpPr>
          <p:cNvPr id="21505" name="Rectangle 1"/>
          <p:cNvSpPr>
            <a:spLocks noChangeArrowheads="1"/>
          </p:cNvSpPr>
          <p:nvPr/>
        </p:nvSpPr>
        <p:spPr bwMode="auto">
          <a:xfrm>
            <a:off x="1691680" y="421498"/>
            <a:ext cx="6192688" cy="144655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228600" algn="l" defTabSz="914400" rtl="0" eaLnBrk="1" fontAlgn="base" latinLnBrk="0" hangingPunct="1">
              <a:lnSpc>
                <a:spcPct val="100000"/>
              </a:lnSpc>
              <a:spcBef>
                <a:spcPct val="0"/>
              </a:spcBef>
              <a:spcAft>
                <a:spcPct val="0"/>
              </a:spcAft>
              <a:buClrTx/>
              <a:buSzTx/>
              <a:buFontTx/>
              <a:buNone/>
              <a:tabLst/>
            </a:pPr>
            <a:r>
              <a:rPr kumimoji="0" lang="ru-RU" b="1" i="0" u="none" strike="noStrike" cap="none" normalizeH="0" baseline="0" dirty="0" smtClean="0">
                <a:ln>
                  <a:noFill/>
                </a:ln>
                <a:solidFill>
                  <a:srgbClr val="FF0000"/>
                </a:solidFill>
                <a:effectLst/>
                <a:latin typeface="Times New Roman" pitchFamily="18" charset="0"/>
                <a:ea typeface="Times New Roman" pitchFamily="18" charset="0"/>
                <a:cs typeface="Times New Roman" pitchFamily="18" charset="0"/>
              </a:rPr>
              <a:t>Коллективная работа с детьми лепка «Белая березка».</a:t>
            </a:r>
          </a:p>
          <a:p>
            <a:pPr marL="0" marR="0" lvl="0" indent="228600" algn="l" defTabSz="914400" rtl="0" eaLnBrk="0" fontAlgn="base" latinLnBrk="0" hangingPunct="0">
              <a:lnSpc>
                <a:spcPct val="100000"/>
              </a:lnSpc>
              <a:spcBef>
                <a:spcPct val="0"/>
              </a:spcBef>
              <a:spcAft>
                <a:spcPct val="0"/>
              </a:spcAft>
              <a:buClrTx/>
              <a:buSzTx/>
              <a:buFontTx/>
              <a:buNone/>
              <a:tabLst/>
            </a:pPr>
            <a:r>
              <a:rPr kumimoji="0" lang="ru-RU" sz="1400" b="1" i="0" u="sng"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Задачи</a:t>
            </a:r>
            <a:r>
              <a:rPr kumimoji="0" lang="ru-RU" sz="1400" b="1" i="0" u="none" strike="noStrike" cap="none" normalizeH="0" baseline="0" dirty="0" smtClean="0">
                <a:ln>
                  <a:noFill/>
                </a:ln>
                <a:solidFill>
                  <a:srgbClr val="111111"/>
                </a:solidFill>
                <a:effectLst/>
                <a:latin typeface="Times New Roman" pitchFamily="18" charset="0"/>
                <a:ea typeface="Times New Roman" pitchFamily="18" charset="0"/>
                <a:cs typeface="Times New Roman" pitchFamily="18" charset="0"/>
              </a:rPr>
              <a:t>: воспитывать у детей доброжелательное отношение к природе, вызывать эмоциональный отклик, интерес к созданию игровой ситуации в сотворчестве с воспитателем. Использовать полученные ранее способы лепки: раскатывать комочки пластилина прямыми и круговыми движениями рук.</a:t>
            </a:r>
            <a:endParaRPr kumimoji="0" lang="ru-RU" sz="1800" b="1" i="0" u="none" strike="noStrike" cap="none" normalizeH="0" baseline="0" dirty="0" smtClean="0">
              <a:ln>
                <a:noFill/>
              </a:ln>
              <a:solidFill>
                <a:schemeClr val="tx1"/>
              </a:solidFill>
              <a:effectLst/>
              <a:latin typeface="Times New Roman" pitchFamily="18" charset="0"/>
              <a:cs typeface="Times New Roman" pitchFamily="18" charset="0"/>
            </a:endParaRPr>
          </a:p>
        </p:txBody>
      </p:sp>
      <p:pic>
        <p:nvPicPr>
          <p:cNvPr id="21506" name="Picture 2" descr="E:\проект карта зеленых насождений на участке детского сада\рисуем березку 17.06.20г\IMG_20200619_103114.jpg"/>
          <p:cNvPicPr>
            <a:picLocks noChangeAspect="1" noChangeArrowheads="1"/>
          </p:cNvPicPr>
          <p:nvPr/>
        </p:nvPicPr>
        <p:blipFill>
          <a:blip r:embed="rId3" cstate="print"/>
          <a:srcRect/>
          <a:stretch>
            <a:fillRect/>
          </a:stretch>
        </p:blipFill>
        <p:spPr bwMode="auto">
          <a:xfrm>
            <a:off x="4932040" y="2420888"/>
            <a:ext cx="2857500" cy="2143125"/>
          </a:xfrm>
          <a:prstGeom prst="rect">
            <a:avLst/>
          </a:prstGeom>
          <a:noFill/>
        </p:spPr>
      </p:pic>
      <p:pic>
        <p:nvPicPr>
          <p:cNvPr id="21507" name="Picture 3" descr="E:\проект карта зеленых насождений на участке детского сада\рисуем березку 17.06.20г\IMG_20200619_102802.jpg"/>
          <p:cNvPicPr>
            <a:picLocks noChangeAspect="1" noChangeArrowheads="1"/>
          </p:cNvPicPr>
          <p:nvPr/>
        </p:nvPicPr>
        <p:blipFill>
          <a:blip r:embed="rId4" cstate="print"/>
          <a:srcRect l="5040"/>
          <a:stretch>
            <a:fillRect/>
          </a:stretch>
        </p:blipFill>
        <p:spPr bwMode="auto">
          <a:xfrm>
            <a:off x="1691680" y="2132856"/>
            <a:ext cx="2713484" cy="3810000"/>
          </a:xfrm>
          <a:prstGeom prst="rect">
            <a:avLst/>
          </a:prstGeom>
          <a:noFill/>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131</TotalTime>
  <Words>122</Words>
  <Application>Microsoft Office PowerPoint</Application>
  <PresentationFormat>Экран (4:3)</PresentationFormat>
  <Paragraphs>87</Paragraphs>
  <Slides>18</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18</vt:i4>
      </vt:variant>
    </vt:vector>
  </HeadingPairs>
  <TitlesOfParts>
    <vt:vector size="19" baseType="lpstr">
      <vt:lpstr>Тема Office</vt:lpstr>
      <vt:lpstr>Муниципальное бюджетное дошкольное образовательное учреждение детский сад №10 р. п. Хор муниципального района имени Лазо Хабаровский край    </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Муниципальное бюджетное дошкольное образовательное учреждение детский сад №10 р. п. Хор муниципального района имени Лазо Хабаровский край   </dc:title>
  <dc:creator>USER</dc:creator>
  <cp:lastModifiedBy>Пользователь</cp:lastModifiedBy>
  <cp:revision>19</cp:revision>
  <dcterms:created xsi:type="dcterms:W3CDTF">2020-06-22T01:21:24Z</dcterms:created>
  <dcterms:modified xsi:type="dcterms:W3CDTF">2020-06-23T03:00:46Z</dcterms:modified>
</cp:coreProperties>
</file>