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63" r:id="rId2"/>
    <p:sldId id="269" r:id="rId3"/>
    <p:sldId id="270" r:id="rId4"/>
    <p:sldId id="271" r:id="rId5"/>
    <p:sldId id="294" r:id="rId6"/>
    <p:sldId id="295" r:id="rId7"/>
    <p:sldId id="291" r:id="rId8"/>
    <p:sldId id="296" r:id="rId9"/>
    <p:sldId id="297" r:id="rId10"/>
    <p:sldId id="273" r:id="rId11"/>
    <p:sldId id="274" r:id="rId12"/>
    <p:sldId id="275" r:id="rId13"/>
    <p:sldId id="264" r:id="rId14"/>
    <p:sldId id="277" r:id="rId15"/>
    <p:sldId id="278" r:id="rId16"/>
    <p:sldId id="279" r:id="rId17"/>
    <p:sldId id="272" r:id="rId18"/>
    <p:sldId id="265" r:id="rId19"/>
    <p:sldId id="260" r:id="rId20"/>
    <p:sldId id="262" r:id="rId21"/>
    <p:sldId id="288" r:id="rId22"/>
    <p:sldId id="289" r:id="rId23"/>
    <p:sldId id="285" r:id="rId24"/>
    <p:sldId id="290" r:id="rId25"/>
    <p:sldId id="292" r:id="rId26"/>
    <p:sldId id="282" r:id="rId27"/>
    <p:sldId id="283" r:id="rId28"/>
    <p:sldId id="268" r:id="rId2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4" d="100"/>
          <a:sy n="84" d="100"/>
        </p:scale>
        <p:origin x="1506" y="9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434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1.wmf"/><Relationship Id="rId6" Type="http://schemas.openxmlformats.org/officeDocument/2006/relationships/image" Target="../media/image6.wmf"/><Relationship Id="rId5" Type="http://schemas.openxmlformats.org/officeDocument/2006/relationships/image" Target="../media/image5.wmf"/><Relationship Id="rId4" Type="http://schemas.openxmlformats.org/officeDocument/2006/relationships/image" Target="../media/image4.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59.wmf"/><Relationship Id="rId2" Type="http://schemas.openxmlformats.org/officeDocument/2006/relationships/image" Target="../media/image58.wmf"/><Relationship Id="rId1" Type="http://schemas.openxmlformats.org/officeDocument/2006/relationships/image" Target="../media/image57.wmf"/></Relationships>
</file>

<file path=ppt/drawings/_rels/vmlDrawing11.vml.rels><?xml version="1.0" encoding="UTF-8" standalone="yes"?>
<Relationships xmlns="http://schemas.openxmlformats.org/package/2006/relationships"><Relationship Id="rId8" Type="http://schemas.openxmlformats.org/officeDocument/2006/relationships/image" Target="../media/image36.wmf"/><Relationship Id="rId13" Type="http://schemas.openxmlformats.org/officeDocument/2006/relationships/image" Target="../media/image67.wmf"/><Relationship Id="rId3" Type="http://schemas.openxmlformats.org/officeDocument/2006/relationships/image" Target="../media/image58.wmf"/><Relationship Id="rId7" Type="http://schemas.openxmlformats.org/officeDocument/2006/relationships/image" Target="../media/image63.wmf"/><Relationship Id="rId12" Type="http://schemas.openxmlformats.org/officeDocument/2006/relationships/image" Target="../media/image66.wmf"/><Relationship Id="rId17" Type="http://schemas.openxmlformats.org/officeDocument/2006/relationships/image" Target="../media/image71.wmf"/><Relationship Id="rId2" Type="http://schemas.openxmlformats.org/officeDocument/2006/relationships/image" Target="../media/image61.wmf"/><Relationship Id="rId16" Type="http://schemas.openxmlformats.org/officeDocument/2006/relationships/image" Target="../media/image70.wmf"/><Relationship Id="rId1" Type="http://schemas.openxmlformats.org/officeDocument/2006/relationships/image" Target="../media/image60.wmf"/><Relationship Id="rId6" Type="http://schemas.openxmlformats.org/officeDocument/2006/relationships/image" Target="../media/image44.wmf"/><Relationship Id="rId11" Type="http://schemas.openxmlformats.org/officeDocument/2006/relationships/image" Target="../media/image37.wmf"/><Relationship Id="rId5" Type="http://schemas.openxmlformats.org/officeDocument/2006/relationships/image" Target="../media/image62.wmf"/><Relationship Id="rId15" Type="http://schemas.openxmlformats.org/officeDocument/2006/relationships/image" Target="../media/image69.wmf"/><Relationship Id="rId10" Type="http://schemas.openxmlformats.org/officeDocument/2006/relationships/image" Target="../media/image65.wmf"/><Relationship Id="rId4" Type="http://schemas.openxmlformats.org/officeDocument/2006/relationships/image" Target="../media/image49.wmf"/><Relationship Id="rId9" Type="http://schemas.openxmlformats.org/officeDocument/2006/relationships/image" Target="../media/image64.wmf"/><Relationship Id="rId14" Type="http://schemas.openxmlformats.org/officeDocument/2006/relationships/image" Target="../media/image68.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7.wmf"/><Relationship Id="rId6" Type="http://schemas.openxmlformats.org/officeDocument/2006/relationships/image" Target="../media/image12.wmf"/><Relationship Id="rId5" Type="http://schemas.openxmlformats.org/officeDocument/2006/relationships/image" Target="../media/image11.wmf"/><Relationship Id="rId4" Type="http://schemas.openxmlformats.org/officeDocument/2006/relationships/image" Target="../media/image10.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13.wmf"/><Relationship Id="rId1" Type="http://schemas.openxmlformats.org/officeDocument/2006/relationships/image" Target="../media/image7.wmf"/><Relationship Id="rId5" Type="http://schemas.openxmlformats.org/officeDocument/2006/relationships/image" Target="../media/image14.wmf"/><Relationship Id="rId4" Type="http://schemas.openxmlformats.org/officeDocument/2006/relationships/image" Target="../media/image10.wmf"/></Relationships>
</file>

<file path=ppt/drawings/_rels/vmlDrawing4.vml.rels><?xml version="1.0" encoding="UTF-8" standalone="yes"?>
<Relationships xmlns="http://schemas.openxmlformats.org/package/2006/relationships"><Relationship Id="rId8" Type="http://schemas.openxmlformats.org/officeDocument/2006/relationships/image" Target="../media/image22.wmf"/><Relationship Id="rId3" Type="http://schemas.openxmlformats.org/officeDocument/2006/relationships/image" Target="../media/image17.wmf"/><Relationship Id="rId7" Type="http://schemas.openxmlformats.org/officeDocument/2006/relationships/image" Target="../media/image21.wmf"/><Relationship Id="rId2" Type="http://schemas.openxmlformats.org/officeDocument/2006/relationships/image" Target="../media/image16.wmf"/><Relationship Id="rId1" Type="http://schemas.openxmlformats.org/officeDocument/2006/relationships/image" Target="../media/image15.wmf"/><Relationship Id="rId6" Type="http://schemas.openxmlformats.org/officeDocument/2006/relationships/image" Target="../media/image20.wmf"/><Relationship Id="rId5" Type="http://schemas.openxmlformats.org/officeDocument/2006/relationships/image" Target="../media/image19.wmf"/><Relationship Id="rId10" Type="http://schemas.openxmlformats.org/officeDocument/2006/relationships/image" Target="../media/image24.wmf"/><Relationship Id="rId4" Type="http://schemas.openxmlformats.org/officeDocument/2006/relationships/image" Target="../media/image18.wmf"/><Relationship Id="rId9" Type="http://schemas.openxmlformats.org/officeDocument/2006/relationships/image" Target="../media/image23.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image" Target="../media/image26.wmf"/><Relationship Id="rId1" Type="http://schemas.openxmlformats.org/officeDocument/2006/relationships/image" Target="../media/image25.wmf"/><Relationship Id="rId4" Type="http://schemas.openxmlformats.org/officeDocument/2006/relationships/image" Target="../media/image28.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31.wmf"/><Relationship Id="rId1" Type="http://schemas.openxmlformats.org/officeDocument/2006/relationships/image" Target="../media/image30.wmf"/></Relationships>
</file>

<file path=ppt/drawings/_rels/vmlDrawing7.vml.rels><?xml version="1.0" encoding="UTF-8" standalone="yes"?>
<Relationships xmlns="http://schemas.openxmlformats.org/package/2006/relationships"><Relationship Id="rId8" Type="http://schemas.openxmlformats.org/officeDocument/2006/relationships/image" Target="../media/image38.wmf"/><Relationship Id="rId13" Type="http://schemas.openxmlformats.org/officeDocument/2006/relationships/image" Target="../media/image43.wmf"/><Relationship Id="rId3" Type="http://schemas.openxmlformats.org/officeDocument/2006/relationships/image" Target="../media/image33.wmf"/><Relationship Id="rId7" Type="http://schemas.openxmlformats.org/officeDocument/2006/relationships/image" Target="../media/image37.wmf"/><Relationship Id="rId12" Type="http://schemas.openxmlformats.org/officeDocument/2006/relationships/image" Target="../media/image42.wmf"/><Relationship Id="rId2" Type="http://schemas.openxmlformats.org/officeDocument/2006/relationships/image" Target="../media/image17.wmf"/><Relationship Id="rId1" Type="http://schemas.openxmlformats.org/officeDocument/2006/relationships/image" Target="../media/image32.wmf"/><Relationship Id="rId6" Type="http://schemas.openxmlformats.org/officeDocument/2006/relationships/image" Target="../media/image36.wmf"/><Relationship Id="rId11" Type="http://schemas.openxmlformats.org/officeDocument/2006/relationships/image" Target="../media/image41.wmf"/><Relationship Id="rId5" Type="http://schemas.openxmlformats.org/officeDocument/2006/relationships/image" Target="../media/image35.wmf"/><Relationship Id="rId10" Type="http://schemas.openxmlformats.org/officeDocument/2006/relationships/image" Target="../media/image40.wmf"/><Relationship Id="rId4" Type="http://schemas.openxmlformats.org/officeDocument/2006/relationships/image" Target="../media/image34.wmf"/><Relationship Id="rId9" Type="http://schemas.openxmlformats.org/officeDocument/2006/relationships/image" Target="../media/image39.wmf"/><Relationship Id="rId14" Type="http://schemas.openxmlformats.org/officeDocument/2006/relationships/image" Target="../media/image44.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47.wmf"/><Relationship Id="rId2" Type="http://schemas.openxmlformats.org/officeDocument/2006/relationships/image" Target="../media/image46.wmf"/><Relationship Id="rId1" Type="http://schemas.openxmlformats.org/officeDocument/2006/relationships/image" Target="../media/image45.wmf"/></Relationships>
</file>

<file path=ppt/drawings/_rels/vmlDrawing9.vml.rels><?xml version="1.0" encoding="UTF-8" standalone="yes"?>
<Relationships xmlns="http://schemas.openxmlformats.org/package/2006/relationships"><Relationship Id="rId8" Type="http://schemas.openxmlformats.org/officeDocument/2006/relationships/image" Target="../media/image52.wmf"/><Relationship Id="rId3" Type="http://schemas.openxmlformats.org/officeDocument/2006/relationships/image" Target="../media/image47.wmf"/><Relationship Id="rId7" Type="http://schemas.openxmlformats.org/officeDocument/2006/relationships/image" Target="../media/image51.wmf"/><Relationship Id="rId2" Type="http://schemas.openxmlformats.org/officeDocument/2006/relationships/image" Target="../media/image46.wmf"/><Relationship Id="rId1" Type="http://schemas.openxmlformats.org/officeDocument/2006/relationships/image" Target="../media/image45.wmf"/><Relationship Id="rId6" Type="http://schemas.openxmlformats.org/officeDocument/2006/relationships/image" Target="../media/image50.wmf"/><Relationship Id="rId11" Type="http://schemas.openxmlformats.org/officeDocument/2006/relationships/image" Target="../media/image44.wmf"/><Relationship Id="rId5" Type="http://schemas.openxmlformats.org/officeDocument/2006/relationships/image" Target="../media/image49.wmf"/><Relationship Id="rId10" Type="http://schemas.openxmlformats.org/officeDocument/2006/relationships/image" Target="../media/image54.wmf"/><Relationship Id="rId4" Type="http://schemas.openxmlformats.org/officeDocument/2006/relationships/image" Target="../media/image48.wmf"/><Relationship Id="rId9" Type="http://schemas.openxmlformats.org/officeDocument/2006/relationships/image" Target="../media/image5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40A70EC-2BA8-4715-9C51-80757AEFFAC9}" type="datetimeFigureOut">
              <a:rPr lang="ru-RU" smtClean="0"/>
              <a:t>02.11.2022</a:t>
            </a:fld>
            <a:endParaRPr lang="ru-RU"/>
          </a:p>
        </p:txBody>
      </p:sp>
      <p:sp>
        <p:nvSpPr>
          <p:cNvPr id="4" name="Образ слайда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29671DB-2912-4631-AE29-1B953A218F0A}" type="slidenum">
              <a:rPr lang="ru-RU" smtClean="0"/>
              <a:t>‹#›</a:t>
            </a:fld>
            <a:endParaRPr lang="ru-RU"/>
          </a:p>
        </p:txBody>
      </p:sp>
    </p:spTree>
    <p:extLst>
      <p:ext uri="{BB962C8B-B14F-4D97-AF65-F5344CB8AC3E}">
        <p14:creationId xmlns:p14="http://schemas.microsoft.com/office/powerpoint/2010/main" val="18462286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29671DB-2912-4631-AE29-1B953A218F0A}" type="slidenum">
              <a:rPr lang="ru-RU" smtClean="0"/>
              <a:t>19</a:t>
            </a:fld>
            <a:endParaRPr lang="ru-RU"/>
          </a:p>
        </p:txBody>
      </p:sp>
    </p:spTree>
    <p:extLst>
      <p:ext uri="{BB962C8B-B14F-4D97-AF65-F5344CB8AC3E}">
        <p14:creationId xmlns:p14="http://schemas.microsoft.com/office/powerpoint/2010/main" val="28373215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02.11.2022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02.11.2022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02.11.2022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02.11.2022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02.11.2022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02.11.2022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02.11.2022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02.11.2022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02.11.2022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02.11.2022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02.11.2022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02.11.2022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3.wmf"/><Relationship Id="rId13" Type="http://schemas.openxmlformats.org/officeDocument/2006/relationships/oleObject" Target="../embeddings/oleObject6.bin"/><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5.wmf"/><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image" Target="../media/image2.wmf"/><Relationship Id="rId11" Type="http://schemas.openxmlformats.org/officeDocument/2006/relationships/oleObject" Target="../embeddings/oleObject5.bin"/><Relationship Id="rId5" Type="http://schemas.openxmlformats.org/officeDocument/2006/relationships/oleObject" Target="../embeddings/oleObject2.bin"/><Relationship Id="rId10" Type="http://schemas.openxmlformats.org/officeDocument/2006/relationships/image" Target="../media/image4.wmf"/><Relationship Id="rId4" Type="http://schemas.openxmlformats.org/officeDocument/2006/relationships/image" Target="../media/image1.wmf"/><Relationship Id="rId9" Type="http://schemas.openxmlformats.org/officeDocument/2006/relationships/oleObject" Target="../embeddings/oleObject4.bin"/><Relationship Id="rId14" Type="http://schemas.openxmlformats.org/officeDocument/2006/relationships/image" Target="../media/image6.wmf"/></Relationships>
</file>

<file path=ppt/slides/_rels/slide15.xml.rels><?xml version="1.0" encoding="UTF-8" standalone="yes"?>
<Relationships xmlns="http://schemas.openxmlformats.org/package/2006/relationships"><Relationship Id="rId8" Type="http://schemas.openxmlformats.org/officeDocument/2006/relationships/image" Target="../media/image9.wmf"/><Relationship Id="rId13" Type="http://schemas.openxmlformats.org/officeDocument/2006/relationships/oleObject" Target="../embeddings/oleObject12.bin"/><Relationship Id="rId3" Type="http://schemas.openxmlformats.org/officeDocument/2006/relationships/oleObject" Target="../embeddings/oleObject7.bin"/><Relationship Id="rId7" Type="http://schemas.openxmlformats.org/officeDocument/2006/relationships/oleObject" Target="../embeddings/oleObject9.bin"/><Relationship Id="rId12" Type="http://schemas.openxmlformats.org/officeDocument/2006/relationships/image" Target="../media/image11.wmf"/><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image" Target="../media/image8.wmf"/><Relationship Id="rId11" Type="http://schemas.openxmlformats.org/officeDocument/2006/relationships/oleObject" Target="../embeddings/oleObject11.bin"/><Relationship Id="rId5" Type="http://schemas.openxmlformats.org/officeDocument/2006/relationships/oleObject" Target="../embeddings/oleObject8.bin"/><Relationship Id="rId10" Type="http://schemas.openxmlformats.org/officeDocument/2006/relationships/image" Target="../media/image10.wmf"/><Relationship Id="rId4" Type="http://schemas.openxmlformats.org/officeDocument/2006/relationships/image" Target="../media/image7.wmf"/><Relationship Id="rId9" Type="http://schemas.openxmlformats.org/officeDocument/2006/relationships/oleObject" Target="../embeddings/oleObject10.bin"/><Relationship Id="rId14" Type="http://schemas.openxmlformats.org/officeDocument/2006/relationships/image" Target="../media/image12.wmf"/></Relationships>
</file>

<file path=ppt/slides/_rels/slide16.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13.bin"/><Relationship Id="rId7" Type="http://schemas.openxmlformats.org/officeDocument/2006/relationships/oleObject" Target="../embeddings/oleObject15.bin"/><Relationship Id="rId12" Type="http://schemas.openxmlformats.org/officeDocument/2006/relationships/image" Target="../media/image14.wmf"/><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image" Target="../media/image13.wmf"/><Relationship Id="rId11" Type="http://schemas.openxmlformats.org/officeDocument/2006/relationships/oleObject" Target="../embeddings/oleObject17.bin"/><Relationship Id="rId5" Type="http://schemas.openxmlformats.org/officeDocument/2006/relationships/oleObject" Target="../embeddings/oleObject14.bin"/><Relationship Id="rId10" Type="http://schemas.openxmlformats.org/officeDocument/2006/relationships/image" Target="../media/image10.wmf"/><Relationship Id="rId4" Type="http://schemas.openxmlformats.org/officeDocument/2006/relationships/image" Target="../media/image7.wmf"/><Relationship Id="rId9" Type="http://schemas.openxmlformats.org/officeDocument/2006/relationships/oleObject" Target="../embeddings/oleObject16.bin"/></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image" Target="../media/image17.wmf"/><Relationship Id="rId13" Type="http://schemas.openxmlformats.org/officeDocument/2006/relationships/oleObject" Target="../embeddings/oleObject23.bin"/><Relationship Id="rId18" Type="http://schemas.openxmlformats.org/officeDocument/2006/relationships/image" Target="../media/image22.wmf"/><Relationship Id="rId3" Type="http://schemas.openxmlformats.org/officeDocument/2006/relationships/oleObject" Target="../embeddings/oleObject18.bin"/><Relationship Id="rId21" Type="http://schemas.openxmlformats.org/officeDocument/2006/relationships/oleObject" Target="../embeddings/oleObject27.bin"/><Relationship Id="rId7" Type="http://schemas.openxmlformats.org/officeDocument/2006/relationships/oleObject" Target="../embeddings/oleObject20.bin"/><Relationship Id="rId12" Type="http://schemas.openxmlformats.org/officeDocument/2006/relationships/image" Target="../media/image19.wmf"/><Relationship Id="rId17" Type="http://schemas.openxmlformats.org/officeDocument/2006/relationships/oleObject" Target="../embeddings/oleObject25.bin"/><Relationship Id="rId2" Type="http://schemas.openxmlformats.org/officeDocument/2006/relationships/slideLayout" Target="../slideLayouts/slideLayout2.xml"/><Relationship Id="rId16" Type="http://schemas.openxmlformats.org/officeDocument/2006/relationships/image" Target="../media/image21.wmf"/><Relationship Id="rId20" Type="http://schemas.openxmlformats.org/officeDocument/2006/relationships/image" Target="../media/image23.wmf"/><Relationship Id="rId1" Type="http://schemas.openxmlformats.org/officeDocument/2006/relationships/vmlDrawing" Target="../drawings/vmlDrawing4.vml"/><Relationship Id="rId6" Type="http://schemas.openxmlformats.org/officeDocument/2006/relationships/image" Target="../media/image16.wmf"/><Relationship Id="rId11" Type="http://schemas.openxmlformats.org/officeDocument/2006/relationships/oleObject" Target="../embeddings/oleObject22.bin"/><Relationship Id="rId5" Type="http://schemas.openxmlformats.org/officeDocument/2006/relationships/oleObject" Target="../embeddings/oleObject19.bin"/><Relationship Id="rId15" Type="http://schemas.openxmlformats.org/officeDocument/2006/relationships/oleObject" Target="../embeddings/oleObject24.bin"/><Relationship Id="rId10" Type="http://schemas.openxmlformats.org/officeDocument/2006/relationships/image" Target="../media/image18.wmf"/><Relationship Id="rId19" Type="http://schemas.openxmlformats.org/officeDocument/2006/relationships/oleObject" Target="../embeddings/oleObject26.bin"/><Relationship Id="rId4" Type="http://schemas.openxmlformats.org/officeDocument/2006/relationships/image" Target="../media/image15.wmf"/><Relationship Id="rId9" Type="http://schemas.openxmlformats.org/officeDocument/2006/relationships/oleObject" Target="../embeddings/oleObject21.bin"/><Relationship Id="rId14" Type="http://schemas.openxmlformats.org/officeDocument/2006/relationships/image" Target="../media/image20.wmf"/><Relationship Id="rId22" Type="http://schemas.openxmlformats.org/officeDocument/2006/relationships/image" Target="../media/image24.wmf"/></Relationships>
</file>

<file path=ppt/slides/_rels/slide19.xml.rels><?xml version="1.0" encoding="UTF-8" standalone="yes"?>
<Relationships xmlns="http://schemas.openxmlformats.org/package/2006/relationships"><Relationship Id="rId8" Type="http://schemas.openxmlformats.org/officeDocument/2006/relationships/image" Target="../media/image26.wmf"/><Relationship Id="rId3" Type="http://schemas.openxmlformats.org/officeDocument/2006/relationships/notesSlide" Target="../notesSlides/notesSlide1.xml"/><Relationship Id="rId7" Type="http://schemas.openxmlformats.org/officeDocument/2006/relationships/oleObject" Target="../embeddings/oleObject29.bin"/><Relationship Id="rId12" Type="http://schemas.openxmlformats.org/officeDocument/2006/relationships/image" Target="../media/image28.wmf"/><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25.wmf"/><Relationship Id="rId11" Type="http://schemas.openxmlformats.org/officeDocument/2006/relationships/oleObject" Target="../embeddings/oleObject31.bin"/><Relationship Id="rId5" Type="http://schemas.openxmlformats.org/officeDocument/2006/relationships/oleObject" Target="../embeddings/oleObject28.bin"/><Relationship Id="rId10" Type="http://schemas.openxmlformats.org/officeDocument/2006/relationships/image" Target="../media/image27.wmf"/><Relationship Id="rId4" Type="http://schemas.openxmlformats.org/officeDocument/2006/relationships/image" Target="../media/image29.gif"/><Relationship Id="rId9" Type="http://schemas.openxmlformats.org/officeDocument/2006/relationships/oleObject" Target="../embeddings/oleObject30.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gif"/><Relationship Id="rId7" Type="http://schemas.openxmlformats.org/officeDocument/2006/relationships/image" Target="../media/image31.wmf"/><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oleObject" Target="../embeddings/oleObject33.bin"/><Relationship Id="rId5" Type="http://schemas.openxmlformats.org/officeDocument/2006/relationships/image" Target="../media/image30.wmf"/><Relationship Id="rId4" Type="http://schemas.openxmlformats.org/officeDocument/2006/relationships/oleObject" Target="../embeddings/oleObject32.bin"/></Relationships>
</file>

<file path=ppt/slides/_rels/slide21.xml.rels><?xml version="1.0" encoding="UTF-8" standalone="yes"?>
<Relationships xmlns="http://schemas.openxmlformats.org/package/2006/relationships"><Relationship Id="rId8" Type="http://schemas.openxmlformats.org/officeDocument/2006/relationships/image" Target="../media/image33.wmf"/><Relationship Id="rId13" Type="http://schemas.openxmlformats.org/officeDocument/2006/relationships/oleObject" Target="../embeddings/oleObject39.bin"/><Relationship Id="rId18" Type="http://schemas.openxmlformats.org/officeDocument/2006/relationships/image" Target="../media/image38.wmf"/><Relationship Id="rId26" Type="http://schemas.openxmlformats.org/officeDocument/2006/relationships/image" Target="../media/image42.wmf"/><Relationship Id="rId3" Type="http://schemas.openxmlformats.org/officeDocument/2006/relationships/oleObject" Target="../embeddings/oleObject34.bin"/><Relationship Id="rId21" Type="http://schemas.openxmlformats.org/officeDocument/2006/relationships/oleObject" Target="../embeddings/oleObject43.bin"/><Relationship Id="rId7" Type="http://schemas.openxmlformats.org/officeDocument/2006/relationships/oleObject" Target="../embeddings/oleObject36.bin"/><Relationship Id="rId12" Type="http://schemas.openxmlformats.org/officeDocument/2006/relationships/image" Target="../media/image35.wmf"/><Relationship Id="rId17" Type="http://schemas.openxmlformats.org/officeDocument/2006/relationships/oleObject" Target="../embeddings/oleObject41.bin"/><Relationship Id="rId25" Type="http://schemas.openxmlformats.org/officeDocument/2006/relationships/oleObject" Target="../embeddings/oleObject45.bin"/><Relationship Id="rId2" Type="http://schemas.openxmlformats.org/officeDocument/2006/relationships/slideLayout" Target="../slideLayouts/slideLayout2.xml"/><Relationship Id="rId16" Type="http://schemas.openxmlformats.org/officeDocument/2006/relationships/image" Target="../media/image37.wmf"/><Relationship Id="rId20" Type="http://schemas.openxmlformats.org/officeDocument/2006/relationships/image" Target="../media/image39.wmf"/><Relationship Id="rId29" Type="http://schemas.openxmlformats.org/officeDocument/2006/relationships/oleObject" Target="../embeddings/oleObject47.bin"/><Relationship Id="rId1" Type="http://schemas.openxmlformats.org/officeDocument/2006/relationships/vmlDrawing" Target="../drawings/vmlDrawing7.vml"/><Relationship Id="rId6" Type="http://schemas.openxmlformats.org/officeDocument/2006/relationships/image" Target="../media/image17.wmf"/><Relationship Id="rId11" Type="http://schemas.openxmlformats.org/officeDocument/2006/relationships/oleObject" Target="../embeddings/oleObject38.bin"/><Relationship Id="rId24" Type="http://schemas.openxmlformats.org/officeDocument/2006/relationships/image" Target="../media/image41.wmf"/><Relationship Id="rId5" Type="http://schemas.openxmlformats.org/officeDocument/2006/relationships/oleObject" Target="../embeddings/oleObject35.bin"/><Relationship Id="rId15" Type="http://schemas.openxmlformats.org/officeDocument/2006/relationships/oleObject" Target="../embeddings/oleObject40.bin"/><Relationship Id="rId23" Type="http://schemas.openxmlformats.org/officeDocument/2006/relationships/oleObject" Target="../embeddings/oleObject44.bin"/><Relationship Id="rId28" Type="http://schemas.openxmlformats.org/officeDocument/2006/relationships/image" Target="../media/image43.wmf"/><Relationship Id="rId10" Type="http://schemas.openxmlformats.org/officeDocument/2006/relationships/image" Target="../media/image34.wmf"/><Relationship Id="rId19" Type="http://schemas.openxmlformats.org/officeDocument/2006/relationships/oleObject" Target="../embeddings/oleObject42.bin"/><Relationship Id="rId4" Type="http://schemas.openxmlformats.org/officeDocument/2006/relationships/image" Target="../media/image32.wmf"/><Relationship Id="rId9" Type="http://schemas.openxmlformats.org/officeDocument/2006/relationships/oleObject" Target="../embeddings/oleObject37.bin"/><Relationship Id="rId14" Type="http://schemas.openxmlformats.org/officeDocument/2006/relationships/image" Target="../media/image36.wmf"/><Relationship Id="rId22" Type="http://schemas.openxmlformats.org/officeDocument/2006/relationships/image" Target="../media/image40.wmf"/><Relationship Id="rId27" Type="http://schemas.openxmlformats.org/officeDocument/2006/relationships/oleObject" Target="../embeddings/oleObject46.bin"/><Relationship Id="rId30" Type="http://schemas.openxmlformats.org/officeDocument/2006/relationships/image" Target="../media/image44.wmf"/></Relationships>
</file>

<file path=ppt/slides/_rels/slide22.xml.rels><?xml version="1.0" encoding="UTF-8" standalone="yes"?>
<Relationships xmlns="http://schemas.openxmlformats.org/package/2006/relationships"><Relationship Id="rId8" Type="http://schemas.openxmlformats.org/officeDocument/2006/relationships/image" Target="../media/image47.wmf"/><Relationship Id="rId3" Type="http://schemas.openxmlformats.org/officeDocument/2006/relationships/oleObject" Target="../embeddings/oleObject48.bin"/><Relationship Id="rId7" Type="http://schemas.openxmlformats.org/officeDocument/2006/relationships/oleObject" Target="../embeddings/oleObject50.bin"/><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image" Target="../media/image46.wmf"/><Relationship Id="rId5" Type="http://schemas.openxmlformats.org/officeDocument/2006/relationships/oleObject" Target="../embeddings/oleObject49.bin"/><Relationship Id="rId4" Type="http://schemas.openxmlformats.org/officeDocument/2006/relationships/image" Target="../media/image45.wmf"/></Relationships>
</file>

<file path=ppt/slides/_rels/slide23.xml.rels><?xml version="1.0" encoding="UTF-8" standalone="yes"?>
<Relationships xmlns="http://schemas.openxmlformats.org/package/2006/relationships"><Relationship Id="rId8" Type="http://schemas.openxmlformats.org/officeDocument/2006/relationships/image" Target="../media/image47.wmf"/><Relationship Id="rId13" Type="http://schemas.openxmlformats.org/officeDocument/2006/relationships/oleObject" Target="../embeddings/oleObject56.bin"/><Relationship Id="rId18" Type="http://schemas.openxmlformats.org/officeDocument/2006/relationships/image" Target="../media/image52.wmf"/><Relationship Id="rId3" Type="http://schemas.openxmlformats.org/officeDocument/2006/relationships/oleObject" Target="../embeddings/oleObject51.bin"/><Relationship Id="rId21" Type="http://schemas.openxmlformats.org/officeDocument/2006/relationships/oleObject" Target="../embeddings/oleObject60.bin"/><Relationship Id="rId7" Type="http://schemas.openxmlformats.org/officeDocument/2006/relationships/oleObject" Target="../embeddings/oleObject53.bin"/><Relationship Id="rId12" Type="http://schemas.openxmlformats.org/officeDocument/2006/relationships/image" Target="../media/image49.wmf"/><Relationship Id="rId17" Type="http://schemas.openxmlformats.org/officeDocument/2006/relationships/oleObject" Target="../embeddings/oleObject58.bin"/><Relationship Id="rId2" Type="http://schemas.openxmlformats.org/officeDocument/2006/relationships/slideLayout" Target="../slideLayouts/slideLayout2.xml"/><Relationship Id="rId16" Type="http://schemas.openxmlformats.org/officeDocument/2006/relationships/image" Target="../media/image51.wmf"/><Relationship Id="rId20" Type="http://schemas.openxmlformats.org/officeDocument/2006/relationships/image" Target="../media/image53.wmf"/><Relationship Id="rId1" Type="http://schemas.openxmlformats.org/officeDocument/2006/relationships/vmlDrawing" Target="../drawings/vmlDrawing9.vml"/><Relationship Id="rId6" Type="http://schemas.openxmlformats.org/officeDocument/2006/relationships/image" Target="../media/image46.wmf"/><Relationship Id="rId11" Type="http://schemas.openxmlformats.org/officeDocument/2006/relationships/oleObject" Target="../embeddings/oleObject55.bin"/><Relationship Id="rId24" Type="http://schemas.openxmlformats.org/officeDocument/2006/relationships/image" Target="../media/image44.wmf"/><Relationship Id="rId5" Type="http://schemas.openxmlformats.org/officeDocument/2006/relationships/oleObject" Target="../embeddings/oleObject52.bin"/><Relationship Id="rId15" Type="http://schemas.openxmlformats.org/officeDocument/2006/relationships/oleObject" Target="../embeddings/oleObject57.bin"/><Relationship Id="rId23" Type="http://schemas.openxmlformats.org/officeDocument/2006/relationships/oleObject" Target="../embeddings/oleObject61.bin"/><Relationship Id="rId10" Type="http://schemas.openxmlformats.org/officeDocument/2006/relationships/image" Target="../media/image48.wmf"/><Relationship Id="rId19" Type="http://schemas.openxmlformats.org/officeDocument/2006/relationships/oleObject" Target="../embeddings/oleObject59.bin"/><Relationship Id="rId4" Type="http://schemas.openxmlformats.org/officeDocument/2006/relationships/image" Target="../media/image45.wmf"/><Relationship Id="rId9" Type="http://schemas.openxmlformats.org/officeDocument/2006/relationships/oleObject" Target="../embeddings/oleObject54.bin"/><Relationship Id="rId14" Type="http://schemas.openxmlformats.org/officeDocument/2006/relationships/image" Target="../media/image50.wmf"/><Relationship Id="rId22" Type="http://schemas.openxmlformats.org/officeDocument/2006/relationships/image" Target="../media/image54.wmf"/></Relationships>
</file>

<file path=ppt/slides/_rels/slide2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59.wmf"/><Relationship Id="rId3" Type="http://schemas.openxmlformats.org/officeDocument/2006/relationships/oleObject" Target="../embeddings/oleObject62.bin"/><Relationship Id="rId7" Type="http://schemas.openxmlformats.org/officeDocument/2006/relationships/oleObject" Target="../embeddings/oleObject64.bin"/><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image" Target="../media/image58.wmf"/><Relationship Id="rId5" Type="http://schemas.openxmlformats.org/officeDocument/2006/relationships/oleObject" Target="../embeddings/oleObject63.bin"/><Relationship Id="rId4" Type="http://schemas.openxmlformats.org/officeDocument/2006/relationships/image" Target="../media/image57.wmf"/></Relationships>
</file>

<file path=ppt/slides/_rels/slide27.xml.rels><?xml version="1.0" encoding="UTF-8" standalone="yes"?>
<Relationships xmlns="http://schemas.openxmlformats.org/package/2006/relationships"><Relationship Id="rId8" Type="http://schemas.openxmlformats.org/officeDocument/2006/relationships/image" Target="../media/image58.wmf"/><Relationship Id="rId13" Type="http://schemas.openxmlformats.org/officeDocument/2006/relationships/oleObject" Target="../embeddings/oleObject70.bin"/><Relationship Id="rId18" Type="http://schemas.openxmlformats.org/officeDocument/2006/relationships/image" Target="../media/image36.wmf"/><Relationship Id="rId26" Type="http://schemas.openxmlformats.org/officeDocument/2006/relationships/image" Target="../media/image66.wmf"/><Relationship Id="rId3" Type="http://schemas.openxmlformats.org/officeDocument/2006/relationships/oleObject" Target="../embeddings/oleObject65.bin"/><Relationship Id="rId21" Type="http://schemas.openxmlformats.org/officeDocument/2006/relationships/oleObject" Target="../embeddings/oleObject74.bin"/><Relationship Id="rId34" Type="http://schemas.openxmlformats.org/officeDocument/2006/relationships/image" Target="../media/image70.wmf"/><Relationship Id="rId7" Type="http://schemas.openxmlformats.org/officeDocument/2006/relationships/oleObject" Target="../embeddings/oleObject67.bin"/><Relationship Id="rId12" Type="http://schemas.openxmlformats.org/officeDocument/2006/relationships/image" Target="../media/image62.wmf"/><Relationship Id="rId17" Type="http://schemas.openxmlformats.org/officeDocument/2006/relationships/oleObject" Target="../embeddings/oleObject72.bin"/><Relationship Id="rId25" Type="http://schemas.openxmlformats.org/officeDocument/2006/relationships/oleObject" Target="../embeddings/oleObject76.bin"/><Relationship Id="rId33" Type="http://schemas.openxmlformats.org/officeDocument/2006/relationships/oleObject" Target="../embeddings/oleObject80.bin"/><Relationship Id="rId2" Type="http://schemas.openxmlformats.org/officeDocument/2006/relationships/slideLayout" Target="../slideLayouts/slideLayout2.xml"/><Relationship Id="rId16" Type="http://schemas.openxmlformats.org/officeDocument/2006/relationships/image" Target="../media/image63.wmf"/><Relationship Id="rId20" Type="http://schemas.openxmlformats.org/officeDocument/2006/relationships/image" Target="../media/image64.wmf"/><Relationship Id="rId29" Type="http://schemas.openxmlformats.org/officeDocument/2006/relationships/oleObject" Target="../embeddings/oleObject78.bin"/><Relationship Id="rId1" Type="http://schemas.openxmlformats.org/officeDocument/2006/relationships/vmlDrawing" Target="../drawings/vmlDrawing11.vml"/><Relationship Id="rId6" Type="http://schemas.openxmlformats.org/officeDocument/2006/relationships/image" Target="../media/image61.wmf"/><Relationship Id="rId11" Type="http://schemas.openxmlformats.org/officeDocument/2006/relationships/oleObject" Target="../embeddings/oleObject69.bin"/><Relationship Id="rId24" Type="http://schemas.openxmlformats.org/officeDocument/2006/relationships/image" Target="../media/image37.wmf"/><Relationship Id="rId32" Type="http://schemas.openxmlformats.org/officeDocument/2006/relationships/image" Target="../media/image69.wmf"/><Relationship Id="rId5" Type="http://schemas.openxmlformats.org/officeDocument/2006/relationships/oleObject" Target="../embeddings/oleObject66.bin"/><Relationship Id="rId15" Type="http://schemas.openxmlformats.org/officeDocument/2006/relationships/oleObject" Target="../embeddings/oleObject71.bin"/><Relationship Id="rId23" Type="http://schemas.openxmlformats.org/officeDocument/2006/relationships/oleObject" Target="../embeddings/oleObject75.bin"/><Relationship Id="rId28" Type="http://schemas.openxmlformats.org/officeDocument/2006/relationships/image" Target="../media/image67.wmf"/><Relationship Id="rId36" Type="http://schemas.openxmlformats.org/officeDocument/2006/relationships/image" Target="../media/image71.wmf"/><Relationship Id="rId10" Type="http://schemas.openxmlformats.org/officeDocument/2006/relationships/image" Target="../media/image49.wmf"/><Relationship Id="rId19" Type="http://schemas.openxmlformats.org/officeDocument/2006/relationships/oleObject" Target="../embeddings/oleObject73.bin"/><Relationship Id="rId31" Type="http://schemas.openxmlformats.org/officeDocument/2006/relationships/oleObject" Target="../embeddings/oleObject79.bin"/><Relationship Id="rId4" Type="http://schemas.openxmlformats.org/officeDocument/2006/relationships/image" Target="../media/image60.wmf"/><Relationship Id="rId9" Type="http://schemas.openxmlformats.org/officeDocument/2006/relationships/oleObject" Target="../embeddings/oleObject68.bin"/><Relationship Id="rId14" Type="http://schemas.openxmlformats.org/officeDocument/2006/relationships/image" Target="../media/image44.wmf"/><Relationship Id="rId22" Type="http://schemas.openxmlformats.org/officeDocument/2006/relationships/image" Target="../media/image65.wmf"/><Relationship Id="rId27" Type="http://schemas.openxmlformats.org/officeDocument/2006/relationships/oleObject" Target="../embeddings/oleObject77.bin"/><Relationship Id="rId30" Type="http://schemas.openxmlformats.org/officeDocument/2006/relationships/image" Target="../media/image68.wmf"/><Relationship Id="rId35" Type="http://schemas.openxmlformats.org/officeDocument/2006/relationships/oleObject" Target="../embeddings/oleObject81.bin"/></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Заголовок 1"/>
          <p:cNvSpPr>
            <a:spLocks noGrp="1"/>
          </p:cNvSpPr>
          <p:nvPr>
            <p:ph type="title"/>
          </p:nvPr>
        </p:nvSpPr>
        <p:spPr>
          <a:xfrm>
            <a:off x="457200" y="274638"/>
            <a:ext cx="8229600" cy="639762"/>
          </a:xfrm>
        </p:spPr>
        <p:txBody>
          <a:bodyPr>
            <a:normAutofit fontScale="90000"/>
          </a:bodyPr>
          <a:lstStyle/>
          <a:p>
            <a:pPr eaLnBrk="1" hangingPunct="1"/>
            <a:r>
              <a:rPr lang="ru-RU" b="1" dirty="0" smtClean="0">
                <a:solidFill>
                  <a:srgbClr val="C00000"/>
                </a:solidFill>
              </a:rPr>
              <a:t>Повторим</a:t>
            </a:r>
          </a:p>
        </p:txBody>
      </p:sp>
      <p:sp>
        <p:nvSpPr>
          <p:cNvPr id="3" name="Содержимое 2"/>
          <p:cNvSpPr>
            <a:spLocks noGrp="1"/>
          </p:cNvSpPr>
          <p:nvPr>
            <p:ph idx="1"/>
          </p:nvPr>
        </p:nvSpPr>
        <p:spPr>
          <a:xfrm>
            <a:off x="457200" y="914400"/>
            <a:ext cx="8229600" cy="5211763"/>
          </a:xfrm>
        </p:spPr>
        <p:txBody>
          <a:bodyPr>
            <a:normAutofit fontScale="92500" lnSpcReduction="10000"/>
          </a:bodyPr>
          <a:lstStyle/>
          <a:p>
            <a:pPr eaLnBrk="1" hangingPunct="1"/>
            <a:r>
              <a:rPr lang="ru-RU" dirty="0" smtClean="0"/>
              <a:t> Что называют количеством теплоты? Каковы её единицы измерения в СИ?</a:t>
            </a:r>
          </a:p>
          <a:p>
            <a:pPr eaLnBrk="1" hangingPunct="1"/>
            <a:r>
              <a:rPr lang="ru-RU" dirty="0" smtClean="0"/>
              <a:t> Докажите, что количество теплоты переданное телу при нагревании, зависит от массы тела и изменения температуры тела.</a:t>
            </a:r>
          </a:p>
          <a:p>
            <a:pPr eaLnBrk="1" hangingPunct="1"/>
            <a:r>
              <a:rPr lang="ru-RU" dirty="0" smtClean="0"/>
              <a:t>От каких физических величин зависит количество теплоты, отданное телом при охлаждении?</a:t>
            </a:r>
          </a:p>
          <a:p>
            <a:pPr eaLnBrk="1" hangingPunct="1"/>
            <a:r>
              <a:rPr lang="ru-RU" dirty="0" smtClean="0"/>
              <a:t>По какой формуле можно рассчитать количество теплоты при нагревании и охлаждении</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Заголовок 1"/>
          <p:cNvSpPr>
            <a:spLocks noGrp="1"/>
          </p:cNvSpPr>
          <p:nvPr>
            <p:ph type="title"/>
          </p:nvPr>
        </p:nvSpPr>
        <p:spPr>
          <a:xfrm>
            <a:off x="457200" y="274638"/>
            <a:ext cx="8229600" cy="639762"/>
          </a:xfrm>
        </p:spPr>
        <p:txBody>
          <a:bodyPr>
            <a:normAutofit fontScale="90000"/>
          </a:bodyPr>
          <a:lstStyle/>
          <a:p>
            <a:pPr eaLnBrk="1" hangingPunct="1"/>
            <a:r>
              <a:rPr lang="ru-RU" altLang="ru-RU" dirty="0" smtClean="0">
                <a:solidFill>
                  <a:srgbClr val="7030A0"/>
                </a:solidFill>
              </a:rPr>
              <a:t>Подумайте и ответьте</a:t>
            </a:r>
          </a:p>
        </p:txBody>
      </p:sp>
      <p:sp>
        <p:nvSpPr>
          <p:cNvPr id="3" name="Содержимое 2"/>
          <p:cNvSpPr>
            <a:spLocks noGrp="1"/>
          </p:cNvSpPr>
          <p:nvPr>
            <p:ph idx="1"/>
          </p:nvPr>
        </p:nvSpPr>
        <p:spPr>
          <a:xfrm>
            <a:off x="457200" y="914400"/>
            <a:ext cx="8229600" cy="5211763"/>
          </a:xfrm>
        </p:spPr>
        <p:txBody>
          <a:bodyPr/>
          <a:lstStyle/>
          <a:p>
            <a:pPr eaLnBrk="1" hangingPunct="1"/>
            <a:r>
              <a:rPr lang="ru-RU" altLang="ru-RU" smtClean="0"/>
              <a:t>Докажите, что количество теплоты переданное телу при нагревании, зависит от массы тела и изменения температуры тела.</a:t>
            </a:r>
          </a:p>
          <a:p>
            <a:pPr eaLnBrk="1" hangingPunct="1"/>
            <a:r>
              <a:rPr lang="ru-RU" altLang="ru-RU" smtClean="0"/>
              <a:t>От каких физических величин зависит количество теплоты, отданное телом при охлаждении?</a:t>
            </a:r>
          </a:p>
        </p:txBody>
      </p:sp>
    </p:spTree>
    <p:extLst>
      <p:ext uri="{BB962C8B-B14F-4D97-AF65-F5344CB8AC3E}">
        <p14:creationId xmlns:p14="http://schemas.microsoft.com/office/powerpoint/2010/main" val="242302338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Заголовок 1"/>
          <p:cNvSpPr>
            <a:spLocks noGrp="1"/>
          </p:cNvSpPr>
          <p:nvPr>
            <p:ph type="title"/>
          </p:nvPr>
        </p:nvSpPr>
        <p:spPr>
          <a:xfrm>
            <a:off x="0" y="0"/>
            <a:ext cx="2819400" cy="533400"/>
          </a:xfrm>
        </p:spPr>
        <p:txBody>
          <a:bodyPr>
            <a:normAutofit fontScale="90000"/>
          </a:bodyPr>
          <a:lstStyle/>
          <a:p>
            <a:pPr eaLnBrk="1" hangingPunct="1"/>
            <a:r>
              <a:rPr lang="ru-RU" altLang="ru-RU" smtClean="0"/>
              <a:t>Сравните</a:t>
            </a:r>
          </a:p>
        </p:txBody>
      </p:sp>
      <p:sp>
        <p:nvSpPr>
          <p:cNvPr id="7171" name="Содержимое 2"/>
          <p:cNvSpPr>
            <a:spLocks noGrp="1"/>
          </p:cNvSpPr>
          <p:nvPr>
            <p:ph idx="1"/>
          </p:nvPr>
        </p:nvSpPr>
        <p:spPr>
          <a:xfrm>
            <a:off x="0" y="1752600"/>
            <a:ext cx="2971800" cy="533400"/>
          </a:xfrm>
        </p:spPr>
        <p:txBody>
          <a:bodyPr>
            <a:normAutofit lnSpcReduction="10000"/>
          </a:bodyPr>
          <a:lstStyle/>
          <a:p>
            <a:pPr eaLnBrk="1" hangingPunct="1">
              <a:buFontTx/>
              <a:buNone/>
            </a:pPr>
            <a:r>
              <a:rPr lang="ru-RU" altLang="ru-RU" smtClean="0"/>
              <a:t>Определение </a:t>
            </a:r>
          </a:p>
        </p:txBody>
      </p:sp>
      <p:sp>
        <p:nvSpPr>
          <p:cNvPr id="5" name="Содержимое 2"/>
          <p:cNvSpPr txBox="1">
            <a:spLocks/>
          </p:cNvSpPr>
          <p:nvPr/>
        </p:nvSpPr>
        <p:spPr bwMode="auto">
          <a:xfrm>
            <a:off x="2895600" y="0"/>
            <a:ext cx="2971800" cy="1066800"/>
          </a:xfrm>
          <a:prstGeom prst="rect">
            <a:avLst/>
          </a:prstGeom>
          <a:noFill/>
          <a:ln w="9525">
            <a:noFill/>
            <a:miter lim="800000"/>
            <a:headEnd/>
            <a:tailEnd/>
          </a:ln>
          <a:effectLst/>
        </p:spPr>
        <p:txBody>
          <a:bodyPr/>
          <a:lstStyle/>
          <a:p>
            <a:pPr marL="342900" indent="-342900" algn="ctr">
              <a:spcBef>
                <a:spcPct val="20000"/>
              </a:spcBef>
              <a:defRPr/>
            </a:pPr>
            <a:r>
              <a:rPr lang="ru-RU" sz="3200" b="1" kern="0" dirty="0">
                <a:solidFill>
                  <a:srgbClr val="C00000"/>
                </a:solidFill>
                <a:latin typeface="+mn-lt"/>
              </a:rPr>
              <a:t>Количество</a:t>
            </a:r>
          </a:p>
          <a:p>
            <a:pPr marL="342900" indent="-342900" algn="ctr">
              <a:spcBef>
                <a:spcPct val="20000"/>
              </a:spcBef>
              <a:defRPr/>
            </a:pPr>
            <a:r>
              <a:rPr lang="ru-RU" sz="3200" b="1" kern="0" dirty="0">
                <a:solidFill>
                  <a:srgbClr val="C00000"/>
                </a:solidFill>
                <a:latin typeface="+mn-lt"/>
              </a:rPr>
              <a:t>теплоты</a:t>
            </a:r>
          </a:p>
        </p:txBody>
      </p:sp>
      <p:sp>
        <p:nvSpPr>
          <p:cNvPr id="6" name="Содержимое 2"/>
          <p:cNvSpPr txBox="1">
            <a:spLocks/>
          </p:cNvSpPr>
          <p:nvPr/>
        </p:nvSpPr>
        <p:spPr bwMode="auto">
          <a:xfrm>
            <a:off x="6172200" y="0"/>
            <a:ext cx="2971800" cy="533400"/>
          </a:xfrm>
          <a:prstGeom prst="rect">
            <a:avLst/>
          </a:prstGeom>
          <a:noFill/>
          <a:ln w="9525">
            <a:noFill/>
            <a:miter lim="800000"/>
            <a:headEnd/>
            <a:tailEnd/>
          </a:ln>
          <a:effectLst/>
        </p:spPr>
        <p:txBody>
          <a:bodyPr/>
          <a:lstStyle/>
          <a:p>
            <a:pPr marL="342900" indent="-342900">
              <a:spcBef>
                <a:spcPct val="20000"/>
              </a:spcBef>
              <a:defRPr/>
            </a:pPr>
            <a:r>
              <a:rPr lang="ru-RU" sz="3200" b="1" kern="0" dirty="0">
                <a:solidFill>
                  <a:srgbClr val="3333FF"/>
                </a:solidFill>
                <a:latin typeface="+mn-lt"/>
              </a:rPr>
              <a:t>Температура</a:t>
            </a:r>
          </a:p>
        </p:txBody>
      </p:sp>
      <p:sp>
        <p:nvSpPr>
          <p:cNvPr id="7" name="Содержимое 2"/>
          <p:cNvSpPr txBox="1">
            <a:spLocks/>
          </p:cNvSpPr>
          <p:nvPr/>
        </p:nvSpPr>
        <p:spPr bwMode="auto">
          <a:xfrm>
            <a:off x="2743200" y="1143000"/>
            <a:ext cx="3581400" cy="2362200"/>
          </a:xfrm>
          <a:prstGeom prst="rect">
            <a:avLst/>
          </a:prstGeom>
          <a:noFill/>
          <a:ln w="9525">
            <a:noFill/>
            <a:miter lim="800000"/>
            <a:headEnd/>
            <a:tailEnd/>
          </a:ln>
          <a:effectLst/>
        </p:spPr>
        <p:txBody>
          <a:bodyPr/>
          <a:lstStyle/>
          <a:p>
            <a:pPr>
              <a:spcBef>
                <a:spcPct val="20000"/>
              </a:spcBef>
              <a:defRPr/>
            </a:pPr>
            <a:r>
              <a:rPr lang="ru-RU" sz="3200" kern="0" dirty="0">
                <a:latin typeface="+mn-lt"/>
              </a:rPr>
              <a:t>Энергия, которую тело теряет или получает при теплообмене</a:t>
            </a:r>
          </a:p>
        </p:txBody>
      </p:sp>
      <p:sp>
        <p:nvSpPr>
          <p:cNvPr id="8" name="Содержимое 2"/>
          <p:cNvSpPr txBox="1">
            <a:spLocks/>
          </p:cNvSpPr>
          <p:nvPr/>
        </p:nvSpPr>
        <p:spPr bwMode="auto">
          <a:xfrm>
            <a:off x="6116638" y="1219200"/>
            <a:ext cx="3124200" cy="2133600"/>
          </a:xfrm>
          <a:prstGeom prst="rect">
            <a:avLst/>
          </a:prstGeom>
          <a:noFill/>
          <a:ln w="9525">
            <a:noFill/>
            <a:miter lim="800000"/>
            <a:headEnd/>
            <a:tailEnd/>
          </a:ln>
          <a:effectLst/>
        </p:spPr>
        <p:txBody>
          <a:bodyPr/>
          <a:lstStyle/>
          <a:p>
            <a:pPr>
              <a:spcBef>
                <a:spcPct val="20000"/>
              </a:spcBef>
              <a:defRPr/>
            </a:pPr>
            <a:r>
              <a:rPr lang="ru-RU" sz="3200" kern="0" dirty="0">
                <a:latin typeface="+mn-lt"/>
              </a:rPr>
              <a:t>Мера средней кинетической энергии частиц тела</a:t>
            </a:r>
          </a:p>
        </p:txBody>
      </p:sp>
      <p:sp>
        <p:nvSpPr>
          <p:cNvPr id="9" name="Содержимое 2"/>
          <p:cNvSpPr txBox="1">
            <a:spLocks/>
          </p:cNvSpPr>
          <p:nvPr/>
        </p:nvSpPr>
        <p:spPr bwMode="auto">
          <a:xfrm>
            <a:off x="0" y="3276600"/>
            <a:ext cx="2209800" cy="1143000"/>
          </a:xfrm>
          <a:prstGeom prst="rect">
            <a:avLst/>
          </a:prstGeom>
          <a:noFill/>
          <a:ln w="9525">
            <a:noFill/>
            <a:miter lim="800000"/>
            <a:headEnd/>
            <a:tailEnd/>
          </a:ln>
          <a:effectLst/>
        </p:spPr>
        <p:txBody>
          <a:bodyPr/>
          <a:lstStyle/>
          <a:p>
            <a:pPr>
              <a:spcBef>
                <a:spcPct val="20000"/>
              </a:spcBef>
              <a:defRPr/>
            </a:pPr>
            <a:r>
              <a:rPr lang="ru-RU" sz="3200" kern="0" dirty="0">
                <a:latin typeface="+mn-lt"/>
              </a:rPr>
              <a:t>От чего зависит? </a:t>
            </a:r>
          </a:p>
        </p:txBody>
      </p:sp>
      <p:sp>
        <p:nvSpPr>
          <p:cNvPr id="10" name="Содержимое 2"/>
          <p:cNvSpPr txBox="1">
            <a:spLocks/>
          </p:cNvSpPr>
          <p:nvPr/>
        </p:nvSpPr>
        <p:spPr bwMode="auto">
          <a:xfrm>
            <a:off x="2895600" y="3200400"/>
            <a:ext cx="3124200" cy="2362200"/>
          </a:xfrm>
          <a:prstGeom prst="rect">
            <a:avLst/>
          </a:prstGeom>
          <a:noFill/>
          <a:ln w="9525">
            <a:noFill/>
            <a:miter lim="800000"/>
            <a:headEnd/>
            <a:tailEnd/>
          </a:ln>
          <a:effectLst/>
        </p:spPr>
        <p:txBody>
          <a:bodyPr/>
          <a:lstStyle/>
          <a:p>
            <a:pPr>
              <a:spcBef>
                <a:spcPct val="20000"/>
              </a:spcBef>
              <a:defRPr/>
            </a:pPr>
            <a:r>
              <a:rPr lang="ru-RU" sz="3200" kern="0" dirty="0">
                <a:latin typeface="+mn-lt"/>
              </a:rPr>
              <a:t>от массы тела;</a:t>
            </a:r>
          </a:p>
          <a:p>
            <a:pPr>
              <a:spcBef>
                <a:spcPct val="20000"/>
              </a:spcBef>
              <a:defRPr/>
            </a:pPr>
            <a:r>
              <a:rPr lang="ru-RU" sz="3200" kern="0" dirty="0">
                <a:latin typeface="+mn-lt"/>
              </a:rPr>
              <a:t>вещества;</a:t>
            </a:r>
          </a:p>
          <a:p>
            <a:pPr>
              <a:spcBef>
                <a:spcPct val="20000"/>
              </a:spcBef>
              <a:defRPr/>
            </a:pPr>
            <a:r>
              <a:rPr lang="ru-RU" sz="3200" kern="0" dirty="0">
                <a:latin typeface="+mn-lt"/>
              </a:rPr>
              <a:t>изменения температуры</a:t>
            </a:r>
          </a:p>
        </p:txBody>
      </p:sp>
      <p:sp>
        <p:nvSpPr>
          <p:cNvPr id="11" name="Содержимое 2"/>
          <p:cNvSpPr txBox="1">
            <a:spLocks/>
          </p:cNvSpPr>
          <p:nvPr/>
        </p:nvSpPr>
        <p:spPr bwMode="auto">
          <a:xfrm>
            <a:off x="6172200" y="3352800"/>
            <a:ext cx="2971800" cy="1828800"/>
          </a:xfrm>
          <a:prstGeom prst="rect">
            <a:avLst/>
          </a:prstGeom>
          <a:noFill/>
          <a:ln w="9525">
            <a:noFill/>
            <a:miter lim="800000"/>
            <a:headEnd/>
            <a:tailEnd/>
          </a:ln>
          <a:effectLst/>
        </p:spPr>
        <p:txBody>
          <a:bodyPr/>
          <a:lstStyle/>
          <a:p>
            <a:pPr marL="342900" indent="-342900">
              <a:spcBef>
                <a:spcPct val="20000"/>
              </a:spcBef>
              <a:defRPr/>
            </a:pPr>
            <a:r>
              <a:rPr lang="ru-RU" sz="3200" kern="0" dirty="0">
                <a:latin typeface="+mn-lt"/>
              </a:rPr>
              <a:t>От скорости движения молекул</a:t>
            </a:r>
          </a:p>
        </p:txBody>
      </p:sp>
      <p:cxnSp>
        <p:nvCxnSpPr>
          <p:cNvPr id="13" name="Прямая соединительная линия 12"/>
          <p:cNvCxnSpPr/>
          <p:nvPr/>
        </p:nvCxnSpPr>
        <p:spPr>
          <a:xfrm>
            <a:off x="2529840" y="15600"/>
            <a:ext cx="60960" cy="61566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Прямая соединительная линия 13"/>
          <p:cNvCxnSpPr/>
          <p:nvPr/>
        </p:nvCxnSpPr>
        <p:spPr>
          <a:xfrm>
            <a:off x="6096000" y="0"/>
            <a:ext cx="76200" cy="6172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Прямая соединительная линия 15"/>
          <p:cNvCxnSpPr/>
          <p:nvPr/>
        </p:nvCxnSpPr>
        <p:spPr>
          <a:xfrm>
            <a:off x="0" y="1219200"/>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Прямая соединительная линия 17"/>
          <p:cNvCxnSpPr/>
          <p:nvPr/>
        </p:nvCxnSpPr>
        <p:spPr>
          <a:xfrm>
            <a:off x="0" y="3276600"/>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480082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Заголовок 1"/>
          <p:cNvSpPr>
            <a:spLocks noGrp="1"/>
          </p:cNvSpPr>
          <p:nvPr>
            <p:ph type="title"/>
          </p:nvPr>
        </p:nvSpPr>
        <p:spPr>
          <a:xfrm>
            <a:off x="0" y="0"/>
            <a:ext cx="2971800" cy="685800"/>
          </a:xfrm>
        </p:spPr>
        <p:txBody>
          <a:bodyPr>
            <a:normAutofit fontScale="90000"/>
          </a:bodyPr>
          <a:lstStyle/>
          <a:p>
            <a:pPr eaLnBrk="1" hangingPunct="1"/>
            <a:r>
              <a:rPr lang="ru-RU" altLang="ru-RU" smtClean="0"/>
              <a:t>Сравните</a:t>
            </a:r>
          </a:p>
        </p:txBody>
      </p:sp>
      <p:sp>
        <p:nvSpPr>
          <p:cNvPr id="8195" name="Содержимое 2"/>
          <p:cNvSpPr>
            <a:spLocks noGrp="1"/>
          </p:cNvSpPr>
          <p:nvPr>
            <p:ph idx="1"/>
          </p:nvPr>
        </p:nvSpPr>
        <p:spPr>
          <a:xfrm>
            <a:off x="0" y="1752600"/>
            <a:ext cx="2590800" cy="1219200"/>
          </a:xfrm>
        </p:spPr>
        <p:txBody>
          <a:bodyPr/>
          <a:lstStyle/>
          <a:p>
            <a:pPr indent="-77788" eaLnBrk="1" hangingPunct="1">
              <a:buFontTx/>
              <a:buNone/>
            </a:pPr>
            <a:r>
              <a:rPr lang="ru-RU" altLang="ru-RU" smtClean="0"/>
              <a:t>Как можно изменить? </a:t>
            </a:r>
          </a:p>
        </p:txBody>
      </p:sp>
      <p:sp>
        <p:nvSpPr>
          <p:cNvPr id="5" name="Содержимое 2"/>
          <p:cNvSpPr txBox="1">
            <a:spLocks/>
          </p:cNvSpPr>
          <p:nvPr/>
        </p:nvSpPr>
        <p:spPr bwMode="auto">
          <a:xfrm>
            <a:off x="3048000" y="0"/>
            <a:ext cx="2667000" cy="1066800"/>
          </a:xfrm>
          <a:prstGeom prst="rect">
            <a:avLst/>
          </a:prstGeom>
          <a:noFill/>
          <a:ln w="9525">
            <a:noFill/>
            <a:miter lim="800000"/>
            <a:headEnd/>
            <a:tailEnd/>
          </a:ln>
          <a:effectLst/>
        </p:spPr>
        <p:txBody>
          <a:bodyPr/>
          <a:lstStyle/>
          <a:p>
            <a:pPr marL="342900" indent="-342900" algn="ctr">
              <a:spcBef>
                <a:spcPct val="20000"/>
              </a:spcBef>
              <a:defRPr/>
            </a:pPr>
            <a:r>
              <a:rPr lang="ru-RU" sz="3200" b="1" kern="0" dirty="0">
                <a:solidFill>
                  <a:srgbClr val="C00000"/>
                </a:solidFill>
                <a:latin typeface="+mn-lt"/>
              </a:rPr>
              <a:t>Количество</a:t>
            </a:r>
          </a:p>
          <a:p>
            <a:pPr marL="342900" indent="-342900" algn="ctr">
              <a:spcBef>
                <a:spcPct val="20000"/>
              </a:spcBef>
              <a:defRPr/>
            </a:pPr>
            <a:r>
              <a:rPr lang="ru-RU" sz="3200" b="1" kern="0" dirty="0">
                <a:solidFill>
                  <a:srgbClr val="C00000"/>
                </a:solidFill>
                <a:latin typeface="+mn-lt"/>
              </a:rPr>
              <a:t>теплоты</a:t>
            </a:r>
          </a:p>
        </p:txBody>
      </p:sp>
      <p:sp>
        <p:nvSpPr>
          <p:cNvPr id="6" name="Содержимое 2"/>
          <p:cNvSpPr txBox="1">
            <a:spLocks/>
          </p:cNvSpPr>
          <p:nvPr/>
        </p:nvSpPr>
        <p:spPr bwMode="auto">
          <a:xfrm>
            <a:off x="5867400" y="0"/>
            <a:ext cx="2971800" cy="533400"/>
          </a:xfrm>
          <a:prstGeom prst="rect">
            <a:avLst/>
          </a:prstGeom>
          <a:noFill/>
          <a:ln w="9525">
            <a:noFill/>
            <a:miter lim="800000"/>
            <a:headEnd/>
            <a:tailEnd/>
          </a:ln>
          <a:effectLst/>
        </p:spPr>
        <p:txBody>
          <a:bodyPr/>
          <a:lstStyle/>
          <a:p>
            <a:pPr marL="342900" indent="-342900">
              <a:spcBef>
                <a:spcPct val="20000"/>
              </a:spcBef>
              <a:defRPr/>
            </a:pPr>
            <a:r>
              <a:rPr lang="ru-RU" sz="3200" b="1" kern="0" dirty="0">
                <a:solidFill>
                  <a:srgbClr val="3333FF"/>
                </a:solidFill>
                <a:latin typeface="+mn-lt"/>
              </a:rPr>
              <a:t>Температура</a:t>
            </a:r>
          </a:p>
        </p:txBody>
      </p:sp>
      <p:sp>
        <p:nvSpPr>
          <p:cNvPr id="7" name="Содержимое 2"/>
          <p:cNvSpPr txBox="1">
            <a:spLocks/>
          </p:cNvSpPr>
          <p:nvPr/>
        </p:nvSpPr>
        <p:spPr bwMode="auto">
          <a:xfrm>
            <a:off x="2819400" y="1219200"/>
            <a:ext cx="3200400" cy="1143000"/>
          </a:xfrm>
          <a:prstGeom prst="rect">
            <a:avLst/>
          </a:prstGeom>
          <a:noFill/>
          <a:ln w="9525">
            <a:noFill/>
            <a:miter lim="800000"/>
            <a:headEnd/>
            <a:tailEnd/>
          </a:ln>
          <a:effectLst/>
        </p:spPr>
        <p:txBody>
          <a:bodyPr/>
          <a:lstStyle/>
          <a:p>
            <a:pPr>
              <a:spcBef>
                <a:spcPct val="20000"/>
              </a:spcBef>
              <a:defRPr/>
            </a:pPr>
            <a:r>
              <a:rPr lang="ru-RU" sz="3200" kern="0" dirty="0">
                <a:latin typeface="+mn-lt"/>
              </a:rPr>
              <a:t>Путем теплопередачи</a:t>
            </a:r>
          </a:p>
        </p:txBody>
      </p:sp>
      <p:sp>
        <p:nvSpPr>
          <p:cNvPr id="8" name="Содержимое 2"/>
          <p:cNvSpPr txBox="1">
            <a:spLocks/>
          </p:cNvSpPr>
          <p:nvPr/>
        </p:nvSpPr>
        <p:spPr bwMode="auto">
          <a:xfrm>
            <a:off x="6019800" y="1219200"/>
            <a:ext cx="3124200" cy="2133600"/>
          </a:xfrm>
          <a:prstGeom prst="rect">
            <a:avLst/>
          </a:prstGeom>
          <a:noFill/>
          <a:ln w="9525">
            <a:noFill/>
            <a:miter lim="800000"/>
            <a:headEnd/>
            <a:tailEnd/>
          </a:ln>
          <a:effectLst/>
        </p:spPr>
        <p:txBody>
          <a:bodyPr/>
          <a:lstStyle/>
          <a:p>
            <a:pPr>
              <a:spcBef>
                <a:spcPct val="20000"/>
              </a:spcBef>
              <a:defRPr/>
            </a:pPr>
            <a:r>
              <a:rPr lang="ru-RU" sz="3200" kern="0" dirty="0">
                <a:latin typeface="+mn-lt"/>
              </a:rPr>
              <a:t>Путем теплопередачи и совершения работы</a:t>
            </a:r>
          </a:p>
        </p:txBody>
      </p:sp>
      <p:sp>
        <p:nvSpPr>
          <p:cNvPr id="9" name="Содержимое 2"/>
          <p:cNvSpPr txBox="1">
            <a:spLocks/>
          </p:cNvSpPr>
          <p:nvPr/>
        </p:nvSpPr>
        <p:spPr bwMode="auto">
          <a:xfrm>
            <a:off x="304800" y="3352800"/>
            <a:ext cx="2438400" cy="1143000"/>
          </a:xfrm>
          <a:prstGeom prst="rect">
            <a:avLst/>
          </a:prstGeom>
          <a:noFill/>
          <a:ln w="9525">
            <a:noFill/>
            <a:miter lim="800000"/>
            <a:headEnd/>
            <a:tailEnd/>
          </a:ln>
          <a:effectLst/>
        </p:spPr>
        <p:txBody>
          <a:bodyPr/>
          <a:lstStyle/>
          <a:p>
            <a:pPr>
              <a:spcBef>
                <a:spcPct val="20000"/>
              </a:spcBef>
              <a:defRPr/>
            </a:pPr>
            <a:r>
              <a:rPr lang="ru-RU" sz="3200" kern="0" dirty="0">
                <a:latin typeface="+mn-lt"/>
              </a:rPr>
              <a:t>Как можно измерить?</a:t>
            </a:r>
          </a:p>
        </p:txBody>
      </p:sp>
      <p:sp>
        <p:nvSpPr>
          <p:cNvPr id="10" name="Содержимое 2"/>
          <p:cNvSpPr txBox="1">
            <a:spLocks/>
          </p:cNvSpPr>
          <p:nvPr/>
        </p:nvSpPr>
        <p:spPr bwMode="auto">
          <a:xfrm>
            <a:off x="2819400" y="3352800"/>
            <a:ext cx="2895600" cy="1143000"/>
          </a:xfrm>
          <a:prstGeom prst="rect">
            <a:avLst/>
          </a:prstGeom>
          <a:noFill/>
          <a:ln w="9525">
            <a:noFill/>
            <a:miter lim="800000"/>
            <a:headEnd/>
            <a:tailEnd/>
          </a:ln>
          <a:effectLst/>
        </p:spPr>
        <p:txBody>
          <a:bodyPr/>
          <a:lstStyle/>
          <a:p>
            <a:pPr>
              <a:spcBef>
                <a:spcPct val="20000"/>
              </a:spcBef>
              <a:defRPr/>
            </a:pPr>
            <a:r>
              <a:rPr lang="ru-RU" sz="3200" kern="0" dirty="0">
                <a:latin typeface="+mn-lt"/>
              </a:rPr>
              <a:t>Рассчитать по формуле</a:t>
            </a:r>
          </a:p>
        </p:txBody>
      </p:sp>
      <p:sp>
        <p:nvSpPr>
          <p:cNvPr id="11" name="Содержимое 2"/>
          <p:cNvSpPr txBox="1">
            <a:spLocks/>
          </p:cNvSpPr>
          <p:nvPr/>
        </p:nvSpPr>
        <p:spPr bwMode="auto">
          <a:xfrm>
            <a:off x="6172200" y="3429000"/>
            <a:ext cx="2971800" cy="609600"/>
          </a:xfrm>
          <a:prstGeom prst="rect">
            <a:avLst/>
          </a:prstGeom>
          <a:noFill/>
          <a:ln w="9525">
            <a:noFill/>
            <a:miter lim="800000"/>
            <a:headEnd/>
            <a:tailEnd/>
          </a:ln>
          <a:effectLst/>
        </p:spPr>
        <p:txBody>
          <a:bodyPr/>
          <a:lstStyle/>
          <a:p>
            <a:pPr marL="342900" indent="-342900">
              <a:spcBef>
                <a:spcPct val="20000"/>
              </a:spcBef>
              <a:defRPr/>
            </a:pPr>
            <a:r>
              <a:rPr lang="ru-RU" sz="3200" kern="0" dirty="0">
                <a:latin typeface="+mn-lt"/>
              </a:rPr>
              <a:t>термометром</a:t>
            </a:r>
          </a:p>
        </p:txBody>
      </p:sp>
      <p:cxnSp>
        <p:nvCxnSpPr>
          <p:cNvPr id="13" name="Прямая соединительная линия 12"/>
          <p:cNvCxnSpPr/>
          <p:nvPr/>
        </p:nvCxnSpPr>
        <p:spPr>
          <a:xfrm>
            <a:off x="2743200" y="0"/>
            <a:ext cx="0" cy="6172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Прямая соединительная линия 13"/>
          <p:cNvCxnSpPr/>
          <p:nvPr/>
        </p:nvCxnSpPr>
        <p:spPr>
          <a:xfrm>
            <a:off x="5867400" y="0"/>
            <a:ext cx="0" cy="62484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Прямая соединительная линия 15"/>
          <p:cNvCxnSpPr/>
          <p:nvPr/>
        </p:nvCxnSpPr>
        <p:spPr>
          <a:xfrm>
            <a:off x="0" y="1143000"/>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Прямая соединительная линия 17"/>
          <p:cNvCxnSpPr/>
          <p:nvPr/>
        </p:nvCxnSpPr>
        <p:spPr>
          <a:xfrm>
            <a:off x="0" y="3276600"/>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Содержимое 2"/>
          <p:cNvSpPr txBox="1">
            <a:spLocks/>
          </p:cNvSpPr>
          <p:nvPr/>
        </p:nvSpPr>
        <p:spPr bwMode="auto">
          <a:xfrm>
            <a:off x="304800" y="4495800"/>
            <a:ext cx="2438400" cy="609600"/>
          </a:xfrm>
          <a:prstGeom prst="rect">
            <a:avLst/>
          </a:prstGeom>
          <a:noFill/>
          <a:ln w="9525">
            <a:noFill/>
            <a:miter lim="800000"/>
            <a:headEnd/>
            <a:tailEnd/>
          </a:ln>
          <a:effectLst/>
        </p:spPr>
        <p:txBody>
          <a:bodyPr/>
          <a:lstStyle/>
          <a:p>
            <a:pPr>
              <a:spcBef>
                <a:spcPct val="20000"/>
              </a:spcBef>
              <a:defRPr/>
            </a:pPr>
            <a:r>
              <a:rPr lang="ru-RU" sz="3200" kern="0" dirty="0">
                <a:latin typeface="+mn-lt"/>
              </a:rPr>
              <a:t>единицы</a:t>
            </a:r>
          </a:p>
        </p:txBody>
      </p:sp>
      <p:sp>
        <p:nvSpPr>
          <p:cNvPr id="17" name="Содержимое 2"/>
          <p:cNvSpPr txBox="1">
            <a:spLocks/>
          </p:cNvSpPr>
          <p:nvPr/>
        </p:nvSpPr>
        <p:spPr bwMode="auto">
          <a:xfrm>
            <a:off x="0" y="5257800"/>
            <a:ext cx="2667000" cy="609600"/>
          </a:xfrm>
          <a:prstGeom prst="rect">
            <a:avLst/>
          </a:prstGeom>
          <a:noFill/>
          <a:ln w="9525">
            <a:noFill/>
            <a:miter lim="800000"/>
            <a:headEnd/>
            <a:tailEnd/>
          </a:ln>
          <a:effectLst/>
        </p:spPr>
        <p:txBody>
          <a:bodyPr/>
          <a:lstStyle/>
          <a:p>
            <a:pPr>
              <a:spcBef>
                <a:spcPct val="20000"/>
              </a:spcBef>
              <a:defRPr/>
            </a:pPr>
            <a:r>
              <a:rPr lang="ru-RU" sz="3200" kern="0" dirty="0">
                <a:latin typeface="+mn-lt"/>
              </a:rPr>
              <a:t>обозначение</a:t>
            </a:r>
          </a:p>
        </p:txBody>
      </p:sp>
      <p:sp>
        <p:nvSpPr>
          <p:cNvPr id="19" name="Содержимое 2"/>
          <p:cNvSpPr txBox="1">
            <a:spLocks/>
          </p:cNvSpPr>
          <p:nvPr/>
        </p:nvSpPr>
        <p:spPr bwMode="auto">
          <a:xfrm>
            <a:off x="3886200" y="4572000"/>
            <a:ext cx="914400" cy="533400"/>
          </a:xfrm>
          <a:prstGeom prst="rect">
            <a:avLst/>
          </a:prstGeom>
          <a:noFill/>
          <a:ln w="9525">
            <a:noFill/>
            <a:miter lim="800000"/>
            <a:headEnd/>
            <a:tailEnd/>
          </a:ln>
          <a:effectLst/>
        </p:spPr>
        <p:txBody>
          <a:bodyPr/>
          <a:lstStyle/>
          <a:p>
            <a:pPr>
              <a:spcBef>
                <a:spcPct val="20000"/>
              </a:spcBef>
              <a:defRPr/>
            </a:pPr>
            <a:r>
              <a:rPr lang="ru-RU" sz="3200" kern="0" dirty="0">
                <a:latin typeface="+mn-lt"/>
              </a:rPr>
              <a:t>Дж</a:t>
            </a:r>
          </a:p>
        </p:txBody>
      </p:sp>
      <p:sp>
        <p:nvSpPr>
          <p:cNvPr id="20" name="Содержимое 2"/>
          <p:cNvSpPr txBox="1">
            <a:spLocks/>
          </p:cNvSpPr>
          <p:nvPr/>
        </p:nvSpPr>
        <p:spPr bwMode="auto">
          <a:xfrm>
            <a:off x="6858000" y="4495800"/>
            <a:ext cx="838200" cy="609600"/>
          </a:xfrm>
          <a:prstGeom prst="rect">
            <a:avLst/>
          </a:prstGeom>
          <a:noFill/>
          <a:ln w="9525">
            <a:noFill/>
            <a:miter lim="800000"/>
            <a:headEnd/>
            <a:tailEnd/>
          </a:ln>
          <a:effectLst/>
        </p:spPr>
        <p:txBody>
          <a:bodyPr/>
          <a:lstStyle/>
          <a:p>
            <a:pPr>
              <a:spcBef>
                <a:spcPct val="20000"/>
              </a:spcBef>
              <a:defRPr/>
            </a:pPr>
            <a:r>
              <a:rPr lang="ru-RU" sz="3200" kern="0" baseline="30000" dirty="0">
                <a:latin typeface="+mn-lt"/>
              </a:rPr>
              <a:t>0</a:t>
            </a:r>
            <a:r>
              <a:rPr lang="ru-RU" sz="3200" kern="0" dirty="0">
                <a:latin typeface="+mn-lt"/>
              </a:rPr>
              <a:t>С</a:t>
            </a:r>
          </a:p>
        </p:txBody>
      </p:sp>
      <p:sp>
        <p:nvSpPr>
          <p:cNvPr id="21" name="Содержимое 2"/>
          <p:cNvSpPr txBox="1">
            <a:spLocks/>
          </p:cNvSpPr>
          <p:nvPr/>
        </p:nvSpPr>
        <p:spPr bwMode="auto">
          <a:xfrm>
            <a:off x="3810000" y="5257800"/>
            <a:ext cx="914400" cy="533400"/>
          </a:xfrm>
          <a:prstGeom prst="rect">
            <a:avLst/>
          </a:prstGeom>
          <a:noFill/>
          <a:ln w="9525">
            <a:noFill/>
            <a:miter lim="800000"/>
            <a:headEnd/>
            <a:tailEnd/>
          </a:ln>
          <a:effectLst/>
        </p:spPr>
        <p:txBody>
          <a:bodyPr/>
          <a:lstStyle/>
          <a:p>
            <a:pPr>
              <a:spcBef>
                <a:spcPct val="20000"/>
              </a:spcBef>
              <a:defRPr/>
            </a:pPr>
            <a:r>
              <a:rPr lang="en-US" sz="5400" kern="0" dirty="0">
                <a:latin typeface="+mn-lt"/>
              </a:rPr>
              <a:t>Q</a:t>
            </a:r>
            <a:endParaRPr lang="ru-RU" sz="5400" kern="0" dirty="0">
              <a:latin typeface="+mn-lt"/>
            </a:endParaRPr>
          </a:p>
        </p:txBody>
      </p:sp>
      <p:sp>
        <p:nvSpPr>
          <p:cNvPr id="22" name="Содержимое 2"/>
          <p:cNvSpPr txBox="1">
            <a:spLocks/>
          </p:cNvSpPr>
          <p:nvPr/>
        </p:nvSpPr>
        <p:spPr bwMode="auto">
          <a:xfrm>
            <a:off x="6858000" y="5181600"/>
            <a:ext cx="609600" cy="762000"/>
          </a:xfrm>
          <a:prstGeom prst="rect">
            <a:avLst/>
          </a:prstGeom>
          <a:noFill/>
          <a:ln w="9525">
            <a:noFill/>
            <a:miter lim="800000"/>
            <a:headEnd/>
            <a:tailEnd/>
          </a:ln>
          <a:effectLst/>
        </p:spPr>
        <p:txBody>
          <a:bodyPr/>
          <a:lstStyle/>
          <a:p>
            <a:pPr>
              <a:spcBef>
                <a:spcPct val="20000"/>
              </a:spcBef>
              <a:defRPr/>
            </a:pPr>
            <a:r>
              <a:rPr lang="en-US" sz="5400" kern="0" dirty="0">
                <a:latin typeface="+mn-lt"/>
              </a:rPr>
              <a:t>t</a:t>
            </a:r>
            <a:endParaRPr lang="ru-RU" sz="5400" kern="0" dirty="0">
              <a:latin typeface="+mn-lt"/>
            </a:endParaRPr>
          </a:p>
        </p:txBody>
      </p:sp>
      <p:cxnSp>
        <p:nvCxnSpPr>
          <p:cNvPr id="23" name="Прямая соединительная линия 22"/>
          <p:cNvCxnSpPr/>
          <p:nvPr/>
        </p:nvCxnSpPr>
        <p:spPr>
          <a:xfrm>
            <a:off x="0" y="4419600"/>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Прямая соединительная линия 23"/>
          <p:cNvCxnSpPr/>
          <p:nvPr/>
        </p:nvCxnSpPr>
        <p:spPr>
          <a:xfrm>
            <a:off x="0" y="5105400"/>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901429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1" grpId="0"/>
      <p:bldP spid="19" grpId="0"/>
      <p:bldP spid="20" grpId="0"/>
      <p:bldP spid="21"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Заголовок 1"/>
          <p:cNvSpPr>
            <a:spLocks noGrp="1"/>
          </p:cNvSpPr>
          <p:nvPr>
            <p:ph type="title"/>
          </p:nvPr>
        </p:nvSpPr>
        <p:spPr>
          <a:xfrm>
            <a:off x="381000" y="0"/>
            <a:ext cx="8229600" cy="1143000"/>
          </a:xfrm>
        </p:spPr>
        <p:txBody>
          <a:bodyPr/>
          <a:lstStyle/>
          <a:p>
            <a:pPr eaLnBrk="1" hangingPunct="1"/>
            <a:r>
              <a:rPr lang="ru-RU" b="1" dirty="0" smtClean="0">
                <a:solidFill>
                  <a:srgbClr val="C00000"/>
                </a:solidFill>
              </a:rPr>
              <a:t>Повторим</a:t>
            </a:r>
          </a:p>
        </p:txBody>
      </p:sp>
      <p:sp>
        <p:nvSpPr>
          <p:cNvPr id="3" name="Содержимое 2"/>
          <p:cNvSpPr>
            <a:spLocks noGrp="1"/>
          </p:cNvSpPr>
          <p:nvPr>
            <p:ph idx="1"/>
          </p:nvPr>
        </p:nvSpPr>
        <p:spPr>
          <a:xfrm>
            <a:off x="457200" y="914400"/>
            <a:ext cx="8229600" cy="5211763"/>
          </a:xfrm>
        </p:spPr>
        <p:txBody>
          <a:bodyPr/>
          <a:lstStyle/>
          <a:p>
            <a:pPr marL="96838" indent="-96838" eaLnBrk="1" hangingPunct="1">
              <a:buFontTx/>
              <a:buNone/>
              <a:defRPr/>
            </a:pPr>
            <a:r>
              <a:rPr lang="ru-RU" dirty="0" smtClean="0"/>
              <a:t>Рассказать об удельной теплоёмкости по плану:</a:t>
            </a:r>
          </a:p>
          <a:p>
            <a:pPr eaLnBrk="1" hangingPunct="1">
              <a:buFontTx/>
              <a:buNone/>
              <a:defRPr/>
            </a:pPr>
            <a:r>
              <a:rPr lang="ru-RU" dirty="0" smtClean="0"/>
              <a:t>1) Обозначение;</a:t>
            </a:r>
          </a:p>
          <a:p>
            <a:pPr eaLnBrk="1" hangingPunct="1">
              <a:buFontTx/>
              <a:buNone/>
              <a:defRPr/>
            </a:pPr>
            <a:r>
              <a:rPr lang="ru-RU" dirty="0" smtClean="0"/>
              <a:t>2) Что показывает;</a:t>
            </a:r>
          </a:p>
          <a:p>
            <a:pPr eaLnBrk="1" hangingPunct="1">
              <a:buFontTx/>
              <a:buNone/>
              <a:defRPr/>
            </a:pPr>
            <a:r>
              <a:rPr lang="ru-RU" dirty="0" smtClean="0"/>
              <a:t>3) Формула для вычисления;</a:t>
            </a:r>
          </a:p>
          <a:p>
            <a:pPr eaLnBrk="1" hangingPunct="1">
              <a:buFontTx/>
              <a:buNone/>
              <a:defRPr/>
            </a:pPr>
            <a:r>
              <a:rPr lang="ru-RU" dirty="0" smtClean="0"/>
              <a:t>4) Единица измерения;</a:t>
            </a:r>
          </a:p>
          <a:p>
            <a:pPr eaLnBrk="1" hangingPunct="1">
              <a:buFontTx/>
              <a:buNone/>
              <a:defRPr/>
            </a:pPr>
            <a:r>
              <a:rPr lang="ru-RU" dirty="0" smtClean="0"/>
              <a:t>5) Пример данной величины для любого вещества. Что означает эта величина?</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2" name="Заголовок 3"/>
          <p:cNvSpPr>
            <a:spLocks noGrp="1"/>
          </p:cNvSpPr>
          <p:nvPr>
            <p:ph type="title"/>
          </p:nvPr>
        </p:nvSpPr>
        <p:spPr>
          <a:xfrm>
            <a:off x="381000" y="0"/>
            <a:ext cx="8229600" cy="762000"/>
          </a:xfrm>
        </p:spPr>
        <p:txBody>
          <a:bodyPr/>
          <a:lstStyle/>
          <a:p>
            <a:pPr eaLnBrk="1" hangingPunct="1"/>
            <a:r>
              <a:rPr lang="ru-RU" altLang="ru-RU" smtClean="0"/>
              <a:t>Формула</a:t>
            </a:r>
          </a:p>
        </p:txBody>
      </p:sp>
      <p:sp>
        <p:nvSpPr>
          <p:cNvPr id="5" name="Равнобедренный треугольник 4"/>
          <p:cNvSpPr/>
          <p:nvPr/>
        </p:nvSpPr>
        <p:spPr>
          <a:xfrm>
            <a:off x="5862638" y="346699"/>
            <a:ext cx="2885826" cy="2366963"/>
          </a:xfrm>
          <a:prstGeom prst="triangle">
            <a:avLst/>
          </a:prstGeom>
          <a:solidFill>
            <a:srgbClr val="FF99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6" name="Параллелограмм 5"/>
          <p:cNvSpPr/>
          <p:nvPr/>
        </p:nvSpPr>
        <p:spPr>
          <a:xfrm>
            <a:off x="5494338" y="2704138"/>
            <a:ext cx="1496094" cy="1447800"/>
          </a:xfrm>
          <a:prstGeom prst="parallelogram">
            <a:avLst/>
          </a:prstGeom>
          <a:solidFill>
            <a:srgbClr val="A5F9C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7" name="Параллелограмм 6"/>
          <p:cNvSpPr/>
          <p:nvPr/>
        </p:nvSpPr>
        <p:spPr>
          <a:xfrm flipV="1">
            <a:off x="7631782" y="2713663"/>
            <a:ext cx="1512218" cy="1447800"/>
          </a:xfrm>
          <a:prstGeom prst="parallelogram">
            <a:avLst/>
          </a:prstGeom>
          <a:solidFill>
            <a:srgbClr val="F6F6A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8" name="Трапеция 7"/>
          <p:cNvSpPr/>
          <p:nvPr/>
        </p:nvSpPr>
        <p:spPr>
          <a:xfrm>
            <a:off x="6588224" y="2708900"/>
            <a:ext cx="1392808" cy="1443038"/>
          </a:xfrm>
          <a:prstGeom prst="trapezoid">
            <a:avLst/>
          </a:prstGeom>
          <a:solidFill>
            <a:srgbClr val="6699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graphicFrame>
        <p:nvGraphicFramePr>
          <p:cNvPr id="1026" name="Object 2"/>
          <p:cNvGraphicFramePr>
            <a:graphicFrameLocks noChangeAspect="1"/>
          </p:cNvGraphicFramePr>
          <p:nvPr>
            <p:extLst>
              <p:ext uri="{D42A27DB-BD31-4B8C-83A1-F6EECF244321}">
                <p14:modId xmlns:p14="http://schemas.microsoft.com/office/powerpoint/2010/main" val="2630264444"/>
              </p:ext>
            </p:extLst>
          </p:nvPr>
        </p:nvGraphicFramePr>
        <p:xfrm>
          <a:off x="6761832" y="1184900"/>
          <a:ext cx="1295400" cy="1473200"/>
        </p:xfrm>
        <a:graphic>
          <a:graphicData uri="http://schemas.openxmlformats.org/presentationml/2006/ole">
            <mc:AlternateContent xmlns:mc="http://schemas.openxmlformats.org/markup-compatibility/2006">
              <mc:Choice xmlns:v="urn:schemas-microsoft-com:vml" Requires="v">
                <p:oleObj spid="_x0000_s35926" name="Формула" r:id="rId3" imgW="152280" imgH="203040" progId="Equation.3">
                  <p:embed/>
                </p:oleObj>
              </mc:Choice>
              <mc:Fallback>
                <p:oleObj name="Формула" r:id="rId3" imgW="152280" imgH="203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61832" y="1184900"/>
                        <a:ext cx="1295400" cy="1473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27" name="Object 3"/>
          <p:cNvGraphicFramePr>
            <a:graphicFrameLocks noChangeAspect="1"/>
          </p:cNvGraphicFramePr>
          <p:nvPr>
            <p:extLst>
              <p:ext uri="{D42A27DB-BD31-4B8C-83A1-F6EECF244321}">
                <p14:modId xmlns:p14="http://schemas.microsoft.com/office/powerpoint/2010/main" val="4152196930"/>
              </p:ext>
            </p:extLst>
          </p:nvPr>
        </p:nvGraphicFramePr>
        <p:xfrm>
          <a:off x="7827132" y="2916069"/>
          <a:ext cx="1121518" cy="1023938"/>
        </p:xfrm>
        <a:graphic>
          <a:graphicData uri="http://schemas.openxmlformats.org/presentationml/2006/ole">
            <mc:AlternateContent xmlns:mc="http://schemas.openxmlformats.org/markup-compatibility/2006">
              <mc:Choice xmlns:v="urn:schemas-microsoft-com:vml" Requires="v">
                <p:oleObj spid="_x0000_s35927" name="Уравнение" r:id="rId5" imgW="241200" imgH="203040" progId="Equation.3">
                  <p:embed/>
                </p:oleObj>
              </mc:Choice>
              <mc:Fallback>
                <p:oleObj name="Уравнение" r:id="rId5" imgW="241200" imgH="203040" progId="Equation.3">
                  <p:embed/>
                  <p:pic>
                    <p:nvPicPr>
                      <p:cNvPr id="0" name=""/>
                      <p:cNvPicPr>
                        <a:picLocks noChangeAspect="1" noChangeArrowheads="1"/>
                      </p:cNvPicPr>
                      <p:nvPr/>
                    </p:nvPicPr>
                    <p:blipFill>
                      <a:blip r:embed="rId6"/>
                      <a:srcRect/>
                      <a:stretch>
                        <a:fillRect/>
                      </a:stretch>
                    </p:blipFill>
                    <p:spPr bwMode="auto">
                      <a:xfrm>
                        <a:off x="7827132" y="2916069"/>
                        <a:ext cx="1121518" cy="1023938"/>
                      </a:xfrm>
                      <a:prstGeom prst="rect">
                        <a:avLst/>
                      </a:prstGeom>
                      <a:noFill/>
                      <a:ln>
                        <a:noFill/>
                      </a:ln>
                      <a:effectLst/>
                      <a:extLst/>
                    </p:spPr>
                  </p:pic>
                </p:oleObj>
              </mc:Fallback>
            </mc:AlternateContent>
          </a:graphicData>
        </a:graphic>
      </p:graphicFrame>
      <p:graphicFrame>
        <p:nvGraphicFramePr>
          <p:cNvPr id="1028" name="Object 4"/>
          <p:cNvGraphicFramePr>
            <a:graphicFrameLocks noChangeAspect="1"/>
          </p:cNvGraphicFramePr>
          <p:nvPr>
            <p:extLst>
              <p:ext uri="{D42A27DB-BD31-4B8C-83A1-F6EECF244321}">
                <p14:modId xmlns:p14="http://schemas.microsoft.com/office/powerpoint/2010/main" val="1248920544"/>
              </p:ext>
            </p:extLst>
          </p:nvPr>
        </p:nvGraphicFramePr>
        <p:xfrm>
          <a:off x="5712670" y="2961481"/>
          <a:ext cx="990600" cy="1074738"/>
        </p:xfrm>
        <a:graphic>
          <a:graphicData uri="http://schemas.openxmlformats.org/presentationml/2006/ole">
            <mc:AlternateContent xmlns:mc="http://schemas.openxmlformats.org/markup-compatibility/2006">
              <mc:Choice xmlns:v="urn:schemas-microsoft-com:vml" Requires="v">
                <p:oleObj spid="_x0000_s35928" name="Формула" r:id="rId7" imgW="114120" imgH="139680" progId="Equation.3">
                  <p:embed/>
                </p:oleObj>
              </mc:Choice>
              <mc:Fallback>
                <p:oleObj name="Формула" r:id="rId7" imgW="114120" imgH="1396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12670" y="2961481"/>
                        <a:ext cx="990600" cy="10747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29" name="Object 5"/>
          <p:cNvGraphicFramePr>
            <a:graphicFrameLocks noChangeAspect="1"/>
          </p:cNvGraphicFramePr>
          <p:nvPr>
            <p:extLst>
              <p:ext uri="{D42A27DB-BD31-4B8C-83A1-F6EECF244321}">
                <p14:modId xmlns:p14="http://schemas.microsoft.com/office/powerpoint/2010/main" val="1916046822"/>
              </p:ext>
            </p:extLst>
          </p:nvPr>
        </p:nvGraphicFramePr>
        <p:xfrm>
          <a:off x="6838032" y="3089900"/>
          <a:ext cx="1143000" cy="908050"/>
        </p:xfrm>
        <a:graphic>
          <a:graphicData uri="http://schemas.openxmlformats.org/presentationml/2006/ole">
            <mc:AlternateContent xmlns:mc="http://schemas.openxmlformats.org/markup-compatibility/2006">
              <mc:Choice xmlns:v="urn:schemas-microsoft-com:vml" Requires="v">
                <p:oleObj spid="_x0000_s35929" name="Формула" r:id="rId9" imgW="164880" imgH="139680" progId="Equation.3">
                  <p:embed/>
                </p:oleObj>
              </mc:Choice>
              <mc:Fallback>
                <p:oleObj name="Формула" r:id="rId9" imgW="164880" imgH="1396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838032" y="3089900"/>
                        <a:ext cx="1143000" cy="908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 name="Object 6"/>
          <p:cNvGraphicFramePr>
            <a:graphicFrameLocks noChangeAspect="1"/>
          </p:cNvGraphicFramePr>
          <p:nvPr>
            <p:extLst>
              <p:ext uri="{D42A27DB-BD31-4B8C-83A1-F6EECF244321}">
                <p14:modId xmlns:p14="http://schemas.microsoft.com/office/powerpoint/2010/main" val="1546815758"/>
              </p:ext>
            </p:extLst>
          </p:nvPr>
        </p:nvGraphicFramePr>
        <p:xfrm>
          <a:off x="220663" y="828675"/>
          <a:ext cx="5273675" cy="1539875"/>
        </p:xfrm>
        <a:graphic>
          <a:graphicData uri="http://schemas.openxmlformats.org/presentationml/2006/ole">
            <mc:AlternateContent xmlns:mc="http://schemas.openxmlformats.org/markup-compatibility/2006">
              <mc:Choice xmlns:v="urn:schemas-microsoft-com:vml" Requires="v">
                <p:oleObj spid="_x0000_s35930" name="Уравнение" r:id="rId11" imgW="838080" imgH="228600" progId="Equation.3">
                  <p:embed/>
                </p:oleObj>
              </mc:Choice>
              <mc:Fallback>
                <p:oleObj name="Уравнение" r:id="rId11" imgW="838080" imgH="228600" progId="Equation.3">
                  <p:embed/>
                  <p:pic>
                    <p:nvPicPr>
                      <p:cNvPr id="0" name=""/>
                      <p:cNvPicPr>
                        <a:picLocks noChangeAspect="1" noChangeArrowheads="1"/>
                      </p:cNvPicPr>
                      <p:nvPr/>
                    </p:nvPicPr>
                    <p:blipFill>
                      <a:blip r:embed="rId12"/>
                      <a:srcRect/>
                      <a:stretch>
                        <a:fillRect/>
                      </a:stretch>
                    </p:blipFill>
                    <p:spPr bwMode="auto">
                      <a:xfrm>
                        <a:off x="220663" y="828675"/>
                        <a:ext cx="5273675" cy="1539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 name="Object 7"/>
          <p:cNvGraphicFramePr>
            <a:graphicFrameLocks noChangeAspect="1"/>
          </p:cNvGraphicFramePr>
          <p:nvPr>
            <p:extLst>
              <p:ext uri="{D42A27DB-BD31-4B8C-83A1-F6EECF244321}">
                <p14:modId xmlns:p14="http://schemas.microsoft.com/office/powerpoint/2010/main" val="3470412516"/>
              </p:ext>
            </p:extLst>
          </p:nvPr>
        </p:nvGraphicFramePr>
        <p:xfrm>
          <a:off x="6350" y="2259012"/>
          <a:ext cx="5856288" cy="1404938"/>
        </p:xfrm>
        <a:graphic>
          <a:graphicData uri="http://schemas.openxmlformats.org/presentationml/2006/ole">
            <mc:AlternateContent xmlns:mc="http://schemas.openxmlformats.org/markup-compatibility/2006">
              <mc:Choice xmlns:v="urn:schemas-microsoft-com:vml" Requires="v">
                <p:oleObj spid="_x0000_s35931" name="Уравнение" r:id="rId13" imgW="952200" imgH="228600" progId="Equation.3">
                  <p:embed/>
                </p:oleObj>
              </mc:Choice>
              <mc:Fallback>
                <p:oleObj name="Уравнение" r:id="rId13" imgW="952200" imgH="228600" progId="Equation.3">
                  <p:embed/>
                  <p:pic>
                    <p:nvPicPr>
                      <p:cNvPr id="0" name=""/>
                      <p:cNvPicPr>
                        <a:picLocks noChangeAspect="1" noChangeArrowheads="1"/>
                      </p:cNvPicPr>
                      <p:nvPr/>
                    </p:nvPicPr>
                    <p:blipFill>
                      <a:blip r:embed="rId14"/>
                      <a:srcRect/>
                      <a:stretch>
                        <a:fillRect/>
                      </a:stretch>
                    </p:blipFill>
                    <p:spPr bwMode="auto">
                      <a:xfrm>
                        <a:off x="6350" y="2259012"/>
                        <a:ext cx="5856288" cy="14049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525655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6" name="Заголовок 3"/>
          <p:cNvSpPr>
            <a:spLocks noGrp="1"/>
          </p:cNvSpPr>
          <p:nvPr>
            <p:ph type="title"/>
          </p:nvPr>
        </p:nvSpPr>
        <p:spPr>
          <a:xfrm>
            <a:off x="381000" y="0"/>
            <a:ext cx="8229600" cy="762000"/>
          </a:xfrm>
        </p:spPr>
        <p:txBody>
          <a:bodyPr/>
          <a:lstStyle/>
          <a:p>
            <a:pPr eaLnBrk="1" hangingPunct="1"/>
            <a:r>
              <a:rPr lang="ru-RU" altLang="ru-RU" smtClean="0"/>
              <a:t>Формула</a:t>
            </a:r>
          </a:p>
        </p:txBody>
      </p:sp>
      <p:sp>
        <p:nvSpPr>
          <p:cNvPr id="5" name="Равнобедренный треугольник 4"/>
          <p:cNvSpPr/>
          <p:nvPr/>
        </p:nvSpPr>
        <p:spPr>
          <a:xfrm>
            <a:off x="5652120" y="410369"/>
            <a:ext cx="2946400" cy="2357437"/>
          </a:xfrm>
          <a:prstGeom prst="triangle">
            <a:avLst/>
          </a:prstGeom>
          <a:solidFill>
            <a:srgbClr val="FF99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6" name="Параллелограмм 5"/>
          <p:cNvSpPr/>
          <p:nvPr/>
        </p:nvSpPr>
        <p:spPr>
          <a:xfrm>
            <a:off x="5306917" y="2767807"/>
            <a:ext cx="1564403" cy="1447800"/>
          </a:xfrm>
          <a:prstGeom prst="parallelogram">
            <a:avLst/>
          </a:prstGeom>
          <a:solidFill>
            <a:srgbClr val="A5F9C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7" name="Параллелограмм 6"/>
          <p:cNvSpPr/>
          <p:nvPr/>
        </p:nvSpPr>
        <p:spPr>
          <a:xfrm flipV="1">
            <a:off x="7592726" y="2777331"/>
            <a:ext cx="1371600" cy="1447800"/>
          </a:xfrm>
          <a:prstGeom prst="parallelogram">
            <a:avLst/>
          </a:prstGeom>
          <a:solidFill>
            <a:srgbClr val="F6F6A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8" name="Трапеция 7"/>
          <p:cNvSpPr/>
          <p:nvPr/>
        </p:nvSpPr>
        <p:spPr>
          <a:xfrm>
            <a:off x="6516216" y="2772569"/>
            <a:ext cx="1421904" cy="1443038"/>
          </a:xfrm>
          <a:prstGeom prst="trapezoid">
            <a:avLst/>
          </a:prstGeom>
          <a:solidFill>
            <a:srgbClr val="6699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graphicFrame>
        <p:nvGraphicFramePr>
          <p:cNvPr id="2050" name="Object 2"/>
          <p:cNvGraphicFramePr>
            <a:graphicFrameLocks noChangeAspect="1"/>
          </p:cNvGraphicFramePr>
          <p:nvPr>
            <p:extLst>
              <p:ext uri="{D42A27DB-BD31-4B8C-83A1-F6EECF244321}">
                <p14:modId xmlns:p14="http://schemas.microsoft.com/office/powerpoint/2010/main" val="3802249002"/>
              </p:ext>
            </p:extLst>
          </p:nvPr>
        </p:nvGraphicFramePr>
        <p:xfrm>
          <a:off x="6642720" y="1248569"/>
          <a:ext cx="1295400" cy="1473200"/>
        </p:xfrm>
        <a:graphic>
          <a:graphicData uri="http://schemas.openxmlformats.org/presentationml/2006/ole">
            <mc:AlternateContent xmlns:mc="http://schemas.openxmlformats.org/markup-compatibility/2006">
              <mc:Choice xmlns:v="urn:schemas-microsoft-com:vml" Requires="v">
                <p:oleObj spid="_x0000_s36944" name="Формула" r:id="rId3" imgW="152280" imgH="203040" progId="Equation.3">
                  <p:embed/>
                </p:oleObj>
              </mc:Choice>
              <mc:Fallback>
                <p:oleObj name="Формула" r:id="rId3" imgW="152280" imgH="203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42720" y="1248569"/>
                        <a:ext cx="1295400" cy="1473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51" name="Object 3"/>
          <p:cNvGraphicFramePr>
            <a:graphicFrameLocks noChangeAspect="1"/>
          </p:cNvGraphicFramePr>
          <p:nvPr>
            <p:extLst>
              <p:ext uri="{D42A27DB-BD31-4B8C-83A1-F6EECF244321}">
                <p14:modId xmlns:p14="http://schemas.microsoft.com/office/powerpoint/2010/main" val="3870633125"/>
              </p:ext>
            </p:extLst>
          </p:nvPr>
        </p:nvGraphicFramePr>
        <p:xfrm>
          <a:off x="7706930" y="2999581"/>
          <a:ext cx="1088481" cy="993775"/>
        </p:xfrm>
        <a:graphic>
          <a:graphicData uri="http://schemas.openxmlformats.org/presentationml/2006/ole">
            <mc:AlternateContent xmlns:mc="http://schemas.openxmlformats.org/markup-compatibility/2006">
              <mc:Choice xmlns:v="urn:schemas-microsoft-com:vml" Requires="v">
                <p:oleObj spid="_x0000_s36945" name="Уравнение" r:id="rId5" imgW="241200" imgH="203040" progId="Equation.3">
                  <p:embed/>
                </p:oleObj>
              </mc:Choice>
              <mc:Fallback>
                <p:oleObj name="Уравнение" r:id="rId5" imgW="241200" imgH="203040" progId="Equation.3">
                  <p:embed/>
                  <p:pic>
                    <p:nvPicPr>
                      <p:cNvPr id="0" name=""/>
                      <p:cNvPicPr>
                        <a:picLocks noChangeAspect="1" noChangeArrowheads="1"/>
                      </p:cNvPicPr>
                      <p:nvPr/>
                    </p:nvPicPr>
                    <p:blipFill>
                      <a:blip r:embed="rId6"/>
                      <a:srcRect/>
                      <a:stretch>
                        <a:fillRect/>
                      </a:stretch>
                    </p:blipFill>
                    <p:spPr bwMode="auto">
                      <a:xfrm>
                        <a:off x="7706930" y="2999581"/>
                        <a:ext cx="1088481" cy="993775"/>
                      </a:xfrm>
                      <a:prstGeom prst="rect">
                        <a:avLst/>
                      </a:prstGeom>
                      <a:noFill/>
                      <a:ln>
                        <a:noFill/>
                      </a:ln>
                      <a:effectLst/>
                      <a:extLst/>
                    </p:spPr>
                  </p:pic>
                </p:oleObj>
              </mc:Fallback>
            </mc:AlternateContent>
          </a:graphicData>
        </a:graphic>
      </p:graphicFrame>
      <p:graphicFrame>
        <p:nvGraphicFramePr>
          <p:cNvPr id="2052" name="Object 4"/>
          <p:cNvGraphicFramePr>
            <a:graphicFrameLocks noChangeAspect="1"/>
          </p:cNvGraphicFramePr>
          <p:nvPr>
            <p:extLst>
              <p:ext uri="{D42A27DB-BD31-4B8C-83A1-F6EECF244321}">
                <p14:modId xmlns:p14="http://schemas.microsoft.com/office/powerpoint/2010/main" val="946858349"/>
              </p:ext>
            </p:extLst>
          </p:nvPr>
        </p:nvGraphicFramePr>
        <p:xfrm>
          <a:off x="5652120" y="3013869"/>
          <a:ext cx="990600" cy="1074738"/>
        </p:xfrm>
        <a:graphic>
          <a:graphicData uri="http://schemas.openxmlformats.org/presentationml/2006/ole">
            <mc:AlternateContent xmlns:mc="http://schemas.openxmlformats.org/markup-compatibility/2006">
              <mc:Choice xmlns:v="urn:schemas-microsoft-com:vml" Requires="v">
                <p:oleObj spid="_x0000_s36946" name="Формула" r:id="rId7" imgW="114120" imgH="139680" progId="Equation.3">
                  <p:embed/>
                </p:oleObj>
              </mc:Choice>
              <mc:Fallback>
                <p:oleObj name="Формула" r:id="rId7" imgW="114120" imgH="1396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52120" y="3013869"/>
                        <a:ext cx="990600" cy="10747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53" name="Object 5"/>
          <p:cNvGraphicFramePr>
            <a:graphicFrameLocks noChangeAspect="1"/>
          </p:cNvGraphicFramePr>
          <p:nvPr>
            <p:extLst>
              <p:ext uri="{D42A27DB-BD31-4B8C-83A1-F6EECF244321}">
                <p14:modId xmlns:p14="http://schemas.microsoft.com/office/powerpoint/2010/main" val="2367065808"/>
              </p:ext>
            </p:extLst>
          </p:nvPr>
        </p:nvGraphicFramePr>
        <p:xfrm>
          <a:off x="6718920" y="3153569"/>
          <a:ext cx="1143000" cy="908050"/>
        </p:xfrm>
        <a:graphic>
          <a:graphicData uri="http://schemas.openxmlformats.org/presentationml/2006/ole">
            <mc:AlternateContent xmlns:mc="http://schemas.openxmlformats.org/markup-compatibility/2006">
              <mc:Choice xmlns:v="urn:schemas-microsoft-com:vml" Requires="v">
                <p:oleObj spid="_x0000_s36947" name="Формула" r:id="rId9" imgW="164880" imgH="139680" progId="Equation.3">
                  <p:embed/>
                </p:oleObj>
              </mc:Choice>
              <mc:Fallback>
                <p:oleObj name="Формула" r:id="rId9" imgW="164880" imgH="1396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718920" y="3153569"/>
                        <a:ext cx="1143000" cy="908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 name="Object 8"/>
          <p:cNvGraphicFramePr>
            <a:graphicFrameLocks noChangeAspect="1"/>
          </p:cNvGraphicFramePr>
          <p:nvPr>
            <p:extLst>
              <p:ext uri="{D42A27DB-BD31-4B8C-83A1-F6EECF244321}">
                <p14:modId xmlns:p14="http://schemas.microsoft.com/office/powerpoint/2010/main" val="2203046299"/>
              </p:ext>
            </p:extLst>
          </p:nvPr>
        </p:nvGraphicFramePr>
        <p:xfrm>
          <a:off x="371475" y="914400"/>
          <a:ext cx="4592638" cy="2636838"/>
        </p:xfrm>
        <a:graphic>
          <a:graphicData uri="http://schemas.openxmlformats.org/presentationml/2006/ole">
            <mc:AlternateContent xmlns:mc="http://schemas.openxmlformats.org/markup-compatibility/2006">
              <mc:Choice xmlns:v="urn:schemas-microsoft-com:vml" Requires="v">
                <p:oleObj spid="_x0000_s36948" name="Уравнение" r:id="rId11" imgW="685800" imgH="393480" progId="Equation.3">
                  <p:embed/>
                </p:oleObj>
              </mc:Choice>
              <mc:Fallback>
                <p:oleObj name="Уравнение" r:id="rId11" imgW="685800" imgH="393480" progId="Equation.3">
                  <p:embed/>
                  <p:pic>
                    <p:nvPicPr>
                      <p:cNvPr id="0" name=""/>
                      <p:cNvPicPr>
                        <a:picLocks noChangeAspect="1" noChangeArrowheads="1"/>
                      </p:cNvPicPr>
                      <p:nvPr/>
                    </p:nvPicPr>
                    <p:blipFill>
                      <a:blip r:embed="rId12"/>
                      <a:srcRect/>
                      <a:stretch>
                        <a:fillRect/>
                      </a:stretch>
                    </p:blipFill>
                    <p:spPr bwMode="auto">
                      <a:xfrm>
                        <a:off x="371475" y="914400"/>
                        <a:ext cx="4592638" cy="26368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201" name="Object 9"/>
          <p:cNvGraphicFramePr>
            <a:graphicFrameLocks noChangeAspect="1"/>
          </p:cNvGraphicFramePr>
          <p:nvPr>
            <p:extLst>
              <p:ext uri="{D42A27DB-BD31-4B8C-83A1-F6EECF244321}">
                <p14:modId xmlns:p14="http://schemas.microsoft.com/office/powerpoint/2010/main" val="2780663774"/>
              </p:ext>
            </p:extLst>
          </p:nvPr>
        </p:nvGraphicFramePr>
        <p:xfrm>
          <a:off x="600075" y="3657600"/>
          <a:ext cx="4592638" cy="2636838"/>
        </p:xfrm>
        <a:graphic>
          <a:graphicData uri="http://schemas.openxmlformats.org/presentationml/2006/ole">
            <mc:AlternateContent xmlns:mc="http://schemas.openxmlformats.org/markup-compatibility/2006">
              <mc:Choice xmlns:v="urn:schemas-microsoft-com:vml" Requires="v">
                <p:oleObj spid="_x0000_s36949" name="Уравнение" r:id="rId13" imgW="685800" imgH="393480" progId="Equation.3">
                  <p:embed/>
                </p:oleObj>
              </mc:Choice>
              <mc:Fallback>
                <p:oleObj name="Уравнение" r:id="rId13" imgW="685800" imgH="393480" progId="Equation.3">
                  <p:embed/>
                  <p:pic>
                    <p:nvPicPr>
                      <p:cNvPr id="0" name=""/>
                      <p:cNvPicPr>
                        <a:picLocks noChangeAspect="1" noChangeArrowheads="1"/>
                      </p:cNvPicPr>
                      <p:nvPr/>
                    </p:nvPicPr>
                    <p:blipFill>
                      <a:blip r:embed="rId14"/>
                      <a:srcRect/>
                      <a:stretch>
                        <a:fillRect/>
                      </a:stretch>
                    </p:blipFill>
                    <p:spPr bwMode="auto">
                      <a:xfrm>
                        <a:off x="600075" y="3657600"/>
                        <a:ext cx="4592638" cy="26368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79246906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82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9" name="Заголовок 3"/>
          <p:cNvSpPr>
            <a:spLocks noGrp="1"/>
          </p:cNvSpPr>
          <p:nvPr>
            <p:ph type="title"/>
          </p:nvPr>
        </p:nvSpPr>
        <p:spPr>
          <a:xfrm>
            <a:off x="381000" y="0"/>
            <a:ext cx="8229600" cy="762000"/>
          </a:xfrm>
        </p:spPr>
        <p:txBody>
          <a:bodyPr/>
          <a:lstStyle/>
          <a:p>
            <a:pPr eaLnBrk="1" hangingPunct="1"/>
            <a:r>
              <a:rPr lang="ru-RU" altLang="ru-RU" smtClean="0"/>
              <a:t>Формула</a:t>
            </a:r>
          </a:p>
        </p:txBody>
      </p:sp>
      <p:sp>
        <p:nvSpPr>
          <p:cNvPr id="5" name="Равнобедренный треугольник 4"/>
          <p:cNvSpPr/>
          <p:nvPr/>
        </p:nvSpPr>
        <p:spPr>
          <a:xfrm>
            <a:off x="5663655" y="474662"/>
            <a:ext cx="2929433" cy="2362200"/>
          </a:xfrm>
          <a:prstGeom prst="triangle">
            <a:avLst/>
          </a:prstGeom>
          <a:solidFill>
            <a:srgbClr val="FF99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6" name="Параллелограмм 5"/>
          <p:cNvSpPr/>
          <p:nvPr/>
        </p:nvSpPr>
        <p:spPr>
          <a:xfrm>
            <a:off x="5292080" y="2827338"/>
            <a:ext cx="1515616" cy="1404937"/>
          </a:xfrm>
          <a:prstGeom prst="parallelogram">
            <a:avLst/>
          </a:prstGeom>
          <a:solidFill>
            <a:srgbClr val="A5F9C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7" name="Параллелограмм 6"/>
          <p:cNvSpPr/>
          <p:nvPr/>
        </p:nvSpPr>
        <p:spPr>
          <a:xfrm flipV="1">
            <a:off x="7449046" y="2836863"/>
            <a:ext cx="1509266" cy="1395412"/>
          </a:xfrm>
          <a:prstGeom prst="parallelogram">
            <a:avLst/>
          </a:prstGeom>
          <a:solidFill>
            <a:srgbClr val="F6F6A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8" name="Трапеция 7"/>
          <p:cNvSpPr/>
          <p:nvPr/>
        </p:nvSpPr>
        <p:spPr>
          <a:xfrm>
            <a:off x="6477496" y="2832100"/>
            <a:ext cx="1320800" cy="1400175"/>
          </a:xfrm>
          <a:prstGeom prst="trapezoid">
            <a:avLst/>
          </a:prstGeom>
          <a:solidFill>
            <a:srgbClr val="6699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graphicFrame>
        <p:nvGraphicFramePr>
          <p:cNvPr id="3074" name="Object 2"/>
          <p:cNvGraphicFramePr>
            <a:graphicFrameLocks noChangeAspect="1"/>
          </p:cNvGraphicFramePr>
          <p:nvPr>
            <p:extLst>
              <p:ext uri="{D42A27DB-BD31-4B8C-83A1-F6EECF244321}">
                <p14:modId xmlns:p14="http://schemas.microsoft.com/office/powerpoint/2010/main" val="2492989362"/>
              </p:ext>
            </p:extLst>
          </p:nvPr>
        </p:nvGraphicFramePr>
        <p:xfrm>
          <a:off x="6579096" y="1308100"/>
          <a:ext cx="1295400" cy="1473200"/>
        </p:xfrm>
        <a:graphic>
          <a:graphicData uri="http://schemas.openxmlformats.org/presentationml/2006/ole">
            <mc:AlternateContent xmlns:mc="http://schemas.openxmlformats.org/markup-compatibility/2006">
              <mc:Choice xmlns:v="urn:schemas-microsoft-com:vml" Requires="v">
                <p:oleObj spid="_x0000_s37955" name="Формула" r:id="rId3" imgW="152280" imgH="203040" progId="Equation.3">
                  <p:embed/>
                </p:oleObj>
              </mc:Choice>
              <mc:Fallback>
                <p:oleObj name="Формула" r:id="rId3" imgW="152280" imgH="203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79096" y="1308100"/>
                        <a:ext cx="1295400" cy="1473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075" name="Object 3"/>
          <p:cNvGraphicFramePr>
            <a:graphicFrameLocks noChangeAspect="1"/>
          </p:cNvGraphicFramePr>
          <p:nvPr>
            <p:extLst>
              <p:ext uri="{D42A27DB-BD31-4B8C-83A1-F6EECF244321}">
                <p14:modId xmlns:p14="http://schemas.microsoft.com/office/powerpoint/2010/main" val="340432191"/>
              </p:ext>
            </p:extLst>
          </p:nvPr>
        </p:nvGraphicFramePr>
        <p:xfrm>
          <a:off x="7581409" y="2915086"/>
          <a:ext cx="1203167" cy="1098483"/>
        </p:xfrm>
        <a:graphic>
          <a:graphicData uri="http://schemas.openxmlformats.org/presentationml/2006/ole">
            <mc:AlternateContent xmlns:mc="http://schemas.openxmlformats.org/markup-compatibility/2006">
              <mc:Choice xmlns:v="urn:schemas-microsoft-com:vml" Requires="v">
                <p:oleObj spid="_x0000_s37956" name="Уравнение" r:id="rId5" imgW="241200" imgH="203040" progId="Equation.3">
                  <p:embed/>
                </p:oleObj>
              </mc:Choice>
              <mc:Fallback>
                <p:oleObj name="Уравнение" r:id="rId5" imgW="241200" imgH="203040" progId="Equation.3">
                  <p:embed/>
                  <p:pic>
                    <p:nvPicPr>
                      <p:cNvPr id="0" name=""/>
                      <p:cNvPicPr>
                        <a:picLocks noChangeAspect="1" noChangeArrowheads="1"/>
                      </p:cNvPicPr>
                      <p:nvPr/>
                    </p:nvPicPr>
                    <p:blipFill>
                      <a:blip r:embed="rId6"/>
                      <a:srcRect/>
                      <a:stretch>
                        <a:fillRect/>
                      </a:stretch>
                    </p:blipFill>
                    <p:spPr bwMode="auto">
                      <a:xfrm>
                        <a:off x="7581409" y="2915086"/>
                        <a:ext cx="1203167" cy="1098483"/>
                      </a:xfrm>
                      <a:prstGeom prst="rect">
                        <a:avLst/>
                      </a:prstGeom>
                      <a:noFill/>
                      <a:ln>
                        <a:noFill/>
                      </a:ln>
                      <a:effectLst/>
                      <a:extLst/>
                    </p:spPr>
                  </p:pic>
                </p:oleObj>
              </mc:Fallback>
            </mc:AlternateContent>
          </a:graphicData>
        </a:graphic>
      </p:graphicFrame>
      <p:graphicFrame>
        <p:nvGraphicFramePr>
          <p:cNvPr id="3076" name="Object 4"/>
          <p:cNvGraphicFramePr>
            <a:graphicFrameLocks noChangeAspect="1"/>
          </p:cNvGraphicFramePr>
          <p:nvPr>
            <p:extLst>
              <p:ext uri="{D42A27DB-BD31-4B8C-83A1-F6EECF244321}">
                <p14:modId xmlns:p14="http://schemas.microsoft.com/office/powerpoint/2010/main" val="2267784527"/>
              </p:ext>
            </p:extLst>
          </p:nvPr>
        </p:nvGraphicFramePr>
        <p:xfrm>
          <a:off x="5588496" y="3073400"/>
          <a:ext cx="990600" cy="1074738"/>
        </p:xfrm>
        <a:graphic>
          <a:graphicData uri="http://schemas.openxmlformats.org/presentationml/2006/ole">
            <mc:AlternateContent xmlns:mc="http://schemas.openxmlformats.org/markup-compatibility/2006">
              <mc:Choice xmlns:v="urn:schemas-microsoft-com:vml" Requires="v">
                <p:oleObj spid="_x0000_s37957" name="Формула" r:id="rId7" imgW="114120" imgH="139680" progId="Equation.3">
                  <p:embed/>
                </p:oleObj>
              </mc:Choice>
              <mc:Fallback>
                <p:oleObj name="Формула" r:id="rId7" imgW="114120" imgH="1396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88496" y="3073400"/>
                        <a:ext cx="990600" cy="10747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077" name="Object 5"/>
          <p:cNvGraphicFramePr>
            <a:graphicFrameLocks noChangeAspect="1"/>
          </p:cNvGraphicFramePr>
          <p:nvPr>
            <p:extLst>
              <p:ext uri="{D42A27DB-BD31-4B8C-83A1-F6EECF244321}">
                <p14:modId xmlns:p14="http://schemas.microsoft.com/office/powerpoint/2010/main" val="1610970316"/>
              </p:ext>
            </p:extLst>
          </p:nvPr>
        </p:nvGraphicFramePr>
        <p:xfrm>
          <a:off x="6655296" y="3213100"/>
          <a:ext cx="1143000" cy="908050"/>
        </p:xfrm>
        <a:graphic>
          <a:graphicData uri="http://schemas.openxmlformats.org/presentationml/2006/ole">
            <mc:AlternateContent xmlns:mc="http://schemas.openxmlformats.org/markup-compatibility/2006">
              <mc:Choice xmlns:v="urn:schemas-microsoft-com:vml" Requires="v">
                <p:oleObj spid="_x0000_s37958" name="Формула" r:id="rId9" imgW="164880" imgH="139680" progId="Equation.3">
                  <p:embed/>
                </p:oleObj>
              </mc:Choice>
              <mc:Fallback>
                <p:oleObj name="Формула" r:id="rId9" imgW="164880" imgH="1396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655296" y="3213100"/>
                        <a:ext cx="1143000" cy="908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 name="Object 6"/>
          <p:cNvGraphicFramePr>
            <a:graphicFrameLocks noChangeAspect="1"/>
          </p:cNvGraphicFramePr>
          <p:nvPr>
            <p:extLst>
              <p:ext uri="{D42A27DB-BD31-4B8C-83A1-F6EECF244321}">
                <p14:modId xmlns:p14="http://schemas.microsoft.com/office/powerpoint/2010/main" val="2781867662"/>
              </p:ext>
            </p:extLst>
          </p:nvPr>
        </p:nvGraphicFramePr>
        <p:xfrm>
          <a:off x="371475" y="914400"/>
          <a:ext cx="4592638" cy="2636838"/>
        </p:xfrm>
        <a:graphic>
          <a:graphicData uri="http://schemas.openxmlformats.org/presentationml/2006/ole">
            <mc:AlternateContent xmlns:mc="http://schemas.openxmlformats.org/markup-compatibility/2006">
              <mc:Choice xmlns:v="urn:schemas-microsoft-com:vml" Requires="v">
                <p:oleObj spid="_x0000_s37959" name="Уравнение" r:id="rId11" imgW="685800" imgH="393480" progId="Equation.3">
                  <p:embed/>
                </p:oleObj>
              </mc:Choice>
              <mc:Fallback>
                <p:oleObj name="Уравнение" r:id="rId11" imgW="685800" imgH="393480" progId="Equation.3">
                  <p:embed/>
                  <p:pic>
                    <p:nvPicPr>
                      <p:cNvPr id="0" name=""/>
                      <p:cNvPicPr>
                        <a:picLocks noChangeAspect="1" noChangeArrowheads="1"/>
                      </p:cNvPicPr>
                      <p:nvPr/>
                    </p:nvPicPr>
                    <p:blipFill>
                      <a:blip r:embed="rId12"/>
                      <a:srcRect/>
                      <a:stretch>
                        <a:fillRect/>
                      </a:stretch>
                    </p:blipFill>
                    <p:spPr bwMode="auto">
                      <a:xfrm>
                        <a:off x="371475" y="914400"/>
                        <a:ext cx="4592638" cy="26368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53437731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85800" y="980729"/>
            <a:ext cx="7772400" cy="2905472"/>
          </a:xfrm>
        </p:spPr>
        <p:txBody>
          <a:bodyPr>
            <a:normAutofit/>
          </a:bodyPr>
          <a:lstStyle/>
          <a:p>
            <a:pPr eaLnBrk="1" hangingPunct="1"/>
            <a:r>
              <a:rPr lang="ru-RU" altLang="ru-RU" sz="4900" dirty="0" smtClean="0">
                <a:solidFill>
                  <a:srgbClr val="0000FF"/>
                </a:solidFill>
              </a:rPr>
              <a:t>Решение задач</a:t>
            </a:r>
            <a:br>
              <a:rPr lang="ru-RU" altLang="ru-RU" sz="4900" dirty="0" smtClean="0">
                <a:solidFill>
                  <a:srgbClr val="0000FF"/>
                </a:solidFill>
              </a:rPr>
            </a:br>
            <a:r>
              <a:rPr lang="ru-RU" altLang="ru-RU" sz="3200" dirty="0" smtClean="0"/>
              <a:t>РАСЧЕТ КОЛИЧЕСТВА ТЕПЛОТЫ, НЕОБХОДИМОГО ДЛЯ НАГРЕВАНИЯ ТЕЛА И ВЫДЕЛЯЕМОГО ТЕЛОМ ПРИ ОХЛАЖДЕНИИ</a:t>
            </a:r>
          </a:p>
        </p:txBody>
      </p:sp>
      <p:sp>
        <p:nvSpPr>
          <p:cNvPr id="5123" name="Rectangle 3"/>
          <p:cNvSpPr>
            <a:spLocks noGrp="1" noChangeArrowheads="1"/>
          </p:cNvSpPr>
          <p:nvPr>
            <p:ph type="subTitle" idx="1"/>
          </p:nvPr>
        </p:nvSpPr>
        <p:spPr/>
        <p:txBody>
          <a:bodyPr/>
          <a:lstStyle/>
          <a:p>
            <a:pPr eaLnBrk="1" hangingPunct="1"/>
            <a:r>
              <a:rPr lang="ru-RU" altLang="ru-RU" dirty="0" smtClean="0"/>
              <a:t>2022-2023</a:t>
            </a:r>
          </a:p>
          <a:p>
            <a:pPr eaLnBrk="1" hangingPunct="1"/>
            <a:r>
              <a:rPr lang="ru-RU" altLang="ru-RU" dirty="0" smtClean="0"/>
              <a:t>8 КЛАСС</a:t>
            </a:r>
          </a:p>
        </p:txBody>
      </p:sp>
    </p:spTree>
    <p:extLst>
      <p:ext uri="{BB962C8B-B14F-4D97-AF65-F5344CB8AC3E}">
        <p14:creationId xmlns:p14="http://schemas.microsoft.com/office/powerpoint/2010/main" val="19751554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8229600" cy="490066"/>
          </a:xfrm>
        </p:spPr>
        <p:txBody>
          <a:bodyPr>
            <a:noAutofit/>
          </a:bodyPr>
          <a:lstStyle/>
          <a:p>
            <a:r>
              <a:rPr lang="ru-RU" sz="3600" dirty="0" smtClean="0">
                <a:solidFill>
                  <a:srgbClr val="7030A0"/>
                </a:solidFill>
              </a:rPr>
              <a:t>РЕШИТЕ ЗАДАЧУ</a:t>
            </a:r>
            <a:endParaRPr lang="ru-RU" sz="3600" dirty="0">
              <a:solidFill>
                <a:srgbClr val="7030A0"/>
              </a:solidFill>
            </a:endParaRPr>
          </a:p>
        </p:txBody>
      </p:sp>
      <p:sp>
        <p:nvSpPr>
          <p:cNvPr id="3" name="Содержимое 2"/>
          <p:cNvSpPr>
            <a:spLocks noGrp="1"/>
          </p:cNvSpPr>
          <p:nvPr>
            <p:ph idx="1"/>
          </p:nvPr>
        </p:nvSpPr>
        <p:spPr>
          <a:xfrm>
            <a:off x="304126" y="505322"/>
            <a:ext cx="8496944" cy="1539551"/>
          </a:xfrm>
        </p:spPr>
        <p:txBody>
          <a:bodyPr>
            <a:normAutofit lnSpcReduction="10000"/>
          </a:bodyPr>
          <a:lstStyle/>
          <a:p>
            <a:pPr marL="0" indent="0">
              <a:buNone/>
            </a:pPr>
            <a:r>
              <a:rPr lang="ru-RU" dirty="0" smtClean="0"/>
              <a:t>Вода объёмом 10л остыла от температуры 100</a:t>
            </a:r>
            <a:r>
              <a:rPr lang="ru-RU" baseline="30000" dirty="0" smtClean="0"/>
              <a:t>0</a:t>
            </a:r>
            <a:r>
              <a:rPr lang="ru-RU" dirty="0" smtClean="0"/>
              <a:t>Сдо температуры 40</a:t>
            </a:r>
            <a:r>
              <a:rPr lang="ru-RU" baseline="30000" dirty="0" smtClean="0"/>
              <a:t>0</a:t>
            </a:r>
            <a:r>
              <a:rPr lang="ru-RU" dirty="0" smtClean="0"/>
              <a:t>С. Какое количество теплоты выделилось при этом?</a:t>
            </a:r>
            <a:endParaRPr lang="ru-RU" dirty="0"/>
          </a:p>
        </p:txBody>
      </p:sp>
      <p:graphicFrame>
        <p:nvGraphicFramePr>
          <p:cNvPr id="4" name="Объект 3"/>
          <p:cNvGraphicFramePr>
            <a:graphicFrameLocks noChangeAspect="1"/>
          </p:cNvGraphicFramePr>
          <p:nvPr/>
        </p:nvGraphicFramePr>
        <p:xfrm>
          <a:off x="467544" y="1844824"/>
          <a:ext cx="1711052" cy="2344775"/>
        </p:xfrm>
        <a:graphic>
          <a:graphicData uri="http://schemas.openxmlformats.org/presentationml/2006/ole">
            <mc:AlternateContent xmlns:mc="http://schemas.openxmlformats.org/markup-compatibility/2006">
              <mc:Choice xmlns:v="urn:schemas-microsoft-com:vml" Requires="v">
                <p:oleObj spid="_x0000_s15522" name="Формула" r:id="rId3" imgW="685800" imgH="939600" progId="Equation.3">
                  <p:embed/>
                </p:oleObj>
              </mc:Choice>
              <mc:Fallback>
                <p:oleObj name="Формула" r:id="rId3" imgW="685800" imgH="939600"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544" y="1844824"/>
                        <a:ext cx="1711052" cy="23447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Объект 4"/>
          <p:cNvGraphicFramePr>
            <a:graphicFrameLocks noChangeAspect="1"/>
          </p:cNvGraphicFramePr>
          <p:nvPr/>
        </p:nvGraphicFramePr>
        <p:xfrm>
          <a:off x="323528" y="4149080"/>
          <a:ext cx="1995169" cy="1702544"/>
        </p:xfrm>
        <a:graphic>
          <a:graphicData uri="http://schemas.openxmlformats.org/presentationml/2006/ole">
            <mc:AlternateContent xmlns:mc="http://schemas.openxmlformats.org/markup-compatibility/2006">
              <mc:Choice xmlns:v="urn:schemas-microsoft-com:vml" Requires="v">
                <p:oleObj spid="_x0000_s15523" name="Формула" r:id="rId5" imgW="952200" imgH="812520" progId="Equation.3">
                  <p:embed/>
                </p:oleObj>
              </mc:Choice>
              <mc:Fallback>
                <p:oleObj name="Формула" r:id="rId5" imgW="952200" imgH="812520" progId="Equation.3">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3528" y="4149080"/>
                        <a:ext cx="1995169" cy="170254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7" name="Прямая соединительная линия 6"/>
          <p:cNvCxnSpPr/>
          <p:nvPr/>
        </p:nvCxnSpPr>
        <p:spPr>
          <a:xfrm>
            <a:off x="2339752" y="1916832"/>
            <a:ext cx="0" cy="39604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p:cNvCxnSpPr/>
          <p:nvPr/>
        </p:nvCxnSpPr>
        <p:spPr>
          <a:xfrm>
            <a:off x="0" y="5877272"/>
            <a:ext cx="284380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11" name="Объект 10"/>
          <p:cNvGraphicFramePr>
            <a:graphicFrameLocks noChangeAspect="1"/>
          </p:cNvGraphicFramePr>
          <p:nvPr/>
        </p:nvGraphicFramePr>
        <p:xfrm>
          <a:off x="323528" y="5949280"/>
          <a:ext cx="1185912" cy="677664"/>
        </p:xfrm>
        <a:graphic>
          <a:graphicData uri="http://schemas.openxmlformats.org/presentationml/2006/ole">
            <mc:AlternateContent xmlns:mc="http://schemas.openxmlformats.org/markup-compatibility/2006">
              <mc:Choice xmlns:v="urn:schemas-microsoft-com:vml" Requires="v">
                <p:oleObj spid="_x0000_s15524" name="Формула" r:id="rId7" imgW="355320" imgH="203040" progId="Equation.3">
                  <p:embed/>
                </p:oleObj>
              </mc:Choice>
              <mc:Fallback>
                <p:oleObj name="Формула" r:id="rId7" imgW="355320" imgH="203040" progId="Equation.3">
                  <p:embed/>
                  <p:pic>
                    <p:nvPicPr>
                      <p:cNvPr id="0"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3528" y="5949280"/>
                        <a:ext cx="1185912" cy="67766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 name="Объект 11"/>
          <p:cNvGraphicFramePr>
            <a:graphicFrameLocks noChangeAspect="1"/>
          </p:cNvGraphicFramePr>
          <p:nvPr/>
        </p:nvGraphicFramePr>
        <p:xfrm>
          <a:off x="2411760" y="1844824"/>
          <a:ext cx="1143525" cy="1079996"/>
        </p:xfrm>
        <a:graphic>
          <a:graphicData uri="http://schemas.openxmlformats.org/presentationml/2006/ole">
            <mc:AlternateContent xmlns:mc="http://schemas.openxmlformats.org/markup-compatibility/2006">
              <mc:Choice xmlns:v="urn:schemas-microsoft-com:vml" Requires="v">
                <p:oleObj spid="_x0000_s15525" name="Формула" r:id="rId9" imgW="457200" imgH="431640" progId="Equation.3">
                  <p:embed/>
                </p:oleObj>
              </mc:Choice>
              <mc:Fallback>
                <p:oleObj name="Формула" r:id="rId9" imgW="457200" imgH="431640" progId="Equation.3">
                  <p:embed/>
                  <p:pic>
                    <p:nvPicPr>
                      <p:cNvPr id="0" name="Picture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11760" y="1844824"/>
                        <a:ext cx="1143525" cy="107999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13" name="Прямая соединительная линия 12"/>
          <p:cNvCxnSpPr/>
          <p:nvPr/>
        </p:nvCxnSpPr>
        <p:spPr>
          <a:xfrm>
            <a:off x="3635896" y="1844824"/>
            <a:ext cx="0" cy="266429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15" name="Объект 14"/>
          <p:cNvGraphicFramePr>
            <a:graphicFrameLocks noChangeAspect="1"/>
          </p:cNvGraphicFramePr>
          <p:nvPr/>
        </p:nvGraphicFramePr>
        <p:xfrm>
          <a:off x="5004048" y="1844824"/>
          <a:ext cx="2016224" cy="524180"/>
        </p:xfrm>
        <a:graphic>
          <a:graphicData uri="http://schemas.openxmlformats.org/presentationml/2006/ole">
            <mc:AlternateContent xmlns:mc="http://schemas.openxmlformats.org/markup-compatibility/2006">
              <mc:Choice xmlns:v="urn:schemas-microsoft-com:vml" Requires="v">
                <p:oleObj spid="_x0000_s15526" name="Формула" r:id="rId11" imgW="672840" imgH="177480" progId="Equation.3">
                  <p:embed/>
                </p:oleObj>
              </mc:Choice>
              <mc:Fallback>
                <p:oleObj name="Формула" r:id="rId11" imgW="672840" imgH="177480" progId="Equation.3">
                  <p:embed/>
                  <p:pic>
                    <p:nvPicPr>
                      <p:cNvPr id="0" name="Picture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004048" y="1844824"/>
                        <a:ext cx="2016224" cy="5241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 name="Объект 15"/>
          <p:cNvGraphicFramePr>
            <a:graphicFrameLocks noChangeAspect="1"/>
          </p:cNvGraphicFramePr>
          <p:nvPr/>
        </p:nvGraphicFramePr>
        <p:xfrm>
          <a:off x="4572000" y="2276872"/>
          <a:ext cx="2880320" cy="691277"/>
        </p:xfrm>
        <a:graphic>
          <a:graphicData uri="http://schemas.openxmlformats.org/presentationml/2006/ole">
            <mc:AlternateContent xmlns:mc="http://schemas.openxmlformats.org/markup-compatibility/2006">
              <mc:Choice xmlns:v="urn:schemas-microsoft-com:vml" Requires="v">
                <p:oleObj spid="_x0000_s15527" name="Формула" r:id="rId13" imgW="952200" imgH="228600" progId="Equation.3">
                  <p:embed/>
                </p:oleObj>
              </mc:Choice>
              <mc:Fallback>
                <p:oleObj name="Формула" r:id="rId13" imgW="952200" imgH="228600" progId="Equation.3">
                  <p:embed/>
                  <p:pic>
                    <p:nvPicPr>
                      <p:cNvPr id="0" name="Picture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572000" y="2276872"/>
                        <a:ext cx="2880320" cy="69127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 name="Объект 16"/>
          <p:cNvGraphicFramePr>
            <a:graphicFrameLocks noChangeAspect="1"/>
          </p:cNvGraphicFramePr>
          <p:nvPr/>
        </p:nvGraphicFramePr>
        <p:xfrm>
          <a:off x="4716016" y="2924944"/>
          <a:ext cx="2016224" cy="701295"/>
        </p:xfrm>
        <a:graphic>
          <a:graphicData uri="http://schemas.openxmlformats.org/presentationml/2006/ole">
            <mc:AlternateContent xmlns:mc="http://schemas.openxmlformats.org/markup-compatibility/2006">
              <mc:Choice xmlns:v="urn:schemas-microsoft-com:vml" Requires="v">
                <p:oleObj spid="_x0000_s15528" name="Формула" r:id="rId15" imgW="583920" imgH="203040" progId="Equation.3">
                  <p:embed/>
                </p:oleObj>
              </mc:Choice>
              <mc:Fallback>
                <p:oleObj name="Формула" r:id="rId15" imgW="583920" imgH="203040" progId="Equation.3">
                  <p:embed/>
                  <p:pic>
                    <p:nvPicPr>
                      <p:cNvPr id="0" name="Picture 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716016" y="2924944"/>
                        <a:ext cx="2016224" cy="70129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369" name="Object 9"/>
          <p:cNvGraphicFramePr>
            <a:graphicFrameLocks noChangeAspect="1"/>
          </p:cNvGraphicFramePr>
          <p:nvPr/>
        </p:nvGraphicFramePr>
        <p:xfrm>
          <a:off x="3762028" y="3501008"/>
          <a:ext cx="5381972" cy="1218221"/>
        </p:xfrm>
        <a:graphic>
          <a:graphicData uri="http://schemas.openxmlformats.org/presentationml/2006/ole">
            <mc:AlternateContent xmlns:mc="http://schemas.openxmlformats.org/markup-compatibility/2006">
              <mc:Choice xmlns:v="urn:schemas-microsoft-com:vml" Requires="v">
                <p:oleObj spid="_x0000_s15529" name="Формула" r:id="rId17" imgW="1739880" imgH="393480" progId="Equation.3">
                  <p:embed/>
                </p:oleObj>
              </mc:Choice>
              <mc:Fallback>
                <p:oleObj name="Формула" r:id="rId17" imgW="1739880" imgH="393480" progId="Equation.3">
                  <p:embed/>
                  <p:pic>
                    <p:nvPicPr>
                      <p:cNvPr id="0" name="Picture 9"/>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762028" y="3501008"/>
                        <a:ext cx="5381972" cy="121822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370" name="Object 10"/>
          <p:cNvGraphicFramePr>
            <a:graphicFrameLocks noChangeAspect="1"/>
          </p:cNvGraphicFramePr>
          <p:nvPr/>
        </p:nvGraphicFramePr>
        <p:xfrm>
          <a:off x="2771800" y="4725144"/>
          <a:ext cx="6071194" cy="1080120"/>
        </p:xfrm>
        <a:graphic>
          <a:graphicData uri="http://schemas.openxmlformats.org/presentationml/2006/ole">
            <mc:AlternateContent xmlns:mc="http://schemas.openxmlformats.org/markup-compatibility/2006">
              <mc:Choice xmlns:v="urn:schemas-microsoft-com:vml" Requires="v">
                <p:oleObj spid="_x0000_s15530" name="Формула" r:id="rId19" imgW="2209680" imgH="393480" progId="Equation.3">
                  <p:embed/>
                </p:oleObj>
              </mc:Choice>
              <mc:Fallback>
                <p:oleObj name="Формула" r:id="rId19" imgW="2209680" imgH="393480" progId="Equation.3">
                  <p:embed/>
                  <p:pic>
                    <p:nvPicPr>
                      <p:cNvPr id="0" name="Picture 10"/>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771800" y="4725144"/>
                        <a:ext cx="6071194" cy="108012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371" name="Object 11"/>
          <p:cNvGraphicFramePr>
            <a:graphicFrameLocks noChangeAspect="1"/>
          </p:cNvGraphicFramePr>
          <p:nvPr/>
        </p:nvGraphicFramePr>
        <p:xfrm>
          <a:off x="3265488" y="6037263"/>
          <a:ext cx="5686425" cy="558800"/>
        </p:xfrm>
        <a:graphic>
          <a:graphicData uri="http://schemas.openxmlformats.org/presentationml/2006/ole">
            <mc:AlternateContent xmlns:mc="http://schemas.openxmlformats.org/markup-compatibility/2006">
              <mc:Choice xmlns:v="urn:schemas-microsoft-com:vml" Requires="v">
                <p:oleObj spid="_x0000_s15531" name="Формула" r:id="rId21" imgW="2070000" imgH="203040" progId="Equation.3">
                  <p:embed/>
                </p:oleObj>
              </mc:Choice>
              <mc:Fallback>
                <p:oleObj name="Формула" r:id="rId21" imgW="2070000" imgH="203040" progId="Equation.3">
                  <p:embed/>
                  <p:pic>
                    <p:nvPicPr>
                      <p:cNvPr id="0" name="Picture 11"/>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265488" y="6037263"/>
                        <a:ext cx="5686425" cy="558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Прямоугольник 5"/>
          <p:cNvSpPr/>
          <p:nvPr/>
        </p:nvSpPr>
        <p:spPr>
          <a:xfrm>
            <a:off x="304126" y="135990"/>
            <a:ext cx="825867" cy="369332"/>
          </a:xfrm>
          <a:prstGeom prst="rect">
            <a:avLst/>
          </a:prstGeom>
        </p:spPr>
        <p:txBody>
          <a:bodyPr wrap="none">
            <a:spAutoFit/>
          </a:bodyPr>
          <a:lstStyle/>
          <a:p>
            <a:pPr>
              <a:buNone/>
            </a:pPr>
            <a:r>
              <a:rPr lang="ru-RU" dirty="0"/>
              <a:t>№744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536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537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53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8229600" cy="562074"/>
          </a:xfrm>
        </p:spPr>
        <p:txBody>
          <a:bodyPr>
            <a:normAutofit fontScale="90000"/>
          </a:bodyPr>
          <a:lstStyle/>
          <a:p>
            <a:r>
              <a:rPr lang="ru-RU" dirty="0" smtClean="0">
                <a:solidFill>
                  <a:srgbClr val="7030A0"/>
                </a:solidFill>
              </a:rPr>
              <a:t>Решите задачу</a:t>
            </a:r>
            <a:endParaRPr lang="ru-RU" dirty="0">
              <a:solidFill>
                <a:srgbClr val="7030A0"/>
              </a:solidFill>
            </a:endParaRPr>
          </a:p>
        </p:txBody>
      </p:sp>
      <p:sp>
        <p:nvSpPr>
          <p:cNvPr id="3" name="Содержимое 2"/>
          <p:cNvSpPr>
            <a:spLocks noGrp="1"/>
          </p:cNvSpPr>
          <p:nvPr>
            <p:ph idx="1"/>
          </p:nvPr>
        </p:nvSpPr>
        <p:spPr>
          <a:xfrm>
            <a:off x="251520" y="692696"/>
            <a:ext cx="4690864" cy="5361459"/>
          </a:xfrm>
        </p:spPr>
        <p:txBody>
          <a:bodyPr>
            <a:normAutofit fontScale="92500" lnSpcReduction="20000"/>
          </a:bodyPr>
          <a:lstStyle/>
          <a:p>
            <a:pPr marL="0" indent="0">
              <a:buNone/>
            </a:pPr>
            <a:r>
              <a:rPr lang="ru-RU" dirty="0" smtClean="0"/>
              <a:t>На рисунке представлен график зависимости температуры тела массой 0,5кг от количества теплоты, полученной им от нагревателя. 1) какова начальная температура тела? 2) какова конечная температура тела? Какое количество теплоты получило тело от нагревателя? 4) из какого вещества изготовлено тело?</a:t>
            </a:r>
            <a:endParaRPr lang="ru-RU" dirty="0"/>
          </a:p>
        </p:txBody>
      </p:sp>
      <p:pic>
        <p:nvPicPr>
          <p:cNvPr id="2050" name="Picture 2" descr="C:\Users\Светлана Васильевна\Pictures\Рисунок1.gif"/>
          <p:cNvPicPr>
            <a:picLocks noChangeAspect="1" noChangeArrowheads="1"/>
          </p:cNvPicPr>
          <p:nvPr/>
        </p:nvPicPr>
        <p:blipFill>
          <a:blip r:embed="rId4" cstate="print"/>
          <a:srcRect/>
          <a:stretch>
            <a:fillRect/>
          </a:stretch>
        </p:blipFill>
        <p:spPr bwMode="auto">
          <a:xfrm>
            <a:off x="5184208" y="624977"/>
            <a:ext cx="1581894" cy="1581894"/>
          </a:xfrm>
          <a:prstGeom prst="rect">
            <a:avLst/>
          </a:prstGeom>
          <a:noFill/>
        </p:spPr>
      </p:pic>
      <p:pic>
        <p:nvPicPr>
          <p:cNvPr id="5" name="Picture 2" descr="C:\Users\Светлана Васильевна\Pictures\Рисунок1.gif"/>
          <p:cNvPicPr>
            <a:picLocks noChangeAspect="1" noChangeArrowheads="1"/>
          </p:cNvPicPr>
          <p:nvPr/>
        </p:nvPicPr>
        <p:blipFill>
          <a:blip r:embed="rId4" cstate="print"/>
          <a:srcRect/>
          <a:stretch>
            <a:fillRect/>
          </a:stretch>
        </p:blipFill>
        <p:spPr bwMode="auto">
          <a:xfrm>
            <a:off x="6696376" y="624977"/>
            <a:ext cx="1581894" cy="1581894"/>
          </a:xfrm>
          <a:prstGeom prst="rect">
            <a:avLst/>
          </a:prstGeom>
          <a:noFill/>
        </p:spPr>
      </p:pic>
      <p:pic>
        <p:nvPicPr>
          <p:cNvPr id="6" name="Picture 2" descr="C:\Users\Светлана Васильевна\Pictures\Рисунок1.gif"/>
          <p:cNvPicPr>
            <a:picLocks noChangeAspect="1" noChangeArrowheads="1"/>
          </p:cNvPicPr>
          <p:nvPr/>
        </p:nvPicPr>
        <p:blipFill>
          <a:blip r:embed="rId4" cstate="print"/>
          <a:srcRect/>
          <a:stretch>
            <a:fillRect/>
          </a:stretch>
        </p:blipFill>
        <p:spPr bwMode="auto">
          <a:xfrm>
            <a:off x="5184208" y="2209153"/>
            <a:ext cx="1581894" cy="1581894"/>
          </a:xfrm>
          <a:prstGeom prst="rect">
            <a:avLst/>
          </a:prstGeom>
          <a:noFill/>
        </p:spPr>
      </p:pic>
      <p:pic>
        <p:nvPicPr>
          <p:cNvPr id="7" name="Picture 2" descr="C:\Users\Светлана Васильевна\Pictures\Рисунок1.gif"/>
          <p:cNvPicPr>
            <a:picLocks noChangeAspect="1" noChangeArrowheads="1"/>
          </p:cNvPicPr>
          <p:nvPr/>
        </p:nvPicPr>
        <p:blipFill>
          <a:blip r:embed="rId4" cstate="print"/>
          <a:srcRect/>
          <a:stretch>
            <a:fillRect/>
          </a:stretch>
        </p:blipFill>
        <p:spPr bwMode="auto">
          <a:xfrm>
            <a:off x="6696376" y="2209153"/>
            <a:ext cx="1581894" cy="1581894"/>
          </a:xfrm>
          <a:prstGeom prst="rect">
            <a:avLst/>
          </a:prstGeom>
          <a:noFill/>
        </p:spPr>
      </p:pic>
      <p:cxnSp>
        <p:nvCxnSpPr>
          <p:cNvPr id="9" name="Прямая со стрелкой 8"/>
          <p:cNvCxnSpPr/>
          <p:nvPr/>
        </p:nvCxnSpPr>
        <p:spPr>
          <a:xfrm flipV="1">
            <a:off x="5616256" y="624977"/>
            <a:ext cx="0" cy="316835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Прямая со стрелкой 10"/>
          <p:cNvCxnSpPr/>
          <p:nvPr/>
        </p:nvCxnSpPr>
        <p:spPr>
          <a:xfrm>
            <a:off x="5328224" y="3229457"/>
            <a:ext cx="3600400"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5004048" y="2428119"/>
            <a:ext cx="648072" cy="584775"/>
          </a:xfrm>
          <a:prstGeom prst="rect">
            <a:avLst/>
          </a:prstGeom>
          <a:noFill/>
        </p:spPr>
        <p:txBody>
          <a:bodyPr wrap="square" rtlCol="0">
            <a:spAutoFit/>
          </a:bodyPr>
          <a:lstStyle/>
          <a:p>
            <a:r>
              <a:rPr lang="ru-RU" sz="3200" dirty="0" smtClean="0"/>
              <a:t>20</a:t>
            </a:r>
            <a:endParaRPr lang="ru-RU" sz="3200" dirty="0"/>
          </a:p>
        </p:txBody>
      </p:sp>
      <p:sp>
        <p:nvSpPr>
          <p:cNvPr id="14" name="TextBox 13"/>
          <p:cNvSpPr txBox="1"/>
          <p:nvPr/>
        </p:nvSpPr>
        <p:spPr>
          <a:xfrm>
            <a:off x="4968184" y="1921121"/>
            <a:ext cx="648072" cy="584775"/>
          </a:xfrm>
          <a:prstGeom prst="rect">
            <a:avLst/>
          </a:prstGeom>
          <a:noFill/>
        </p:spPr>
        <p:txBody>
          <a:bodyPr wrap="square" rtlCol="0">
            <a:spAutoFit/>
          </a:bodyPr>
          <a:lstStyle/>
          <a:p>
            <a:r>
              <a:rPr lang="ru-RU" sz="3200" dirty="0" smtClean="0"/>
              <a:t>40</a:t>
            </a:r>
            <a:endParaRPr lang="ru-RU" sz="3200" dirty="0"/>
          </a:p>
        </p:txBody>
      </p:sp>
      <p:sp>
        <p:nvSpPr>
          <p:cNvPr id="15" name="TextBox 14"/>
          <p:cNvSpPr txBox="1"/>
          <p:nvPr/>
        </p:nvSpPr>
        <p:spPr>
          <a:xfrm>
            <a:off x="4968184" y="1417065"/>
            <a:ext cx="648072" cy="584775"/>
          </a:xfrm>
          <a:prstGeom prst="rect">
            <a:avLst/>
          </a:prstGeom>
          <a:noFill/>
        </p:spPr>
        <p:txBody>
          <a:bodyPr wrap="square" rtlCol="0">
            <a:spAutoFit/>
          </a:bodyPr>
          <a:lstStyle/>
          <a:p>
            <a:r>
              <a:rPr lang="ru-RU" sz="3200" dirty="0" smtClean="0"/>
              <a:t>60</a:t>
            </a:r>
            <a:endParaRPr lang="ru-RU" sz="3200" dirty="0"/>
          </a:p>
        </p:txBody>
      </p:sp>
      <p:sp>
        <p:nvSpPr>
          <p:cNvPr id="16" name="TextBox 15"/>
          <p:cNvSpPr txBox="1"/>
          <p:nvPr/>
        </p:nvSpPr>
        <p:spPr>
          <a:xfrm>
            <a:off x="4968184" y="913009"/>
            <a:ext cx="648072" cy="584775"/>
          </a:xfrm>
          <a:prstGeom prst="rect">
            <a:avLst/>
          </a:prstGeom>
          <a:noFill/>
        </p:spPr>
        <p:txBody>
          <a:bodyPr wrap="square" rtlCol="0">
            <a:spAutoFit/>
          </a:bodyPr>
          <a:lstStyle/>
          <a:p>
            <a:r>
              <a:rPr lang="ru-RU" sz="3200" dirty="0" smtClean="0"/>
              <a:t>80</a:t>
            </a:r>
            <a:endParaRPr lang="ru-RU" sz="3200" dirty="0"/>
          </a:p>
        </p:txBody>
      </p:sp>
      <p:sp>
        <p:nvSpPr>
          <p:cNvPr id="17" name="TextBox 16"/>
          <p:cNvSpPr txBox="1"/>
          <p:nvPr/>
        </p:nvSpPr>
        <p:spPr>
          <a:xfrm>
            <a:off x="6022503" y="3217265"/>
            <a:ext cx="1249937" cy="584775"/>
          </a:xfrm>
          <a:prstGeom prst="rect">
            <a:avLst/>
          </a:prstGeom>
          <a:noFill/>
        </p:spPr>
        <p:txBody>
          <a:bodyPr wrap="square" rtlCol="0">
            <a:spAutoFit/>
          </a:bodyPr>
          <a:lstStyle/>
          <a:p>
            <a:r>
              <a:rPr lang="ru-RU" sz="3200" dirty="0" smtClean="0"/>
              <a:t>47500</a:t>
            </a:r>
            <a:endParaRPr lang="ru-RU" sz="3200" dirty="0"/>
          </a:p>
        </p:txBody>
      </p:sp>
      <p:sp>
        <p:nvSpPr>
          <p:cNvPr id="18" name="TextBox 17"/>
          <p:cNvSpPr txBox="1"/>
          <p:nvPr/>
        </p:nvSpPr>
        <p:spPr>
          <a:xfrm>
            <a:off x="7200432" y="3217265"/>
            <a:ext cx="1283658" cy="584775"/>
          </a:xfrm>
          <a:prstGeom prst="rect">
            <a:avLst/>
          </a:prstGeom>
          <a:noFill/>
        </p:spPr>
        <p:txBody>
          <a:bodyPr wrap="square" rtlCol="0">
            <a:spAutoFit/>
          </a:bodyPr>
          <a:lstStyle/>
          <a:p>
            <a:r>
              <a:rPr lang="ru-RU" sz="3200" dirty="0" smtClean="0"/>
              <a:t>95000</a:t>
            </a:r>
            <a:endParaRPr lang="ru-RU" sz="3200" dirty="0"/>
          </a:p>
        </p:txBody>
      </p:sp>
      <p:sp>
        <p:nvSpPr>
          <p:cNvPr id="20" name="TextBox 19"/>
          <p:cNvSpPr txBox="1"/>
          <p:nvPr/>
        </p:nvSpPr>
        <p:spPr>
          <a:xfrm>
            <a:off x="4801522" y="387942"/>
            <a:ext cx="936104" cy="584775"/>
          </a:xfrm>
          <a:prstGeom prst="rect">
            <a:avLst/>
          </a:prstGeom>
          <a:noFill/>
        </p:spPr>
        <p:txBody>
          <a:bodyPr wrap="square" rtlCol="0">
            <a:spAutoFit/>
          </a:bodyPr>
          <a:lstStyle/>
          <a:p>
            <a:r>
              <a:rPr lang="en-US" sz="3200" dirty="0" smtClean="0"/>
              <a:t>t,</a:t>
            </a:r>
            <a:r>
              <a:rPr lang="en-US" sz="3200" baseline="30000" dirty="0" smtClean="0"/>
              <a:t>0</a:t>
            </a:r>
            <a:r>
              <a:rPr lang="en-US" sz="3200" dirty="0" smtClean="0"/>
              <a:t>C</a:t>
            </a:r>
            <a:endParaRPr lang="ru-RU" sz="3200" dirty="0"/>
          </a:p>
        </p:txBody>
      </p:sp>
      <p:sp>
        <p:nvSpPr>
          <p:cNvPr id="21" name="TextBox 20"/>
          <p:cNvSpPr txBox="1"/>
          <p:nvPr/>
        </p:nvSpPr>
        <p:spPr>
          <a:xfrm>
            <a:off x="8104130" y="2607367"/>
            <a:ext cx="1152128" cy="584775"/>
          </a:xfrm>
          <a:prstGeom prst="rect">
            <a:avLst/>
          </a:prstGeom>
          <a:noFill/>
        </p:spPr>
        <p:txBody>
          <a:bodyPr wrap="square" rtlCol="0">
            <a:spAutoFit/>
          </a:bodyPr>
          <a:lstStyle/>
          <a:p>
            <a:r>
              <a:rPr lang="en-US" sz="3200" dirty="0" smtClean="0"/>
              <a:t>Q,</a:t>
            </a:r>
            <a:r>
              <a:rPr lang="ru-RU" sz="3200" dirty="0" smtClean="0"/>
              <a:t>Дж</a:t>
            </a:r>
            <a:endParaRPr lang="ru-RU" sz="3200" dirty="0"/>
          </a:p>
        </p:txBody>
      </p:sp>
      <p:cxnSp>
        <p:nvCxnSpPr>
          <p:cNvPr id="23" name="Прямая соединительная линия 22"/>
          <p:cNvCxnSpPr/>
          <p:nvPr/>
        </p:nvCxnSpPr>
        <p:spPr>
          <a:xfrm flipV="1">
            <a:off x="5589218" y="1417065"/>
            <a:ext cx="2115270" cy="135316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26" name="Объект 25"/>
          <p:cNvGraphicFramePr>
            <a:graphicFrameLocks noChangeAspect="1"/>
          </p:cNvGraphicFramePr>
          <p:nvPr>
            <p:extLst>
              <p:ext uri="{D42A27DB-BD31-4B8C-83A1-F6EECF244321}">
                <p14:modId xmlns:p14="http://schemas.microsoft.com/office/powerpoint/2010/main" val="305978147"/>
              </p:ext>
            </p:extLst>
          </p:nvPr>
        </p:nvGraphicFramePr>
        <p:xfrm>
          <a:off x="467544" y="5650730"/>
          <a:ext cx="4471988" cy="1042988"/>
        </p:xfrm>
        <a:graphic>
          <a:graphicData uri="http://schemas.openxmlformats.org/presentationml/2006/ole">
            <mc:AlternateContent xmlns:mc="http://schemas.openxmlformats.org/markup-compatibility/2006">
              <mc:Choice xmlns:v="urn:schemas-microsoft-com:vml" Requires="v">
                <p:oleObj spid="_x0000_s18492" name="Уравнение" r:id="rId5" imgW="1688760" imgH="393480" progId="Equation.3">
                  <p:embed/>
                </p:oleObj>
              </mc:Choice>
              <mc:Fallback>
                <p:oleObj name="Уравнение" r:id="rId5" imgW="1688760" imgH="393480" progId="Equation.3">
                  <p:embed/>
                  <p:pic>
                    <p:nvPicPr>
                      <p:cNvPr id="0" name="Picture 2"/>
                      <p:cNvPicPr>
                        <a:picLocks noChangeAspect="1" noChangeArrowheads="1"/>
                      </p:cNvPicPr>
                      <p:nvPr/>
                    </p:nvPicPr>
                    <p:blipFill>
                      <a:blip r:embed="rId6"/>
                      <a:srcRect/>
                      <a:stretch>
                        <a:fillRect/>
                      </a:stretch>
                    </p:blipFill>
                    <p:spPr bwMode="auto">
                      <a:xfrm>
                        <a:off x="467544" y="5650730"/>
                        <a:ext cx="4471988" cy="10429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7" name="Объект 26"/>
          <p:cNvGraphicFramePr>
            <a:graphicFrameLocks noChangeAspect="1"/>
          </p:cNvGraphicFramePr>
          <p:nvPr>
            <p:extLst>
              <p:ext uri="{D42A27DB-BD31-4B8C-83A1-F6EECF244321}">
                <p14:modId xmlns:p14="http://schemas.microsoft.com/office/powerpoint/2010/main" val="1607012708"/>
              </p:ext>
            </p:extLst>
          </p:nvPr>
        </p:nvGraphicFramePr>
        <p:xfrm>
          <a:off x="5111142" y="5818842"/>
          <a:ext cx="3797250" cy="874876"/>
        </p:xfrm>
        <a:graphic>
          <a:graphicData uri="http://schemas.openxmlformats.org/presentationml/2006/ole">
            <mc:AlternateContent xmlns:mc="http://schemas.openxmlformats.org/markup-compatibility/2006">
              <mc:Choice xmlns:v="urn:schemas-microsoft-com:vml" Requires="v">
                <p:oleObj spid="_x0000_s18493" name="Формула" r:id="rId7" imgW="990360" imgH="228600" progId="Equation.3">
                  <p:embed/>
                </p:oleObj>
              </mc:Choice>
              <mc:Fallback>
                <p:oleObj name="Формула" r:id="rId7" imgW="990360" imgH="228600" progId="Equation.3">
                  <p:embed/>
                  <p:pic>
                    <p:nvPicPr>
                      <p:cNvPr id="0"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11142" y="5818842"/>
                        <a:ext cx="3797250" cy="87487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4" name="TextBox 23"/>
          <p:cNvSpPr txBox="1"/>
          <p:nvPr/>
        </p:nvSpPr>
        <p:spPr>
          <a:xfrm>
            <a:off x="5066908" y="1156326"/>
            <a:ext cx="648072" cy="584775"/>
          </a:xfrm>
          <a:prstGeom prst="rect">
            <a:avLst/>
          </a:prstGeom>
          <a:noFill/>
        </p:spPr>
        <p:txBody>
          <a:bodyPr wrap="square" rtlCol="0">
            <a:spAutoFit/>
          </a:bodyPr>
          <a:lstStyle/>
          <a:p>
            <a:r>
              <a:rPr lang="ru-RU" sz="3200" dirty="0" smtClean="0">
                <a:solidFill>
                  <a:srgbClr val="FF0000"/>
                </a:solidFill>
              </a:rPr>
              <a:t>70</a:t>
            </a:r>
            <a:endParaRPr lang="ru-RU" sz="3200" dirty="0">
              <a:solidFill>
                <a:srgbClr val="FF0000"/>
              </a:solidFill>
            </a:endParaRPr>
          </a:p>
        </p:txBody>
      </p:sp>
      <p:cxnSp>
        <p:nvCxnSpPr>
          <p:cNvPr id="8" name="Прямая соединительная линия 7"/>
          <p:cNvCxnSpPr/>
          <p:nvPr/>
        </p:nvCxnSpPr>
        <p:spPr>
          <a:xfrm>
            <a:off x="5652120" y="1403732"/>
            <a:ext cx="2052368" cy="0"/>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9" name="Прямая соединительная линия 18"/>
          <p:cNvCxnSpPr/>
          <p:nvPr/>
        </p:nvCxnSpPr>
        <p:spPr>
          <a:xfrm>
            <a:off x="7704488" y="1415924"/>
            <a:ext cx="0" cy="1801341"/>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2" name="Овал 21"/>
          <p:cNvSpPr/>
          <p:nvPr/>
        </p:nvSpPr>
        <p:spPr>
          <a:xfrm>
            <a:off x="5577597" y="2737624"/>
            <a:ext cx="72008"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 name="Овал 27"/>
          <p:cNvSpPr/>
          <p:nvPr/>
        </p:nvSpPr>
        <p:spPr>
          <a:xfrm>
            <a:off x="5590024" y="2158881"/>
            <a:ext cx="72008"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 name="Овал 28"/>
          <p:cNvSpPr/>
          <p:nvPr/>
        </p:nvSpPr>
        <p:spPr>
          <a:xfrm>
            <a:off x="5577597" y="1628253"/>
            <a:ext cx="72008"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 name="Овал 29"/>
          <p:cNvSpPr/>
          <p:nvPr/>
        </p:nvSpPr>
        <p:spPr>
          <a:xfrm>
            <a:off x="5590024" y="1118653"/>
            <a:ext cx="72008"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 name="Овал 30"/>
          <p:cNvSpPr/>
          <p:nvPr/>
        </p:nvSpPr>
        <p:spPr>
          <a:xfrm>
            <a:off x="6642300" y="3200523"/>
            <a:ext cx="72008"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 name="Овал 31"/>
          <p:cNvSpPr/>
          <p:nvPr/>
        </p:nvSpPr>
        <p:spPr>
          <a:xfrm>
            <a:off x="7674364" y="3188591"/>
            <a:ext cx="72008"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25" name="Объект 24"/>
          <p:cNvGraphicFramePr>
            <a:graphicFrameLocks noChangeAspect="1"/>
          </p:cNvGraphicFramePr>
          <p:nvPr>
            <p:extLst>
              <p:ext uri="{D42A27DB-BD31-4B8C-83A1-F6EECF244321}">
                <p14:modId xmlns:p14="http://schemas.microsoft.com/office/powerpoint/2010/main" val="3910119151"/>
              </p:ext>
            </p:extLst>
          </p:nvPr>
        </p:nvGraphicFramePr>
        <p:xfrm>
          <a:off x="5762229" y="3729381"/>
          <a:ext cx="2047988" cy="1175696"/>
        </p:xfrm>
        <a:graphic>
          <a:graphicData uri="http://schemas.openxmlformats.org/presentationml/2006/ole">
            <mc:AlternateContent xmlns:mc="http://schemas.openxmlformats.org/markup-compatibility/2006">
              <mc:Choice xmlns:v="urn:schemas-microsoft-com:vml" Requires="v">
                <p:oleObj spid="_x0000_s18494" name="Уравнение" r:id="rId9" imgW="685800" imgH="393480" progId="Equation.3">
                  <p:embed/>
                </p:oleObj>
              </mc:Choice>
              <mc:Fallback>
                <p:oleObj name="Уравнение" r:id="rId9" imgW="685800" imgH="393480" progId="Equation.3">
                  <p:embed/>
                  <p:pic>
                    <p:nvPicPr>
                      <p:cNvPr id="0" name=""/>
                      <p:cNvPicPr/>
                      <p:nvPr/>
                    </p:nvPicPr>
                    <p:blipFill>
                      <a:blip r:embed="rId10"/>
                      <a:stretch>
                        <a:fillRect/>
                      </a:stretch>
                    </p:blipFill>
                    <p:spPr>
                      <a:xfrm>
                        <a:off x="5762229" y="3729381"/>
                        <a:ext cx="2047988" cy="1175696"/>
                      </a:xfrm>
                      <a:prstGeom prst="rect">
                        <a:avLst/>
                      </a:prstGeom>
                    </p:spPr>
                  </p:pic>
                </p:oleObj>
              </mc:Fallback>
            </mc:AlternateContent>
          </a:graphicData>
        </a:graphic>
      </p:graphicFrame>
      <p:graphicFrame>
        <p:nvGraphicFramePr>
          <p:cNvPr id="34" name="Объект 33"/>
          <p:cNvGraphicFramePr>
            <a:graphicFrameLocks noChangeAspect="1"/>
          </p:cNvGraphicFramePr>
          <p:nvPr>
            <p:extLst>
              <p:ext uri="{D42A27DB-BD31-4B8C-83A1-F6EECF244321}">
                <p14:modId xmlns:p14="http://schemas.microsoft.com/office/powerpoint/2010/main" val="3234880418"/>
              </p:ext>
            </p:extLst>
          </p:nvPr>
        </p:nvGraphicFramePr>
        <p:xfrm>
          <a:off x="5456777" y="4859982"/>
          <a:ext cx="2621313" cy="1080332"/>
        </p:xfrm>
        <a:graphic>
          <a:graphicData uri="http://schemas.openxmlformats.org/presentationml/2006/ole">
            <mc:AlternateContent xmlns:mc="http://schemas.openxmlformats.org/markup-compatibility/2006">
              <mc:Choice xmlns:v="urn:schemas-microsoft-com:vml" Requires="v">
                <p:oleObj spid="_x0000_s18495" name="Уравнение" r:id="rId11" imgW="1015920" imgH="419040" progId="Equation.3">
                  <p:embed/>
                </p:oleObj>
              </mc:Choice>
              <mc:Fallback>
                <p:oleObj name="Уравнение" r:id="rId11" imgW="1015920" imgH="419040" progId="Equation.3">
                  <p:embed/>
                  <p:pic>
                    <p:nvPicPr>
                      <p:cNvPr id="0" name=""/>
                      <p:cNvPicPr/>
                      <p:nvPr/>
                    </p:nvPicPr>
                    <p:blipFill>
                      <a:blip r:embed="rId12"/>
                      <a:stretch>
                        <a:fillRect/>
                      </a:stretch>
                    </p:blipFill>
                    <p:spPr>
                      <a:xfrm>
                        <a:off x="5456777" y="4859982"/>
                        <a:ext cx="2621313" cy="1080332"/>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nodeType="clickEffect">
                                  <p:stCondLst>
                                    <p:cond delay="0"/>
                                  </p:stCondLst>
                                  <p:iterate type="lt">
                                    <p:tmPct val="4000"/>
                                  </p:iterate>
                                  <p:childTnLst>
                                    <p:set>
                                      <p:cBhvr override="childStyle">
                                        <p:cTn id="6" dur="500" fill="hold"/>
                                        <p:tgtEl>
                                          <p:spTgt spid="13">
                                            <p:txEl>
                                              <p:pRg st="0" end="0"/>
                                            </p:txEl>
                                          </p:spTgt>
                                        </p:tgtEl>
                                        <p:attrNameLst>
                                          <p:attrName>style.color</p:attrName>
                                        </p:attrNameLst>
                                      </p:cBhvr>
                                      <p:to>
                                        <p:clrVal>
                                          <a:srgbClr val="FF0000"/>
                                        </p:clrVal>
                                      </p:to>
                                    </p:set>
                                    <p:set>
                                      <p:cBhvr>
                                        <p:cTn id="7" dur="500" fill="hold"/>
                                        <p:tgtEl>
                                          <p:spTgt spid="13">
                                            <p:txEl>
                                              <p:pRg st="0" end="0"/>
                                            </p:txEl>
                                          </p:spTgt>
                                        </p:tgtEl>
                                        <p:attrNameLst>
                                          <p:attrName>fillcolor</p:attrName>
                                        </p:attrNameLst>
                                      </p:cBhvr>
                                      <p:to>
                                        <p:clrVal>
                                          <a:srgbClr val="FF0000"/>
                                        </p:clrVal>
                                      </p:to>
                                    </p:set>
                                    <p:set>
                                      <p:cBhvr>
                                        <p:cTn id="8" dur="500" fill="hold"/>
                                        <p:tgtEl>
                                          <p:spTgt spid="13">
                                            <p:txEl>
                                              <p:pRg st="0" end="0"/>
                                            </p:txEl>
                                          </p:spTgt>
                                        </p:tgtEl>
                                        <p:attrNameLst>
                                          <p:attrName>fill.type</p:attrName>
                                        </p:attrNameLst>
                                      </p:cBhvr>
                                      <p:to>
                                        <p:strVal val="solid"/>
                                      </p:to>
                                    </p:set>
                                  </p:childTnLst>
                                </p:cTn>
                              </p:par>
                            </p:childTnLst>
                          </p:cTn>
                        </p:par>
                      </p:childTnLst>
                    </p:cTn>
                  </p:par>
                  <p:par>
                    <p:cTn id="9" fill="hold">
                      <p:stCondLst>
                        <p:cond delay="indefinite"/>
                      </p:stCondLst>
                      <p:childTnLst>
                        <p:par>
                          <p:cTn id="10" fill="hold">
                            <p:stCondLst>
                              <p:cond delay="0"/>
                            </p:stCondLst>
                            <p:childTnLst>
                              <p:par>
                                <p:cTn id="11" presetID="22" presetClass="entr" presetSubtype="2"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right)">
                                      <p:cBhvr>
                                        <p:cTn id="13" dur="500"/>
                                        <p:tgtEl>
                                          <p:spTgt spid="8"/>
                                        </p:tgtEl>
                                      </p:cBhvr>
                                    </p:animEffect>
                                  </p:childTnLst>
                                </p:cTn>
                              </p:par>
                            </p:childTnLst>
                          </p:cTn>
                        </p:par>
                        <p:par>
                          <p:cTn id="14" fill="hold">
                            <p:stCondLst>
                              <p:cond delay="500"/>
                            </p:stCondLst>
                            <p:childTnLst>
                              <p:par>
                                <p:cTn id="15" presetID="1" presetClass="entr" presetSubtype="0" fill="hold" nodeType="afterEffect">
                                  <p:stCondLst>
                                    <p:cond delay="0"/>
                                  </p:stCondLst>
                                  <p:iterate type="lt">
                                    <p:tmAbs val="0"/>
                                  </p:iterate>
                                  <p:childTnLst>
                                    <p:set>
                                      <p:cBhvr>
                                        <p:cTn id="16" dur="1" fill="hold">
                                          <p:stCondLst>
                                            <p:cond delay="0"/>
                                          </p:stCondLst>
                                        </p:cTn>
                                        <p:tgtEl>
                                          <p:spTgt spid="24">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up)">
                                      <p:cBhvr>
                                        <p:cTn id="21" dur="500"/>
                                        <p:tgtEl>
                                          <p:spTgt spid="19"/>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mph" presetSubtype="0" fill="hold" nodeType="clickEffect">
                                  <p:stCondLst>
                                    <p:cond delay="0"/>
                                  </p:stCondLst>
                                  <p:iterate type="lt">
                                    <p:tmPct val="4000"/>
                                  </p:iterate>
                                  <p:childTnLst>
                                    <p:set>
                                      <p:cBhvr override="childStyle">
                                        <p:cTn id="25" dur="500" fill="hold"/>
                                        <p:tgtEl>
                                          <p:spTgt spid="18">
                                            <p:txEl>
                                              <p:pRg st="0" end="0"/>
                                            </p:txEl>
                                          </p:spTgt>
                                        </p:tgtEl>
                                        <p:attrNameLst>
                                          <p:attrName>style.color</p:attrName>
                                        </p:attrNameLst>
                                      </p:cBhvr>
                                      <p:to>
                                        <p:clrVal>
                                          <a:schemeClr val="accent2"/>
                                        </p:clrVal>
                                      </p:to>
                                    </p:set>
                                    <p:set>
                                      <p:cBhvr>
                                        <p:cTn id="26" dur="500" fill="hold"/>
                                        <p:tgtEl>
                                          <p:spTgt spid="18">
                                            <p:txEl>
                                              <p:pRg st="0" end="0"/>
                                            </p:txEl>
                                          </p:spTgt>
                                        </p:tgtEl>
                                        <p:attrNameLst>
                                          <p:attrName>fillcolor</p:attrName>
                                        </p:attrNameLst>
                                      </p:cBhvr>
                                      <p:to>
                                        <p:clrVal>
                                          <a:schemeClr val="accent2"/>
                                        </p:clrVal>
                                      </p:to>
                                    </p:set>
                                    <p:set>
                                      <p:cBhvr>
                                        <p:cTn id="27" dur="500" fill="hold"/>
                                        <p:tgtEl>
                                          <p:spTgt spid="18">
                                            <p:txEl>
                                              <p:pRg st="0" end="0"/>
                                            </p:txEl>
                                          </p:spTgt>
                                        </p:tgtEl>
                                        <p:attrNameLst>
                                          <p:attrName>fill.type</p:attrName>
                                        </p:attrNameLst>
                                      </p:cBhvr>
                                      <p:to>
                                        <p:strVal val="solid"/>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25"/>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34"/>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26"/>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27"/>
                                        </p:tgtEl>
                                        <p:attrNameLst>
                                          <p:attrName>style.visibility</p:attrName>
                                        </p:attrNameLst>
                                      </p:cBhvr>
                                      <p:to>
                                        <p:strVal val="visible"/>
                                      </p:to>
                                    </p:set>
                                  </p:childTnLst>
                                </p:cTn>
                              </p:par>
                            </p:childTnLst>
                          </p:cTn>
                        </p:par>
                        <p:par>
                          <p:cTn id="44" fill="hold">
                            <p:stCondLst>
                              <p:cond delay="0"/>
                            </p:stCondLst>
                            <p:childTnLst>
                              <p:par>
                                <p:cTn id="45" presetID="16" presetClass="emph" presetSubtype="0" fill="hold" nodeType="afterEffect">
                                  <p:stCondLst>
                                    <p:cond delay="0"/>
                                  </p:stCondLst>
                                  <p:iterate type="lt">
                                    <p:tmPct val="4000"/>
                                  </p:iterate>
                                  <p:childTnLst>
                                    <p:set>
                                      <p:cBhvr override="childStyle">
                                        <p:cTn id="46" dur="500" fill="hold"/>
                                        <p:tgtEl>
                                          <p:spTgt spid="24">
                                            <p:txEl>
                                              <p:pRg st="0" end="0"/>
                                            </p:txEl>
                                          </p:spTgt>
                                        </p:tgtEl>
                                        <p:attrNameLst>
                                          <p:attrName>style.color</p:attrName>
                                        </p:attrNameLst>
                                      </p:cBhvr>
                                      <p:to>
                                        <p:clrVal>
                                          <a:schemeClr val="accent2"/>
                                        </p:clrVal>
                                      </p:to>
                                    </p:set>
                                    <p:set>
                                      <p:cBhvr>
                                        <p:cTn id="47" dur="500" fill="hold"/>
                                        <p:tgtEl>
                                          <p:spTgt spid="24">
                                            <p:txEl>
                                              <p:pRg st="0" end="0"/>
                                            </p:txEl>
                                          </p:spTgt>
                                        </p:tgtEl>
                                        <p:attrNameLst>
                                          <p:attrName>fillcolor</p:attrName>
                                        </p:attrNameLst>
                                      </p:cBhvr>
                                      <p:to>
                                        <p:clrVal>
                                          <a:schemeClr val="accent2"/>
                                        </p:clrVal>
                                      </p:to>
                                    </p:set>
                                    <p:set>
                                      <p:cBhvr>
                                        <p:cTn id="48" dur="500" fill="hold"/>
                                        <p:tgtEl>
                                          <p:spTgt spid="24">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152400"/>
            <a:ext cx="8229600" cy="334962"/>
          </a:xfrm>
        </p:spPr>
        <p:txBody>
          <a:bodyPr>
            <a:normAutofit fontScale="90000"/>
          </a:bodyPr>
          <a:lstStyle/>
          <a:p>
            <a:r>
              <a:rPr lang="ru-RU" sz="2800" dirty="0" smtClean="0">
                <a:solidFill>
                  <a:srgbClr val="7030A0"/>
                </a:solidFill>
              </a:rPr>
              <a:t>Прочитайте текст вставьте пропущенные слова</a:t>
            </a:r>
            <a:endParaRPr lang="ru-RU" sz="2800" dirty="0">
              <a:solidFill>
                <a:srgbClr val="7030A0"/>
              </a:solidFill>
            </a:endParaRPr>
          </a:p>
        </p:txBody>
      </p:sp>
      <p:sp>
        <p:nvSpPr>
          <p:cNvPr id="3" name="Объект 2"/>
          <p:cNvSpPr>
            <a:spLocks noGrp="1"/>
          </p:cNvSpPr>
          <p:nvPr>
            <p:ph idx="1"/>
          </p:nvPr>
        </p:nvSpPr>
        <p:spPr>
          <a:xfrm>
            <a:off x="369570" y="588134"/>
            <a:ext cx="8763000" cy="5562600"/>
          </a:xfrm>
        </p:spPr>
        <p:txBody>
          <a:bodyPr/>
          <a:lstStyle/>
          <a:p>
            <a:pPr marL="0" indent="0">
              <a:buNone/>
            </a:pPr>
            <a:r>
              <a:rPr lang="ru-RU" sz="3000" dirty="0" smtClean="0"/>
              <a:t>В 1757 году шотландский химик и физик Джозеф Блек (1728-1799) установил, что при конденсации газов и отвердевании жидкостей __________ некая теплота, названная им «скрытой». И наоборот, при испарении и плавлении, ту же _______ надо затрачивать. Блек рассуждал так: если теплота связана  с молекулярным движением, то более плотные вещества должны иметь _________ скрытую теплоту.</a:t>
            </a:r>
            <a:endParaRPr lang="ru-RU" sz="3000" dirty="0"/>
          </a:p>
        </p:txBody>
      </p:sp>
      <p:sp>
        <p:nvSpPr>
          <p:cNvPr id="4" name="TextBox 3"/>
          <p:cNvSpPr txBox="1"/>
          <p:nvPr/>
        </p:nvSpPr>
        <p:spPr>
          <a:xfrm>
            <a:off x="4443412" y="5322569"/>
            <a:ext cx="2438400" cy="584775"/>
          </a:xfrm>
          <a:prstGeom prst="rect">
            <a:avLst/>
          </a:prstGeom>
          <a:noFill/>
        </p:spPr>
        <p:txBody>
          <a:bodyPr wrap="square" rtlCol="0">
            <a:spAutoFit/>
          </a:bodyPr>
          <a:lstStyle/>
          <a:p>
            <a:r>
              <a:rPr lang="ru-RU" sz="3200" dirty="0" smtClean="0">
                <a:solidFill>
                  <a:srgbClr val="FF0000"/>
                </a:solidFill>
              </a:rPr>
              <a:t>выделяется</a:t>
            </a:r>
            <a:endParaRPr lang="ru-RU" sz="3200" dirty="0">
              <a:solidFill>
                <a:srgbClr val="FF0000"/>
              </a:solidFill>
            </a:endParaRPr>
          </a:p>
        </p:txBody>
      </p:sp>
      <p:sp>
        <p:nvSpPr>
          <p:cNvPr id="5" name="TextBox 4"/>
          <p:cNvSpPr txBox="1"/>
          <p:nvPr/>
        </p:nvSpPr>
        <p:spPr>
          <a:xfrm>
            <a:off x="516255" y="5303519"/>
            <a:ext cx="1676400" cy="584775"/>
          </a:xfrm>
          <a:prstGeom prst="rect">
            <a:avLst/>
          </a:prstGeom>
          <a:noFill/>
        </p:spPr>
        <p:txBody>
          <a:bodyPr wrap="square" rtlCol="0">
            <a:spAutoFit/>
          </a:bodyPr>
          <a:lstStyle/>
          <a:p>
            <a:r>
              <a:rPr lang="ru-RU" sz="3200" dirty="0" smtClean="0">
                <a:solidFill>
                  <a:srgbClr val="FF0000"/>
                </a:solidFill>
              </a:rPr>
              <a:t>теплоту</a:t>
            </a:r>
            <a:endParaRPr lang="ru-RU" sz="3200" dirty="0">
              <a:solidFill>
                <a:srgbClr val="FF0000"/>
              </a:solidFill>
            </a:endParaRPr>
          </a:p>
        </p:txBody>
      </p:sp>
      <p:sp>
        <p:nvSpPr>
          <p:cNvPr id="6" name="TextBox 5"/>
          <p:cNvSpPr txBox="1"/>
          <p:nvPr/>
        </p:nvSpPr>
        <p:spPr>
          <a:xfrm>
            <a:off x="2266950" y="5334000"/>
            <a:ext cx="2072640" cy="584775"/>
          </a:xfrm>
          <a:prstGeom prst="rect">
            <a:avLst/>
          </a:prstGeom>
          <a:noFill/>
        </p:spPr>
        <p:txBody>
          <a:bodyPr wrap="square" rtlCol="0">
            <a:spAutoFit/>
          </a:bodyPr>
          <a:lstStyle/>
          <a:p>
            <a:r>
              <a:rPr lang="ru-RU" sz="3200" dirty="0" smtClean="0">
                <a:solidFill>
                  <a:srgbClr val="FF0000"/>
                </a:solidFill>
              </a:rPr>
              <a:t>большую</a:t>
            </a:r>
            <a:endParaRPr lang="ru-RU" sz="3200" dirty="0">
              <a:solidFill>
                <a:srgbClr val="FF0000"/>
              </a:solidFill>
            </a:endParaRPr>
          </a:p>
        </p:txBody>
      </p:sp>
      <p:sp>
        <p:nvSpPr>
          <p:cNvPr id="7" name="TextBox 6"/>
          <p:cNvSpPr txBox="1"/>
          <p:nvPr/>
        </p:nvSpPr>
        <p:spPr>
          <a:xfrm>
            <a:off x="7197090" y="5322569"/>
            <a:ext cx="1752600" cy="584775"/>
          </a:xfrm>
          <a:prstGeom prst="rect">
            <a:avLst/>
          </a:prstGeom>
          <a:noFill/>
        </p:spPr>
        <p:txBody>
          <a:bodyPr wrap="square" rtlCol="0">
            <a:spAutoFit/>
          </a:bodyPr>
          <a:lstStyle/>
          <a:p>
            <a:r>
              <a:rPr lang="ru-RU" sz="3200" dirty="0" smtClean="0">
                <a:solidFill>
                  <a:srgbClr val="FF0000"/>
                </a:solidFill>
              </a:rPr>
              <a:t>градус</a:t>
            </a:r>
            <a:endParaRPr lang="ru-RU" sz="3200" dirty="0">
              <a:solidFill>
                <a:srgbClr val="FF0000"/>
              </a:solidFill>
            </a:endParaRPr>
          </a:p>
        </p:txBody>
      </p:sp>
      <p:sp>
        <p:nvSpPr>
          <p:cNvPr id="8" name="TextBox 7"/>
          <p:cNvSpPr txBox="1"/>
          <p:nvPr/>
        </p:nvSpPr>
        <p:spPr>
          <a:xfrm>
            <a:off x="1524000" y="5864414"/>
            <a:ext cx="1672590" cy="584775"/>
          </a:xfrm>
          <a:prstGeom prst="rect">
            <a:avLst/>
          </a:prstGeom>
          <a:noFill/>
        </p:spPr>
        <p:txBody>
          <a:bodyPr wrap="square" rtlCol="0">
            <a:spAutoFit/>
          </a:bodyPr>
          <a:lstStyle/>
          <a:p>
            <a:r>
              <a:rPr lang="ru-RU" sz="3200" dirty="0" smtClean="0">
                <a:solidFill>
                  <a:srgbClr val="FF0000"/>
                </a:solidFill>
              </a:rPr>
              <a:t>разные</a:t>
            </a:r>
            <a:endParaRPr lang="ru-RU" sz="3200" dirty="0">
              <a:solidFill>
                <a:srgbClr val="FF0000"/>
              </a:solidFill>
            </a:endParaRPr>
          </a:p>
        </p:txBody>
      </p:sp>
      <p:sp>
        <p:nvSpPr>
          <p:cNvPr id="9" name="TextBox 8"/>
          <p:cNvSpPr txBox="1"/>
          <p:nvPr/>
        </p:nvSpPr>
        <p:spPr>
          <a:xfrm>
            <a:off x="3409950" y="5888294"/>
            <a:ext cx="2758440" cy="584775"/>
          </a:xfrm>
          <a:prstGeom prst="rect">
            <a:avLst/>
          </a:prstGeom>
          <a:noFill/>
        </p:spPr>
        <p:txBody>
          <a:bodyPr wrap="square" rtlCol="0">
            <a:spAutoFit/>
          </a:bodyPr>
          <a:lstStyle/>
          <a:p>
            <a:r>
              <a:rPr lang="ru-RU" sz="3200" dirty="0" smtClean="0">
                <a:solidFill>
                  <a:srgbClr val="FF0000"/>
                </a:solidFill>
              </a:rPr>
              <a:t>термометром</a:t>
            </a:r>
            <a:endParaRPr lang="ru-RU" sz="3200" dirty="0">
              <a:solidFill>
                <a:srgbClr val="FF0000"/>
              </a:solidFill>
            </a:endParaRPr>
          </a:p>
        </p:txBody>
      </p:sp>
      <p:sp>
        <p:nvSpPr>
          <p:cNvPr id="10" name="TextBox 9"/>
          <p:cNvSpPr txBox="1"/>
          <p:nvPr/>
        </p:nvSpPr>
        <p:spPr>
          <a:xfrm>
            <a:off x="6381750" y="5864413"/>
            <a:ext cx="2072640" cy="584775"/>
          </a:xfrm>
          <a:prstGeom prst="rect">
            <a:avLst/>
          </a:prstGeom>
          <a:noFill/>
        </p:spPr>
        <p:txBody>
          <a:bodyPr wrap="square" rtlCol="0">
            <a:spAutoFit/>
          </a:bodyPr>
          <a:lstStyle/>
          <a:p>
            <a:r>
              <a:rPr lang="ru-RU" sz="3200" dirty="0" smtClean="0">
                <a:solidFill>
                  <a:srgbClr val="FF0000"/>
                </a:solidFill>
              </a:rPr>
              <a:t>затратить</a:t>
            </a:r>
            <a:endParaRPr lang="ru-RU" sz="3200" dirty="0">
              <a:solidFill>
                <a:srgbClr val="FF0000"/>
              </a:solidFill>
            </a:endParaRPr>
          </a:p>
        </p:txBody>
      </p:sp>
    </p:spTree>
    <p:extLst>
      <p:ext uri="{BB962C8B-B14F-4D97-AF65-F5344CB8AC3E}">
        <p14:creationId xmlns:p14="http://schemas.microsoft.com/office/powerpoint/2010/main" val="10526151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8.33333E-7 1.11022E-16 L 0.14774 -0.56019 " pathEditMode="relative" rAng="0" ptsTypes="AA">
                                      <p:cBhvr>
                                        <p:cTn id="6" dur="2000" fill="hold"/>
                                        <p:tgtEl>
                                          <p:spTgt spid="4"/>
                                        </p:tgtEl>
                                        <p:attrNameLst>
                                          <p:attrName>ppt_x</p:attrName>
                                          <p:attrName>ppt_y</p:attrName>
                                        </p:attrNameLst>
                                      </p:cBhvr>
                                      <p:rCtr x="7378" y="-28009"/>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2.77778E-7 3.7037E-6 L 0.52656 -0.43148 " pathEditMode="relative" rAng="0" ptsTypes="AA">
                                      <p:cBhvr>
                                        <p:cTn id="10" dur="2000" fill="hold"/>
                                        <p:tgtEl>
                                          <p:spTgt spid="5"/>
                                        </p:tgtEl>
                                        <p:attrNameLst>
                                          <p:attrName>ppt_x</p:attrName>
                                          <p:attrName>ppt_y</p:attrName>
                                        </p:attrNameLst>
                                      </p:cBhvr>
                                      <p:rCtr x="26441" y="-21528"/>
                                    </p:animMotion>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grpId="0" nodeType="clickEffect">
                                  <p:stCondLst>
                                    <p:cond delay="0"/>
                                  </p:stCondLst>
                                  <p:childTnLst>
                                    <p:animMotion origin="layout" path="M -4.72222E-6 -3.7037E-7 L 0.40573 -0.23634 " pathEditMode="relative" rAng="0" ptsTypes="AA">
                                      <p:cBhvr>
                                        <p:cTn id="14" dur="2000" fill="hold"/>
                                        <p:tgtEl>
                                          <p:spTgt spid="6"/>
                                        </p:tgtEl>
                                        <p:attrNameLst>
                                          <p:attrName>ppt_x</p:attrName>
                                          <p:attrName>ppt_y</p:attrName>
                                        </p:attrNameLst>
                                      </p:cBhvr>
                                      <p:rCtr x="20278" y="-1182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 descr="C:\Users\Светлана Васильевна\Pictures\Рисунок1.gif"/>
          <p:cNvPicPr>
            <a:picLocks noChangeAspect="1" noChangeArrowheads="1"/>
          </p:cNvPicPr>
          <p:nvPr/>
        </p:nvPicPr>
        <p:blipFill>
          <a:blip r:embed="rId3" cstate="print"/>
          <a:srcRect/>
          <a:stretch>
            <a:fillRect/>
          </a:stretch>
        </p:blipFill>
        <p:spPr bwMode="auto">
          <a:xfrm>
            <a:off x="4992000" y="764704"/>
            <a:ext cx="1581894" cy="1581894"/>
          </a:xfrm>
          <a:prstGeom prst="rect">
            <a:avLst/>
          </a:prstGeom>
          <a:noFill/>
        </p:spPr>
      </p:pic>
      <p:sp>
        <p:nvSpPr>
          <p:cNvPr id="2" name="Заголовок 1"/>
          <p:cNvSpPr>
            <a:spLocks noGrp="1"/>
          </p:cNvSpPr>
          <p:nvPr>
            <p:ph type="title"/>
          </p:nvPr>
        </p:nvSpPr>
        <p:spPr>
          <a:xfrm>
            <a:off x="467544" y="0"/>
            <a:ext cx="8229600" cy="562074"/>
          </a:xfrm>
        </p:spPr>
        <p:txBody>
          <a:bodyPr>
            <a:normAutofit fontScale="90000"/>
          </a:bodyPr>
          <a:lstStyle/>
          <a:p>
            <a:r>
              <a:rPr lang="ru-RU" dirty="0" smtClean="0">
                <a:solidFill>
                  <a:srgbClr val="7030A0"/>
                </a:solidFill>
              </a:rPr>
              <a:t>Подумайте и решите</a:t>
            </a:r>
            <a:endParaRPr lang="ru-RU" dirty="0">
              <a:solidFill>
                <a:srgbClr val="7030A0"/>
              </a:solidFill>
            </a:endParaRPr>
          </a:p>
        </p:txBody>
      </p:sp>
      <p:sp>
        <p:nvSpPr>
          <p:cNvPr id="3" name="Содержимое 2"/>
          <p:cNvSpPr>
            <a:spLocks noGrp="1"/>
          </p:cNvSpPr>
          <p:nvPr>
            <p:ph idx="1"/>
          </p:nvPr>
        </p:nvSpPr>
        <p:spPr>
          <a:xfrm>
            <a:off x="251520" y="692696"/>
            <a:ext cx="4690864" cy="5361459"/>
          </a:xfrm>
        </p:spPr>
        <p:txBody>
          <a:bodyPr>
            <a:normAutofit fontScale="92500" lnSpcReduction="20000"/>
          </a:bodyPr>
          <a:lstStyle/>
          <a:p>
            <a:pPr marL="0" indent="0">
              <a:buNone/>
            </a:pPr>
            <a:r>
              <a:rPr lang="ru-RU" dirty="0" smtClean="0"/>
              <a:t>На рисунке представлен графики А и В нагревания двух тел. Массы тел одинаковы и равны  50г каждое.  Найдите начальные и конечные температуры тел. Объясните причину различия графиков. Какое из тел изготовлено из вещества с меньшей удельной теплоёмкостью? 4) из каких веществ изготовлены тела?</a:t>
            </a:r>
            <a:endParaRPr lang="ru-RU" dirty="0"/>
          </a:p>
        </p:txBody>
      </p:sp>
      <p:pic>
        <p:nvPicPr>
          <p:cNvPr id="2050" name="Picture 2" descr="C:\Users\Светлана Васильевна\Pictures\Рисунок1.gif"/>
          <p:cNvPicPr>
            <a:picLocks noChangeAspect="1" noChangeArrowheads="1"/>
          </p:cNvPicPr>
          <p:nvPr/>
        </p:nvPicPr>
        <p:blipFill>
          <a:blip r:embed="rId3" cstate="print"/>
          <a:srcRect/>
          <a:stretch>
            <a:fillRect/>
          </a:stretch>
        </p:blipFill>
        <p:spPr bwMode="auto">
          <a:xfrm>
            <a:off x="5004048" y="2348880"/>
            <a:ext cx="1581894" cy="1581894"/>
          </a:xfrm>
          <a:prstGeom prst="rect">
            <a:avLst/>
          </a:prstGeom>
          <a:noFill/>
        </p:spPr>
      </p:pic>
      <p:pic>
        <p:nvPicPr>
          <p:cNvPr id="5" name="Picture 2" descr="C:\Users\Светлана Васильевна\Pictures\Рисунок1.gif"/>
          <p:cNvPicPr>
            <a:picLocks noChangeAspect="1" noChangeArrowheads="1"/>
          </p:cNvPicPr>
          <p:nvPr/>
        </p:nvPicPr>
        <p:blipFill>
          <a:blip r:embed="rId3" cstate="print"/>
          <a:srcRect/>
          <a:stretch>
            <a:fillRect/>
          </a:stretch>
        </p:blipFill>
        <p:spPr bwMode="auto">
          <a:xfrm>
            <a:off x="6516216" y="2348880"/>
            <a:ext cx="1581894" cy="1581894"/>
          </a:xfrm>
          <a:prstGeom prst="rect">
            <a:avLst/>
          </a:prstGeom>
          <a:noFill/>
        </p:spPr>
      </p:pic>
      <p:pic>
        <p:nvPicPr>
          <p:cNvPr id="6" name="Picture 2" descr="C:\Users\Светлана Васильевна\Pictures\Рисунок1.gif"/>
          <p:cNvPicPr>
            <a:picLocks noChangeAspect="1" noChangeArrowheads="1"/>
          </p:cNvPicPr>
          <p:nvPr/>
        </p:nvPicPr>
        <p:blipFill>
          <a:blip r:embed="rId3" cstate="print"/>
          <a:srcRect/>
          <a:stretch>
            <a:fillRect/>
          </a:stretch>
        </p:blipFill>
        <p:spPr bwMode="auto">
          <a:xfrm>
            <a:off x="5004048" y="3933056"/>
            <a:ext cx="1581894" cy="1581894"/>
          </a:xfrm>
          <a:prstGeom prst="rect">
            <a:avLst/>
          </a:prstGeom>
          <a:noFill/>
        </p:spPr>
      </p:pic>
      <p:pic>
        <p:nvPicPr>
          <p:cNvPr id="7" name="Picture 2" descr="C:\Users\Светлана Васильевна\Pictures\Рисунок1.gif"/>
          <p:cNvPicPr>
            <a:picLocks noChangeAspect="1" noChangeArrowheads="1"/>
          </p:cNvPicPr>
          <p:nvPr/>
        </p:nvPicPr>
        <p:blipFill>
          <a:blip r:embed="rId3" cstate="print"/>
          <a:srcRect/>
          <a:stretch>
            <a:fillRect/>
          </a:stretch>
        </p:blipFill>
        <p:spPr bwMode="auto">
          <a:xfrm>
            <a:off x="6516216" y="3933056"/>
            <a:ext cx="1581894" cy="1581894"/>
          </a:xfrm>
          <a:prstGeom prst="rect">
            <a:avLst/>
          </a:prstGeom>
          <a:noFill/>
        </p:spPr>
      </p:pic>
      <p:cxnSp>
        <p:nvCxnSpPr>
          <p:cNvPr id="9" name="Прямая со стрелкой 8"/>
          <p:cNvCxnSpPr/>
          <p:nvPr/>
        </p:nvCxnSpPr>
        <p:spPr>
          <a:xfrm flipV="1">
            <a:off x="5436096" y="764704"/>
            <a:ext cx="0" cy="475252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Прямая со стрелкой 10"/>
          <p:cNvCxnSpPr/>
          <p:nvPr/>
        </p:nvCxnSpPr>
        <p:spPr>
          <a:xfrm>
            <a:off x="5148064" y="4941168"/>
            <a:ext cx="3600400"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4823888" y="4152022"/>
            <a:ext cx="648072" cy="584775"/>
          </a:xfrm>
          <a:prstGeom prst="rect">
            <a:avLst/>
          </a:prstGeom>
          <a:noFill/>
        </p:spPr>
        <p:txBody>
          <a:bodyPr wrap="square" rtlCol="0">
            <a:spAutoFit/>
          </a:bodyPr>
          <a:lstStyle/>
          <a:p>
            <a:r>
              <a:rPr lang="ru-RU" sz="3200" dirty="0" smtClean="0"/>
              <a:t>20</a:t>
            </a:r>
            <a:endParaRPr lang="ru-RU" sz="3200" dirty="0"/>
          </a:p>
        </p:txBody>
      </p:sp>
      <p:sp>
        <p:nvSpPr>
          <p:cNvPr id="15" name="TextBox 14"/>
          <p:cNvSpPr txBox="1"/>
          <p:nvPr/>
        </p:nvSpPr>
        <p:spPr>
          <a:xfrm>
            <a:off x="4788024" y="3140968"/>
            <a:ext cx="648072" cy="584775"/>
          </a:xfrm>
          <a:prstGeom prst="rect">
            <a:avLst/>
          </a:prstGeom>
          <a:noFill/>
        </p:spPr>
        <p:txBody>
          <a:bodyPr wrap="square" rtlCol="0">
            <a:spAutoFit/>
          </a:bodyPr>
          <a:lstStyle/>
          <a:p>
            <a:r>
              <a:rPr lang="ru-RU" sz="3200" dirty="0" smtClean="0"/>
              <a:t>60</a:t>
            </a:r>
            <a:endParaRPr lang="ru-RU" sz="3200" dirty="0"/>
          </a:p>
        </p:txBody>
      </p:sp>
      <p:sp>
        <p:nvSpPr>
          <p:cNvPr id="16" name="TextBox 15"/>
          <p:cNvSpPr txBox="1"/>
          <p:nvPr/>
        </p:nvSpPr>
        <p:spPr>
          <a:xfrm>
            <a:off x="4572000" y="2132856"/>
            <a:ext cx="864096" cy="584775"/>
          </a:xfrm>
          <a:prstGeom prst="rect">
            <a:avLst/>
          </a:prstGeom>
          <a:noFill/>
        </p:spPr>
        <p:txBody>
          <a:bodyPr wrap="square" rtlCol="0">
            <a:spAutoFit/>
          </a:bodyPr>
          <a:lstStyle/>
          <a:p>
            <a:r>
              <a:rPr lang="ru-RU" sz="3200" dirty="0" smtClean="0"/>
              <a:t>100</a:t>
            </a:r>
            <a:endParaRPr lang="ru-RU" sz="3200" dirty="0"/>
          </a:p>
        </p:txBody>
      </p:sp>
      <p:sp>
        <p:nvSpPr>
          <p:cNvPr id="17" name="TextBox 16"/>
          <p:cNvSpPr txBox="1"/>
          <p:nvPr/>
        </p:nvSpPr>
        <p:spPr>
          <a:xfrm>
            <a:off x="6012160" y="4941168"/>
            <a:ext cx="1080120" cy="584775"/>
          </a:xfrm>
          <a:prstGeom prst="rect">
            <a:avLst/>
          </a:prstGeom>
          <a:noFill/>
        </p:spPr>
        <p:txBody>
          <a:bodyPr wrap="square" rtlCol="0">
            <a:spAutoFit/>
          </a:bodyPr>
          <a:lstStyle/>
          <a:p>
            <a:r>
              <a:rPr lang="ru-RU" sz="3200" dirty="0" smtClean="0"/>
              <a:t>1150</a:t>
            </a:r>
            <a:endParaRPr lang="ru-RU" sz="3200" dirty="0"/>
          </a:p>
        </p:txBody>
      </p:sp>
      <p:sp>
        <p:nvSpPr>
          <p:cNvPr id="18" name="TextBox 17"/>
          <p:cNvSpPr txBox="1"/>
          <p:nvPr/>
        </p:nvSpPr>
        <p:spPr>
          <a:xfrm>
            <a:off x="7020272" y="4941168"/>
            <a:ext cx="1080120" cy="584775"/>
          </a:xfrm>
          <a:prstGeom prst="rect">
            <a:avLst/>
          </a:prstGeom>
          <a:noFill/>
        </p:spPr>
        <p:txBody>
          <a:bodyPr wrap="square" rtlCol="0">
            <a:spAutoFit/>
          </a:bodyPr>
          <a:lstStyle/>
          <a:p>
            <a:r>
              <a:rPr lang="ru-RU" sz="3200" dirty="0" smtClean="0"/>
              <a:t>2300</a:t>
            </a:r>
            <a:endParaRPr lang="ru-RU" sz="3200" dirty="0"/>
          </a:p>
        </p:txBody>
      </p:sp>
      <p:sp>
        <p:nvSpPr>
          <p:cNvPr id="20" name="TextBox 19"/>
          <p:cNvSpPr txBox="1"/>
          <p:nvPr/>
        </p:nvSpPr>
        <p:spPr>
          <a:xfrm>
            <a:off x="4499992" y="836712"/>
            <a:ext cx="936104" cy="584775"/>
          </a:xfrm>
          <a:prstGeom prst="rect">
            <a:avLst/>
          </a:prstGeom>
          <a:noFill/>
        </p:spPr>
        <p:txBody>
          <a:bodyPr wrap="square" rtlCol="0">
            <a:spAutoFit/>
          </a:bodyPr>
          <a:lstStyle/>
          <a:p>
            <a:r>
              <a:rPr lang="en-US" sz="3200" dirty="0" smtClean="0"/>
              <a:t>t,</a:t>
            </a:r>
            <a:r>
              <a:rPr lang="en-US" sz="3200" baseline="30000" dirty="0" smtClean="0"/>
              <a:t>0</a:t>
            </a:r>
            <a:r>
              <a:rPr lang="en-US" sz="3200" dirty="0" smtClean="0"/>
              <a:t>C</a:t>
            </a:r>
            <a:endParaRPr lang="ru-RU" sz="3200" dirty="0"/>
          </a:p>
        </p:txBody>
      </p:sp>
      <p:sp>
        <p:nvSpPr>
          <p:cNvPr id="21" name="TextBox 20"/>
          <p:cNvSpPr txBox="1"/>
          <p:nvPr/>
        </p:nvSpPr>
        <p:spPr>
          <a:xfrm>
            <a:off x="7596336" y="4221088"/>
            <a:ext cx="1152128" cy="584775"/>
          </a:xfrm>
          <a:prstGeom prst="rect">
            <a:avLst/>
          </a:prstGeom>
          <a:noFill/>
        </p:spPr>
        <p:txBody>
          <a:bodyPr wrap="square" rtlCol="0">
            <a:spAutoFit/>
          </a:bodyPr>
          <a:lstStyle/>
          <a:p>
            <a:r>
              <a:rPr lang="en-US" sz="3200" dirty="0" smtClean="0"/>
              <a:t>Q,</a:t>
            </a:r>
            <a:r>
              <a:rPr lang="ru-RU" sz="3200" dirty="0" smtClean="0"/>
              <a:t>Дж</a:t>
            </a:r>
            <a:endParaRPr lang="ru-RU" sz="3200" dirty="0"/>
          </a:p>
        </p:txBody>
      </p:sp>
      <p:pic>
        <p:nvPicPr>
          <p:cNvPr id="27" name="Picture 2" descr="C:\Users\Светлана Васильевна\Pictures\Рисунок1.gif"/>
          <p:cNvPicPr>
            <a:picLocks noChangeAspect="1" noChangeArrowheads="1"/>
          </p:cNvPicPr>
          <p:nvPr/>
        </p:nvPicPr>
        <p:blipFill>
          <a:blip r:embed="rId3" cstate="print"/>
          <a:srcRect/>
          <a:stretch>
            <a:fillRect/>
          </a:stretch>
        </p:blipFill>
        <p:spPr bwMode="auto">
          <a:xfrm>
            <a:off x="6516216" y="776752"/>
            <a:ext cx="1581894" cy="1581894"/>
          </a:xfrm>
          <a:prstGeom prst="rect">
            <a:avLst/>
          </a:prstGeom>
          <a:noFill/>
        </p:spPr>
      </p:pic>
      <p:cxnSp>
        <p:nvCxnSpPr>
          <p:cNvPr id="23" name="Прямая соединительная линия 22"/>
          <p:cNvCxnSpPr>
            <a:stCxn id="13" idx="3"/>
          </p:cNvCxnSpPr>
          <p:nvPr/>
        </p:nvCxnSpPr>
        <p:spPr>
          <a:xfrm flipV="1">
            <a:off x="5471960" y="1772816"/>
            <a:ext cx="2052368" cy="267159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Прямая соединительная линия 30"/>
          <p:cNvCxnSpPr>
            <a:stCxn id="13" idx="3"/>
          </p:cNvCxnSpPr>
          <p:nvPr/>
        </p:nvCxnSpPr>
        <p:spPr>
          <a:xfrm flipV="1">
            <a:off x="5471960" y="1844824"/>
            <a:ext cx="1044256" cy="2599586"/>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5868144" y="1412776"/>
            <a:ext cx="648072" cy="584775"/>
          </a:xfrm>
          <a:prstGeom prst="rect">
            <a:avLst/>
          </a:prstGeom>
          <a:noFill/>
        </p:spPr>
        <p:txBody>
          <a:bodyPr wrap="square" rtlCol="0">
            <a:spAutoFit/>
          </a:bodyPr>
          <a:lstStyle/>
          <a:p>
            <a:r>
              <a:rPr lang="ru-RU" sz="3200" dirty="0" smtClean="0"/>
              <a:t>А</a:t>
            </a:r>
            <a:endParaRPr lang="ru-RU" sz="3200" dirty="0"/>
          </a:p>
        </p:txBody>
      </p:sp>
      <p:sp>
        <p:nvSpPr>
          <p:cNvPr id="34" name="TextBox 33"/>
          <p:cNvSpPr txBox="1"/>
          <p:nvPr/>
        </p:nvSpPr>
        <p:spPr>
          <a:xfrm>
            <a:off x="7524328" y="1772816"/>
            <a:ext cx="648072" cy="584775"/>
          </a:xfrm>
          <a:prstGeom prst="rect">
            <a:avLst/>
          </a:prstGeom>
          <a:noFill/>
        </p:spPr>
        <p:txBody>
          <a:bodyPr wrap="square" rtlCol="0">
            <a:spAutoFit/>
          </a:bodyPr>
          <a:lstStyle/>
          <a:p>
            <a:r>
              <a:rPr lang="ru-RU" sz="3200" dirty="0" smtClean="0"/>
              <a:t>В</a:t>
            </a:r>
            <a:endParaRPr lang="ru-RU" sz="3200" dirty="0"/>
          </a:p>
        </p:txBody>
      </p:sp>
      <p:cxnSp>
        <p:nvCxnSpPr>
          <p:cNvPr id="36" name="Прямая соединительная линия 35"/>
          <p:cNvCxnSpPr>
            <a:endCxn id="17" idx="0"/>
          </p:cNvCxnSpPr>
          <p:nvPr/>
        </p:nvCxnSpPr>
        <p:spPr>
          <a:xfrm>
            <a:off x="6516216" y="1844824"/>
            <a:ext cx="36004" cy="3096344"/>
          </a:xfrm>
          <a:prstGeom prst="line">
            <a:avLst/>
          </a:prstGeom>
          <a:ln w="381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38" name="Прямая соединительная линия 37"/>
          <p:cNvCxnSpPr>
            <a:stCxn id="13" idx="3"/>
          </p:cNvCxnSpPr>
          <p:nvPr/>
        </p:nvCxnSpPr>
        <p:spPr>
          <a:xfrm flipV="1">
            <a:off x="5471960" y="4437112"/>
            <a:ext cx="1188272" cy="7298"/>
          </a:xfrm>
          <a:prstGeom prst="line">
            <a:avLst/>
          </a:prstGeom>
          <a:ln w="381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41" name="Правая фигурная скобка 40"/>
          <p:cNvSpPr/>
          <p:nvPr/>
        </p:nvSpPr>
        <p:spPr>
          <a:xfrm>
            <a:off x="6588224" y="1844824"/>
            <a:ext cx="648072" cy="2592288"/>
          </a:xfrm>
          <a:prstGeom prst="rightBrace">
            <a:avLst/>
          </a:prstGeom>
          <a:ln w="28575">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42" name="Правая фигурная скобка 41"/>
          <p:cNvSpPr/>
          <p:nvPr/>
        </p:nvSpPr>
        <p:spPr>
          <a:xfrm>
            <a:off x="6588224" y="3068960"/>
            <a:ext cx="288032" cy="1368152"/>
          </a:xfrm>
          <a:prstGeom prst="rightBrace">
            <a:avLst/>
          </a:prstGeom>
          <a:ln w="28575">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47" name="TextBox 46"/>
          <p:cNvSpPr txBox="1"/>
          <p:nvPr/>
        </p:nvSpPr>
        <p:spPr>
          <a:xfrm>
            <a:off x="7236296" y="2852936"/>
            <a:ext cx="648072" cy="584775"/>
          </a:xfrm>
          <a:prstGeom prst="rect">
            <a:avLst/>
          </a:prstGeom>
          <a:noFill/>
        </p:spPr>
        <p:txBody>
          <a:bodyPr wrap="square" rtlCol="0">
            <a:spAutoFit/>
          </a:bodyPr>
          <a:lstStyle/>
          <a:p>
            <a:r>
              <a:rPr lang="ru-RU" sz="3200" dirty="0" smtClean="0"/>
              <a:t>А</a:t>
            </a:r>
            <a:endParaRPr lang="ru-RU" sz="3200" dirty="0"/>
          </a:p>
        </p:txBody>
      </p:sp>
      <p:sp>
        <p:nvSpPr>
          <p:cNvPr id="48" name="TextBox 47"/>
          <p:cNvSpPr txBox="1"/>
          <p:nvPr/>
        </p:nvSpPr>
        <p:spPr>
          <a:xfrm>
            <a:off x="6948264" y="3501008"/>
            <a:ext cx="648072" cy="584775"/>
          </a:xfrm>
          <a:prstGeom prst="rect">
            <a:avLst/>
          </a:prstGeom>
          <a:noFill/>
        </p:spPr>
        <p:txBody>
          <a:bodyPr wrap="square" rtlCol="0">
            <a:spAutoFit/>
          </a:bodyPr>
          <a:lstStyle/>
          <a:p>
            <a:r>
              <a:rPr lang="ru-RU" sz="3200" dirty="0" smtClean="0"/>
              <a:t>В</a:t>
            </a:r>
            <a:endParaRPr lang="ru-RU" sz="3200" dirty="0"/>
          </a:p>
        </p:txBody>
      </p:sp>
      <p:graphicFrame>
        <p:nvGraphicFramePr>
          <p:cNvPr id="34817" name="Object 1"/>
          <p:cNvGraphicFramePr>
            <a:graphicFrameLocks noChangeAspect="1"/>
          </p:cNvGraphicFramePr>
          <p:nvPr/>
        </p:nvGraphicFramePr>
        <p:xfrm>
          <a:off x="112713" y="5815013"/>
          <a:ext cx="4270375" cy="1042987"/>
        </p:xfrm>
        <a:graphic>
          <a:graphicData uri="http://schemas.openxmlformats.org/presentationml/2006/ole">
            <mc:AlternateContent xmlns:mc="http://schemas.openxmlformats.org/markup-compatibility/2006">
              <mc:Choice xmlns:v="urn:schemas-microsoft-com:vml" Requires="v">
                <p:oleObj spid="_x0000_s34853" name="Формула" r:id="rId4" imgW="1612800" imgH="393480" progId="Equation.3">
                  <p:embed/>
                </p:oleObj>
              </mc:Choice>
              <mc:Fallback>
                <p:oleObj name="Формула" r:id="rId4" imgW="1612800" imgH="393480" progId="Equation.3">
                  <p:embed/>
                  <p:pic>
                    <p:nvPicPr>
                      <p:cNvPr id="0" name="Picture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2713" y="5815013"/>
                        <a:ext cx="4270375" cy="10429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4818" name="Object 2"/>
          <p:cNvGraphicFramePr>
            <a:graphicFrameLocks noChangeAspect="1"/>
          </p:cNvGraphicFramePr>
          <p:nvPr/>
        </p:nvGraphicFramePr>
        <p:xfrm>
          <a:off x="4754563" y="5815013"/>
          <a:ext cx="4203700" cy="1042987"/>
        </p:xfrm>
        <a:graphic>
          <a:graphicData uri="http://schemas.openxmlformats.org/presentationml/2006/ole">
            <mc:AlternateContent xmlns:mc="http://schemas.openxmlformats.org/markup-compatibility/2006">
              <mc:Choice xmlns:v="urn:schemas-microsoft-com:vml" Requires="v">
                <p:oleObj spid="_x0000_s34854" name="Формула" r:id="rId6" imgW="1587240" imgH="393480" progId="Equation.3">
                  <p:embed/>
                </p:oleObj>
              </mc:Choice>
              <mc:Fallback>
                <p:oleObj name="Формула" r:id="rId6" imgW="1587240" imgH="393480" progId="Equation.3">
                  <p:embed/>
                  <p:pic>
                    <p:nvPicPr>
                      <p:cNvPr id="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54563" y="5815013"/>
                        <a:ext cx="4203700" cy="10429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2" name="Овал 31"/>
          <p:cNvSpPr/>
          <p:nvPr/>
        </p:nvSpPr>
        <p:spPr>
          <a:xfrm>
            <a:off x="6495862" y="4902747"/>
            <a:ext cx="72008"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5" name="Овал 34"/>
          <p:cNvSpPr/>
          <p:nvPr/>
        </p:nvSpPr>
        <p:spPr>
          <a:xfrm>
            <a:off x="5389775" y="4421549"/>
            <a:ext cx="72008"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7" name="Овал 36"/>
          <p:cNvSpPr/>
          <p:nvPr/>
        </p:nvSpPr>
        <p:spPr>
          <a:xfrm>
            <a:off x="5396494" y="3358749"/>
            <a:ext cx="72008"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9" name="Овал 38"/>
          <p:cNvSpPr/>
          <p:nvPr/>
        </p:nvSpPr>
        <p:spPr>
          <a:xfrm>
            <a:off x="5400664" y="2303161"/>
            <a:ext cx="72008"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0" name="Овал 39"/>
          <p:cNvSpPr/>
          <p:nvPr/>
        </p:nvSpPr>
        <p:spPr>
          <a:xfrm>
            <a:off x="7452320" y="4908840"/>
            <a:ext cx="72008"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3" name="Овал 42"/>
          <p:cNvSpPr/>
          <p:nvPr/>
        </p:nvSpPr>
        <p:spPr>
          <a:xfrm>
            <a:off x="5399627" y="1786913"/>
            <a:ext cx="72008"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481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48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7" grpId="0"/>
      <p:bldP spid="4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418058"/>
          </a:xfrm>
        </p:spPr>
        <p:txBody>
          <a:bodyPr>
            <a:normAutofit fontScale="90000"/>
          </a:bodyPr>
          <a:lstStyle/>
          <a:p>
            <a:r>
              <a:rPr lang="ru-RU" dirty="0" smtClean="0">
                <a:solidFill>
                  <a:srgbClr val="7030A0"/>
                </a:solidFill>
              </a:rPr>
              <a:t>Решите в тетради</a:t>
            </a:r>
            <a:endParaRPr lang="ru-RU" dirty="0">
              <a:solidFill>
                <a:srgbClr val="7030A0"/>
              </a:solidFill>
            </a:endParaRPr>
          </a:p>
        </p:txBody>
      </p:sp>
      <p:sp>
        <p:nvSpPr>
          <p:cNvPr id="3" name="Объект 2"/>
          <p:cNvSpPr>
            <a:spLocks noGrp="1"/>
          </p:cNvSpPr>
          <p:nvPr>
            <p:ph idx="1"/>
          </p:nvPr>
        </p:nvSpPr>
        <p:spPr>
          <a:xfrm>
            <a:off x="179512" y="402083"/>
            <a:ext cx="8784976" cy="1370733"/>
          </a:xfrm>
        </p:spPr>
        <p:txBody>
          <a:bodyPr>
            <a:normAutofit lnSpcReduction="10000"/>
          </a:bodyPr>
          <a:lstStyle/>
          <a:p>
            <a:pPr marL="0" indent="0">
              <a:buNone/>
            </a:pPr>
            <a:r>
              <a:rPr lang="ru-RU" sz="2800" dirty="0" smtClean="0"/>
              <a:t>Железный котелок массой 2 кг налита вода массой 4 кг. Какое количество теплоты нужно передать котелку с водой, чтобы нагреть их от 10 до 100</a:t>
            </a:r>
            <a:r>
              <a:rPr lang="ru-RU" sz="2800" baseline="30000" dirty="0" smtClean="0"/>
              <a:t>0</a:t>
            </a:r>
            <a:r>
              <a:rPr lang="ru-RU" sz="2800" dirty="0" smtClean="0"/>
              <a:t>С?</a:t>
            </a:r>
            <a:endParaRPr lang="ru-RU" sz="2800" dirty="0"/>
          </a:p>
        </p:txBody>
      </p:sp>
      <p:graphicFrame>
        <p:nvGraphicFramePr>
          <p:cNvPr id="4" name="Объект 3"/>
          <p:cNvGraphicFramePr>
            <a:graphicFrameLocks noChangeAspect="1"/>
          </p:cNvGraphicFramePr>
          <p:nvPr>
            <p:extLst>
              <p:ext uri="{D42A27DB-BD31-4B8C-83A1-F6EECF244321}">
                <p14:modId xmlns:p14="http://schemas.microsoft.com/office/powerpoint/2010/main" val="3426903714"/>
              </p:ext>
            </p:extLst>
          </p:nvPr>
        </p:nvGraphicFramePr>
        <p:xfrm>
          <a:off x="317253" y="1658303"/>
          <a:ext cx="1588736" cy="2946384"/>
        </p:xfrm>
        <a:graphic>
          <a:graphicData uri="http://schemas.openxmlformats.org/presentationml/2006/ole">
            <mc:AlternateContent xmlns:mc="http://schemas.openxmlformats.org/markup-compatibility/2006">
              <mc:Choice xmlns:v="urn:schemas-microsoft-com:vml" Requires="v">
                <p:oleObj spid="_x0000_s47249" name="Уравнение" r:id="rId3" imgW="698400" imgH="1295280" progId="Equation.3">
                  <p:embed/>
                </p:oleObj>
              </mc:Choice>
              <mc:Fallback>
                <p:oleObj name="Уравнение" r:id="rId3" imgW="698400" imgH="1295280" progId="Equation.3">
                  <p:embed/>
                  <p:pic>
                    <p:nvPicPr>
                      <p:cNvPr id="0" name=""/>
                      <p:cNvPicPr/>
                      <p:nvPr/>
                    </p:nvPicPr>
                    <p:blipFill>
                      <a:blip r:embed="rId4"/>
                      <a:stretch>
                        <a:fillRect/>
                      </a:stretch>
                    </p:blipFill>
                    <p:spPr>
                      <a:xfrm>
                        <a:off x="317253" y="1658303"/>
                        <a:ext cx="1588736" cy="2946384"/>
                      </a:xfrm>
                      <a:prstGeom prst="rect">
                        <a:avLst/>
                      </a:prstGeom>
                    </p:spPr>
                  </p:pic>
                </p:oleObj>
              </mc:Fallback>
            </mc:AlternateContent>
          </a:graphicData>
        </a:graphic>
      </p:graphicFrame>
      <p:cxnSp>
        <p:nvCxnSpPr>
          <p:cNvPr id="5" name="Прямая соединительная линия 4"/>
          <p:cNvCxnSpPr/>
          <p:nvPr/>
        </p:nvCxnSpPr>
        <p:spPr>
          <a:xfrm flipH="1">
            <a:off x="1917943" y="1693344"/>
            <a:ext cx="1588" cy="28763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Прямая соединительная линия 5"/>
          <p:cNvCxnSpPr/>
          <p:nvPr/>
        </p:nvCxnSpPr>
        <p:spPr>
          <a:xfrm>
            <a:off x="179512" y="4569646"/>
            <a:ext cx="2133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7" name="Объект 6"/>
          <p:cNvGraphicFramePr>
            <a:graphicFrameLocks noChangeAspect="1"/>
          </p:cNvGraphicFramePr>
          <p:nvPr>
            <p:extLst>
              <p:ext uri="{D42A27DB-BD31-4B8C-83A1-F6EECF244321}">
                <p14:modId xmlns:p14="http://schemas.microsoft.com/office/powerpoint/2010/main" val="2366829306"/>
              </p:ext>
            </p:extLst>
          </p:nvPr>
        </p:nvGraphicFramePr>
        <p:xfrm>
          <a:off x="347030" y="4541806"/>
          <a:ext cx="1185912" cy="677664"/>
        </p:xfrm>
        <a:graphic>
          <a:graphicData uri="http://schemas.openxmlformats.org/presentationml/2006/ole">
            <mc:AlternateContent xmlns:mc="http://schemas.openxmlformats.org/markup-compatibility/2006">
              <mc:Choice xmlns:v="urn:schemas-microsoft-com:vml" Requires="v">
                <p:oleObj spid="_x0000_s47250" name="Формула" r:id="rId5" imgW="355320" imgH="203040" progId="Equation.3">
                  <p:embed/>
                </p:oleObj>
              </mc:Choice>
              <mc:Fallback>
                <p:oleObj name="Формула" r:id="rId5" imgW="355320" imgH="203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7030" y="4541806"/>
                        <a:ext cx="1185912" cy="67766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Объект 7"/>
          <p:cNvGraphicFramePr>
            <a:graphicFrameLocks noChangeAspect="1"/>
          </p:cNvGraphicFramePr>
          <p:nvPr>
            <p:extLst>
              <p:ext uri="{D42A27DB-BD31-4B8C-83A1-F6EECF244321}">
                <p14:modId xmlns:p14="http://schemas.microsoft.com/office/powerpoint/2010/main" val="2052615227"/>
              </p:ext>
            </p:extLst>
          </p:nvPr>
        </p:nvGraphicFramePr>
        <p:xfrm>
          <a:off x="8147" y="5043646"/>
          <a:ext cx="2048951" cy="814327"/>
        </p:xfrm>
        <a:graphic>
          <a:graphicData uri="http://schemas.openxmlformats.org/presentationml/2006/ole">
            <mc:AlternateContent xmlns:mc="http://schemas.openxmlformats.org/markup-compatibility/2006">
              <mc:Choice xmlns:v="urn:schemas-microsoft-com:vml" Requires="v">
                <p:oleObj spid="_x0000_s47251" name="Уравнение" r:id="rId7" imgW="990360" imgH="393480" progId="Equation.3">
                  <p:embed/>
                </p:oleObj>
              </mc:Choice>
              <mc:Fallback>
                <p:oleObj name="Уравнение" r:id="rId7" imgW="990360" imgH="393480" progId="Equation.3">
                  <p:embed/>
                  <p:pic>
                    <p:nvPicPr>
                      <p:cNvPr id="0" name=""/>
                      <p:cNvPicPr/>
                      <p:nvPr/>
                    </p:nvPicPr>
                    <p:blipFill>
                      <a:blip r:embed="rId8"/>
                      <a:stretch>
                        <a:fillRect/>
                      </a:stretch>
                    </p:blipFill>
                    <p:spPr>
                      <a:xfrm>
                        <a:off x="8147" y="5043646"/>
                        <a:ext cx="2048951" cy="814327"/>
                      </a:xfrm>
                      <a:prstGeom prst="rect">
                        <a:avLst/>
                      </a:prstGeom>
                    </p:spPr>
                  </p:pic>
                </p:oleObj>
              </mc:Fallback>
            </mc:AlternateContent>
          </a:graphicData>
        </a:graphic>
      </p:graphicFrame>
      <p:graphicFrame>
        <p:nvGraphicFramePr>
          <p:cNvPr id="9" name="Объект 8"/>
          <p:cNvGraphicFramePr>
            <a:graphicFrameLocks noChangeAspect="1"/>
          </p:cNvGraphicFramePr>
          <p:nvPr>
            <p:extLst>
              <p:ext uri="{D42A27DB-BD31-4B8C-83A1-F6EECF244321}">
                <p14:modId xmlns:p14="http://schemas.microsoft.com/office/powerpoint/2010/main" val="1477015391"/>
              </p:ext>
            </p:extLst>
          </p:nvPr>
        </p:nvGraphicFramePr>
        <p:xfrm>
          <a:off x="8147" y="5824568"/>
          <a:ext cx="2110863" cy="788674"/>
        </p:xfrm>
        <a:graphic>
          <a:graphicData uri="http://schemas.openxmlformats.org/presentationml/2006/ole">
            <mc:AlternateContent xmlns:mc="http://schemas.openxmlformats.org/markup-compatibility/2006">
              <mc:Choice xmlns:v="urn:schemas-microsoft-com:vml" Requires="v">
                <p:oleObj spid="_x0000_s47252" name="Уравнение" r:id="rId9" imgW="1054080" imgH="393480" progId="Equation.3">
                  <p:embed/>
                </p:oleObj>
              </mc:Choice>
              <mc:Fallback>
                <p:oleObj name="Уравнение" r:id="rId9" imgW="1054080" imgH="393480" progId="Equation.3">
                  <p:embed/>
                  <p:pic>
                    <p:nvPicPr>
                      <p:cNvPr id="0" name=""/>
                      <p:cNvPicPr/>
                      <p:nvPr/>
                    </p:nvPicPr>
                    <p:blipFill>
                      <a:blip r:embed="rId10"/>
                      <a:stretch>
                        <a:fillRect/>
                      </a:stretch>
                    </p:blipFill>
                    <p:spPr>
                      <a:xfrm>
                        <a:off x="8147" y="5824568"/>
                        <a:ext cx="2110863" cy="788674"/>
                      </a:xfrm>
                      <a:prstGeom prst="rect">
                        <a:avLst/>
                      </a:prstGeom>
                    </p:spPr>
                  </p:pic>
                </p:oleObj>
              </mc:Fallback>
            </mc:AlternateContent>
          </a:graphicData>
        </a:graphic>
      </p:graphicFrame>
      <p:sp>
        <p:nvSpPr>
          <p:cNvPr id="10" name="TextBox 9"/>
          <p:cNvSpPr txBox="1"/>
          <p:nvPr/>
        </p:nvSpPr>
        <p:spPr>
          <a:xfrm>
            <a:off x="5704735" y="1494871"/>
            <a:ext cx="2376264" cy="523220"/>
          </a:xfrm>
          <a:prstGeom prst="rect">
            <a:avLst/>
          </a:prstGeom>
          <a:noFill/>
        </p:spPr>
        <p:txBody>
          <a:bodyPr wrap="square" rtlCol="0">
            <a:spAutoFit/>
          </a:bodyPr>
          <a:lstStyle/>
          <a:p>
            <a:r>
              <a:rPr lang="ru-RU" sz="2800" dirty="0" smtClean="0"/>
              <a:t>теплообмен</a:t>
            </a:r>
            <a:endParaRPr lang="ru-RU" sz="2800" dirty="0"/>
          </a:p>
        </p:txBody>
      </p:sp>
      <p:sp>
        <p:nvSpPr>
          <p:cNvPr id="11" name="TextBox 10"/>
          <p:cNvSpPr txBox="1"/>
          <p:nvPr/>
        </p:nvSpPr>
        <p:spPr>
          <a:xfrm>
            <a:off x="1896599" y="1968273"/>
            <a:ext cx="7186096" cy="523220"/>
          </a:xfrm>
          <a:prstGeom prst="rect">
            <a:avLst/>
          </a:prstGeom>
          <a:noFill/>
        </p:spPr>
        <p:txBody>
          <a:bodyPr wrap="square" rtlCol="0">
            <a:spAutoFit/>
          </a:bodyPr>
          <a:lstStyle/>
          <a:p>
            <a:r>
              <a:rPr lang="ru-RU" sz="2800" dirty="0" smtClean="0"/>
              <a:t>И вода и котелок нагреваются от 10 до 100</a:t>
            </a:r>
            <a:r>
              <a:rPr lang="ru-RU" sz="2800" baseline="30000" dirty="0" smtClean="0"/>
              <a:t>0</a:t>
            </a:r>
            <a:r>
              <a:rPr lang="ru-RU" sz="2800" dirty="0" smtClean="0"/>
              <a:t>С</a:t>
            </a:r>
            <a:endParaRPr lang="ru-RU" sz="2800" dirty="0"/>
          </a:p>
        </p:txBody>
      </p:sp>
      <p:graphicFrame>
        <p:nvGraphicFramePr>
          <p:cNvPr id="12" name="Object 8"/>
          <p:cNvGraphicFramePr>
            <a:graphicFrameLocks noChangeAspect="1"/>
          </p:cNvGraphicFramePr>
          <p:nvPr>
            <p:extLst>
              <p:ext uri="{D42A27DB-BD31-4B8C-83A1-F6EECF244321}">
                <p14:modId xmlns:p14="http://schemas.microsoft.com/office/powerpoint/2010/main" val="1493864321"/>
              </p:ext>
            </p:extLst>
          </p:nvPr>
        </p:nvGraphicFramePr>
        <p:xfrm>
          <a:off x="2104429" y="2353930"/>
          <a:ext cx="3145846" cy="651277"/>
        </p:xfrm>
        <a:graphic>
          <a:graphicData uri="http://schemas.openxmlformats.org/presentationml/2006/ole">
            <mc:AlternateContent xmlns:mc="http://schemas.openxmlformats.org/markup-compatibility/2006">
              <mc:Choice xmlns:v="urn:schemas-microsoft-com:vml" Requires="v">
                <p:oleObj spid="_x0000_s47253" name="Уравнение" r:id="rId11" imgW="1104840" imgH="228600" progId="Equation.3">
                  <p:embed/>
                </p:oleObj>
              </mc:Choice>
              <mc:Fallback>
                <p:oleObj name="Уравнение" r:id="rId11" imgW="1104840" imgH="228600" progId="Equation.3">
                  <p:embed/>
                  <p:pic>
                    <p:nvPicPr>
                      <p:cNvPr id="0" name=""/>
                      <p:cNvPicPr>
                        <a:picLocks noChangeAspect="1" noChangeArrowheads="1"/>
                      </p:cNvPicPr>
                      <p:nvPr/>
                    </p:nvPicPr>
                    <p:blipFill>
                      <a:blip r:embed="rId12"/>
                      <a:srcRect/>
                      <a:stretch>
                        <a:fillRect/>
                      </a:stretch>
                    </p:blipFill>
                    <p:spPr bwMode="auto">
                      <a:xfrm>
                        <a:off x="2104429" y="2353930"/>
                        <a:ext cx="3145846" cy="651277"/>
                      </a:xfrm>
                      <a:prstGeom prst="rect">
                        <a:avLst/>
                      </a:prstGeom>
                      <a:noFill/>
                      <a:ln>
                        <a:noFill/>
                      </a:ln>
                      <a:effectLst/>
                      <a:extLst/>
                    </p:spPr>
                  </p:pic>
                </p:oleObj>
              </mc:Fallback>
            </mc:AlternateContent>
          </a:graphicData>
        </a:graphic>
      </p:graphicFrame>
      <p:graphicFrame>
        <p:nvGraphicFramePr>
          <p:cNvPr id="13" name="Object 9"/>
          <p:cNvGraphicFramePr>
            <a:graphicFrameLocks noChangeAspect="1"/>
          </p:cNvGraphicFramePr>
          <p:nvPr>
            <p:extLst>
              <p:ext uri="{D42A27DB-BD31-4B8C-83A1-F6EECF244321}">
                <p14:modId xmlns:p14="http://schemas.microsoft.com/office/powerpoint/2010/main" val="1984052607"/>
              </p:ext>
            </p:extLst>
          </p:nvPr>
        </p:nvGraphicFramePr>
        <p:xfrm>
          <a:off x="2073473" y="2941025"/>
          <a:ext cx="3207758" cy="692755"/>
        </p:xfrm>
        <a:graphic>
          <a:graphicData uri="http://schemas.openxmlformats.org/presentationml/2006/ole">
            <mc:AlternateContent xmlns:mc="http://schemas.openxmlformats.org/markup-compatibility/2006">
              <mc:Choice xmlns:v="urn:schemas-microsoft-com:vml" Requires="v">
                <p:oleObj spid="_x0000_s47254" name="Формула" r:id="rId13" imgW="1117600" imgH="241300" progId="Equation.3">
                  <p:embed/>
                </p:oleObj>
              </mc:Choice>
              <mc:Fallback>
                <p:oleObj name="Формула" r:id="rId13" imgW="1117600" imgH="2413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073473" y="2941025"/>
                        <a:ext cx="3207758" cy="692755"/>
                      </a:xfrm>
                      <a:prstGeom prst="rect">
                        <a:avLst/>
                      </a:prstGeom>
                      <a:noFill/>
                      <a:ln>
                        <a:noFill/>
                      </a:ln>
                      <a:effectLst/>
                      <a:extLst/>
                    </p:spPr>
                  </p:pic>
                </p:oleObj>
              </mc:Fallback>
            </mc:AlternateContent>
          </a:graphicData>
        </a:graphic>
      </p:graphicFrame>
      <p:graphicFrame>
        <p:nvGraphicFramePr>
          <p:cNvPr id="14" name="Object 12"/>
          <p:cNvGraphicFramePr>
            <a:graphicFrameLocks noChangeAspect="1"/>
          </p:cNvGraphicFramePr>
          <p:nvPr>
            <p:extLst>
              <p:ext uri="{D42A27DB-BD31-4B8C-83A1-F6EECF244321}">
                <p14:modId xmlns:p14="http://schemas.microsoft.com/office/powerpoint/2010/main" val="1555783824"/>
              </p:ext>
            </p:extLst>
          </p:nvPr>
        </p:nvGraphicFramePr>
        <p:xfrm>
          <a:off x="6006985" y="2597863"/>
          <a:ext cx="2189162" cy="639762"/>
        </p:xfrm>
        <a:graphic>
          <a:graphicData uri="http://schemas.openxmlformats.org/presentationml/2006/ole">
            <mc:AlternateContent xmlns:mc="http://schemas.openxmlformats.org/markup-compatibility/2006">
              <mc:Choice xmlns:v="urn:schemas-microsoft-com:vml" Requires="v">
                <p:oleObj spid="_x0000_s47255" name="Формула" r:id="rId15" imgW="736280" imgH="215806" progId="Equation.3">
                  <p:embed/>
                </p:oleObj>
              </mc:Choice>
              <mc:Fallback>
                <p:oleObj name="Формула" r:id="rId15" imgW="736280" imgH="215806"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006985" y="2597863"/>
                        <a:ext cx="2189162"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5" name="Object 13"/>
          <p:cNvGraphicFramePr>
            <a:graphicFrameLocks noChangeAspect="1"/>
          </p:cNvGraphicFramePr>
          <p:nvPr>
            <p:extLst>
              <p:ext uri="{D42A27DB-BD31-4B8C-83A1-F6EECF244321}">
                <p14:modId xmlns:p14="http://schemas.microsoft.com/office/powerpoint/2010/main" val="3307861989"/>
              </p:ext>
            </p:extLst>
          </p:nvPr>
        </p:nvGraphicFramePr>
        <p:xfrm>
          <a:off x="7101142" y="3725912"/>
          <a:ext cx="2012950" cy="503238"/>
        </p:xfrm>
        <a:graphic>
          <a:graphicData uri="http://schemas.openxmlformats.org/presentationml/2006/ole">
            <mc:AlternateContent xmlns:mc="http://schemas.openxmlformats.org/markup-compatibility/2006">
              <mc:Choice xmlns:v="urn:schemas-microsoft-com:vml" Requires="v">
                <p:oleObj spid="_x0000_s47256" name="Уравнение" r:id="rId17" imgW="812520" imgH="203040" progId="Equation.3">
                  <p:embed/>
                </p:oleObj>
              </mc:Choice>
              <mc:Fallback>
                <p:oleObj name="Уравнение" r:id="rId17" imgW="812520" imgH="203040" progId="Equation.3">
                  <p:embed/>
                  <p:pic>
                    <p:nvPicPr>
                      <p:cNvPr id="0" name=""/>
                      <p:cNvPicPr>
                        <a:picLocks noChangeAspect="1" noChangeArrowheads="1"/>
                      </p:cNvPicPr>
                      <p:nvPr/>
                    </p:nvPicPr>
                    <p:blipFill>
                      <a:blip r:embed="rId18"/>
                      <a:srcRect/>
                      <a:stretch>
                        <a:fillRect/>
                      </a:stretch>
                    </p:blipFill>
                    <p:spPr bwMode="auto">
                      <a:xfrm>
                        <a:off x="7101142" y="3725912"/>
                        <a:ext cx="2012950"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6" name="Object 14"/>
          <p:cNvGraphicFramePr>
            <a:graphicFrameLocks noChangeAspect="1"/>
          </p:cNvGraphicFramePr>
          <p:nvPr>
            <p:extLst>
              <p:ext uri="{D42A27DB-BD31-4B8C-83A1-F6EECF244321}">
                <p14:modId xmlns:p14="http://schemas.microsoft.com/office/powerpoint/2010/main" val="3839345472"/>
              </p:ext>
            </p:extLst>
          </p:nvPr>
        </p:nvGraphicFramePr>
        <p:xfrm>
          <a:off x="6848475" y="4630810"/>
          <a:ext cx="2295525" cy="488950"/>
        </p:xfrm>
        <a:graphic>
          <a:graphicData uri="http://schemas.openxmlformats.org/presentationml/2006/ole">
            <mc:AlternateContent xmlns:mc="http://schemas.openxmlformats.org/markup-compatibility/2006">
              <mc:Choice xmlns:v="urn:schemas-microsoft-com:vml" Requires="v">
                <p:oleObj spid="_x0000_s47257" name="Уравнение" r:id="rId19" imgW="952200" imgH="203040" progId="Equation.3">
                  <p:embed/>
                </p:oleObj>
              </mc:Choice>
              <mc:Fallback>
                <p:oleObj name="Уравнение" r:id="rId19" imgW="952200" imgH="203040" progId="Equation.3">
                  <p:embed/>
                  <p:pic>
                    <p:nvPicPr>
                      <p:cNvPr id="0" name=""/>
                      <p:cNvPicPr>
                        <a:picLocks noChangeAspect="1" noChangeArrowheads="1"/>
                      </p:cNvPicPr>
                      <p:nvPr/>
                    </p:nvPicPr>
                    <p:blipFill>
                      <a:blip r:embed="rId20"/>
                      <a:srcRect/>
                      <a:stretch>
                        <a:fillRect/>
                      </a:stretch>
                    </p:blipFill>
                    <p:spPr bwMode="auto">
                      <a:xfrm>
                        <a:off x="6848475" y="4630810"/>
                        <a:ext cx="229552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7" name="Object 15"/>
          <p:cNvGraphicFramePr>
            <a:graphicFrameLocks noChangeAspect="1"/>
          </p:cNvGraphicFramePr>
          <p:nvPr>
            <p:extLst>
              <p:ext uri="{D42A27DB-BD31-4B8C-83A1-F6EECF244321}">
                <p14:modId xmlns:p14="http://schemas.microsoft.com/office/powerpoint/2010/main" val="1625025706"/>
              </p:ext>
            </p:extLst>
          </p:nvPr>
        </p:nvGraphicFramePr>
        <p:xfrm>
          <a:off x="2805604" y="5835185"/>
          <a:ext cx="5265738" cy="577850"/>
        </p:xfrm>
        <a:graphic>
          <a:graphicData uri="http://schemas.openxmlformats.org/presentationml/2006/ole">
            <mc:AlternateContent xmlns:mc="http://schemas.openxmlformats.org/markup-compatibility/2006">
              <mc:Choice xmlns:v="urn:schemas-microsoft-com:vml" Requires="v">
                <p:oleObj spid="_x0000_s47258" name="Уравнение" r:id="rId21" imgW="1854000" imgH="203040" progId="Equation.3">
                  <p:embed/>
                </p:oleObj>
              </mc:Choice>
              <mc:Fallback>
                <p:oleObj name="Уравнение" r:id="rId21" imgW="1854000" imgH="203040" progId="Equation.3">
                  <p:embed/>
                  <p:pic>
                    <p:nvPicPr>
                      <p:cNvPr id="0" name=""/>
                      <p:cNvPicPr>
                        <a:picLocks noChangeAspect="1" noChangeArrowheads="1"/>
                      </p:cNvPicPr>
                      <p:nvPr/>
                    </p:nvPicPr>
                    <p:blipFill>
                      <a:blip r:embed="rId22"/>
                      <a:srcRect/>
                      <a:stretch>
                        <a:fillRect/>
                      </a:stretch>
                    </p:blipFill>
                    <p:spPr bwMode="auto">
                      <a:xfrm>
                        <a:off x="2805604" y="5835185"/>
                        <a:ext cx="5265738"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8" name="Object 8"/>
          <p:cNvGraphicFramePr>
            <a:graphicFrameLocks noChangeAspect="1"/>
          </p:cNvGraphicFramePr>
          <p:nvPr>
            <p:extLst>
              <p:ext uri="{D42A27DB-BD31-4B8C-83A1-F6EECF244321}">
                <p14:modId xmlns:p14="http://schemas.microsoft.com/office/powerpoint/2010/main" val="1137519911"/>
              </p:ext>
            </p:extLst>
          </p:nvPr>
        </p:nvGraphicFramePr>
        <p:xfrm>
          <a:off x="1982825" y="3495843"/>
          <a:ext cx="5175250" cy="942975"/>
        </p:xfrm>
        <a:graphic>
          <a:graphicData uri="http://schemas.openxmlformats.org/presentationml/2006/ole">
            <mc:AlternateContent xmlns:mc="http://schemas.openxmlformats.org/markup-compatibility/2006">
              <mc:Choice xmlns:v="urn:schemas-microsoft-com:vml" Requires="v">
                <p:oleObj spid="_x0000_s47259" name="Уравнение" r:id="rId23" imgW="2158920" imgH="393480" progId="Equation.3">
                  <p:embed/>
                </p:oleObj>
              </mc:Choice>
              <mc:Fallback>
                <p:oleObj name="Уравнение" r:id="rId23" imgW="2158920" imgH="393480" progId="Equation.3">
                  <p:embed/>
                  <p:pic>
                    <p:nvPicPr>
                      <p:cNvPr id="0" name=""/>
                      <p:cNvPicPr>
                        <a:picLocks noChangeAspect="1" noChangeArrowheads="1"/>
                      </p:cNvPicPr>
                      <p:nvPr/>
                    </p:nvPicPr>
                    <p:blipFill>
                      <a:blip r:embed="rId24"/>
                      <a:srcRect/>
                      <a:stretch>
                        <a:fillRect/>
                      </a:stretch>
                    </p:blipFill>
                    <p:spPr bwMode="auto">
                      <a:xfrm>
                        <a:off x="1982825" y="3495843"/>
                        <a:ext cx="5175250"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9" name="Object 8"/>
          <p:cNvGraphicFramePr>
            <a:graphicFrameLocks noChangeAspect="1"/>
          </p:cNvGraphicFramePr>
          <p:nvPr>
            <p:extLst>
              <p:ext uri="{D42A27DB-BD31-4B8C-83A1-F6EECF244321}">
                <p14:modId xmlns:p14="http://schemas.microsoft.com/office/powerpoint/2010/main" val="1752330887"/>
              </p:ext>
            </p:extLst>
          </p:nvPr>
        </p:nvGraphicFramePr>
        <p:xfrm>
          <a:off x="1948899" y="4386453"/>
          <a:ext cx="5000451" cy="870281"/>
        </p:xfrm>
        <a:graphic>
          <a:graphicData uri="http://schemas.openxmlformats.org/presentationml/2006/ole">
            <mc:AlternateContent xmlns:mc="http://schemas.openxmlformats.org/markup-compatibility/2006">
              <mc:Choice xmlns:v="urn:schemas-microsoft-com:vml" Requires="v">
                <p:oleObj spid="_x0000_s47260" name="Уравнение" r:id="rId25" imgW="2260440" imgH="393480" progId="Equation.3">
                  <p:embed/>
                </p:oleObj>
              </mc:Choice>
              <mc:Fallback>
                <p:oleObj name="Уравнение" r:id="rId25" imgW="2260440" imgH="393480" progId="Equation.3">
                  <p:embed/>
                  <p:pic>
                    <p:nvPicPr>
                      <p:cNvPr id="0" name=""/>
                      <p:cNvPicPr>
                        <a:picLocks noChangeAspect="1" noChangeArrowheads="1"/>
                      </p:cNvPicPr>
                      <p:nvPr/>
                    </p:nvPicPr>
                    <p:blipFill>
                      <a:blip r:embed="rId26"/>
                      <a:srcRect/>
                      <a:stretch>
                        <a:fillRect/>
                      </a:stretch>
                    </p:blipFill>
                    <p:spPr bwMode="auto">
                      <a:xfrm>
                        <a:off x="1948899" y="4386453"/>
                        <a:ext cx="5000451" cy="870281"/>
                      </a:xfrm>
                      <a:prstGeom prst="rect">
                        <a:avLst/>
                      </a:prstGeom>
                      <a:noFill/>
                      <a:ln>
                        <a:noFill/>
                      </a:ln>
                      <a:extLst/>
                    </p:spPr>
                  </p:pic>
                </p:oleObj>
              </mc:Fallback>
            </mc:AlternateContent>
          </a:graphicData>
        </a:graphic>
      </p:graphicFrame>
      <p:graphicFrame>
        <p:nvGraphicFramePr>
          <p:cNvPr id="20" name="Object 12"/>
          <p:cNvGraphicFramePr>
            <a:graphicFrameLocks noChangeAspect="1"/>
          </p:cNvGraphicFramePr>
          <p:nvPr>
            <p:extLst>
              <p:ext uri="{D42A27DB-BD31-4B8C-83A1-F6EECF244321}">
                <p14:modId xmlns:p14="http://schemas.microsoft.com/office/powerpoint/2010/main" val="1600901940"/>
              </p:ext>
            </p:extLst>
          </p:nvPr>
        </p:nvGraphicFramePr>
        <p:xfrm>
          <a:off x="2946098" y="5214319"/>
          <a:ext cx="4984750" cy="542925"/>
        </p:xfrm>
        <a:graphic>
          <a:graphicData uri="http://schemas.openxmlformats.org/presentationml/2006/ole">
            <mc:AlternateContent xmlns:mc="http://schemas.openxmlformats.org/markup-compatibility/2006">
              <mc:Choice xmlns:v="urn:schemas-microsoft-com:vml" Requires="v">
                <p:oleObj spid="_x0000_s47261" name="Уравнение" r:id="rId27" imgW="1866600" imgH="203040" progId="Equation.3">
                  <p:embed/>
                </p:oleObj>
              </mc:Choice>
              <mc:Fallback>
                <p:oleObj name="Уравнение" r:id="rId27" imgW="1866600" imgH="203040" progId="Equation.3">
                  <p:embed/>
                  <p:pic>
                    <p:nvPicPr>
                      <p:cNvPr id="0" name=""/>
                      <p:cNvPicPr>
                        <a:picLocks noChangeAspect="1" noChangeArrowheads="1"/>
                      </p:cNvPicPr>
                      <p:nvPr/>
                    </p:nvPicPr>
                    <p:blipFill>
                      <a:blip r:embed="rId28"/>
                      <a:srcRect/>
                      <a:stretch>
                        <a:fillRect/>
                      </a:stretch>
                    </p:blipFill>
                    <p:spPr bwMode="auto">
                      <a:xfrm>
                        <a:off x="2946098" y="5214319"/>
                        <a:ext cx="498475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1" name="Object 7"/>
          <p:cNvGraphicFramePr>
            <a:graphicFrameLocks noChangeAspect="1"/>
          </p:cNvGraphicFramePr>
          <p:nvPr>
            <p:extLst>
              <p:ext uri="{D42A27DB-BD31-4B8C-83A1-F6EECF244321}">
                <p14:modId xmlns:p14="http://schemas.microsoft.com/office/powerpoint/2010/main" val="1498476917"/>
              </p:ext>
            </p:extLst>
          </p:nvPr>
        </p:nvGraphicFramePr>
        <p:xfrm>
          <a:off x="2643890" y="1522828"/>
          <a:ext cx="2066925" cy="546100"/>
        </p:xfrm>
        <a:graphic>
          <a:graphicData uri="http://schemas.openxmlformats.org/presentationml/2006/ole">
            <mc:AlternateContent xmlns:mc="http://schemas.openxmlformats.org/markup-compatibility/2006">
              <mc:Choice xmlns:v="urn:schemas-microsoft-com:vml" Requires="v">
                <p:oleObj spid="_x0000_s47262" name="Формула" r:id="rId29" imgW="672516" imgH="177646" progId="Equation.3">
                  <p:embed/>
                </p:oleObj>
              </mc:Choice>
              <mc:Fallback>
                <p:oleObj name="Формула" r:id="rId29" imgW="672516" imgH="177646" progId="Equation.3">
                  <p:embed/>
                  <p:pic>
                    <p:nvPicPr>
                      <p:cNvPr id="0" name=""/>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2643890" y="1522828"/>
                        <a:ext cx="2066925" cy="546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 name="TextBox 25"/>
          <p:cNvSpPr txBox="1">
            <a:spLocks noChangeArrowheads="1"/>
          </p:cNvSpPr>
          <p:nvPr/>
        </p:nvSpPr>
        <p:spPr bwMode="auto">
          <a:xfrm>
            <a:off x="2362200" y="6262688"/>
            <a:ext cx="47339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ru-RU" altLang="ru-RU" dirty="0">
                <a:solidFill>
                  <a:srgbClr val="C00000"/>
                </a:solidFill>
              </a:rPr>
              <a:t>ОТВЕТ: </a:t>
            </a:r>
            <a:r>
              <a:rPr lang="en-US" altLang="ru-RU" dirty="0" smtClean="0">
                <a:solidFill>
                  <a:srgbClr val="C00000"/>
                </a:solidFill>
              </a:rPr>
              <a:t>Q=</a:t>
            </a:r>
            <a:r>
              <a:rPr lang="ru-RU" altLang="ru-RU" dirty="0" smtClean="0">
                <a:solidFill>
                  <a:srgbClr val="C00000"/>
                </a:solidFill>
              </a:rPr>
              <a:t>1600 </a:t>
            </a:r>
            <a:r>
              <a:rPr lang="ru-RU" altLang="ru-RU" dirty="0">
                <a:solidFill>
                  <a:srgbClr val="C00000"/>
                </a:solidFill>
              </a:rPr>
              <a:t>кДж</a:t>
            </a:r>
          </a:p>
        </p:txBody>
      </p:sp>
    </p:spTree>
    <p:extLst>
      <p:ext uri="{BB962C8B-B14F-4D97-AF65-F5344CB8AC3E}">
        <p14:creationId xmlns:p14="http://schemas.microsoft.com/office/powerpoint/2010/main" val="2700499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Содержимое 2"/>
          <p:cNvSpPr>
            <a:spLocks noGrp="1"/>
          </p:cNvSpPr>
          <p:nvPr>
            <p:ph idx="1"/>
          </p:nvPr>
        </p:nvSpPr>
        <p:spPr>
          <a:xfrm>
            <a:off x="0" y="533400"/>
            <a:ext cx="9067800" cy="3048000"/>
          </a:xfrm>
        </p:spPr>
        <p:txBody>
          <a:bodyPr/>
          <a:lstStyle/>
          <a:p>
            <a:pPr marL="0" indent="0">
              <a:buFontTx/>
              <a:buNone/>
            </a:pPr>
            <a:r>
              <a:rPr lang="ru-RU" altLang="ru-RU" sz="2800" dirty="0" smtClean="0"/>
              <a:t>Смешали воду массой 0,8 кг, имеющую температуру 25 </a:t>
            </a:r>
            <a:r>
              <a:rPr lang="ru-RU" altLang="ru-RU" sz="2800" baseline="30000" dirty="0" smtClean="0"/>
              <a:t>0</a:t>
            </a:r>
            <a:r>
              <a:rPr lang="ru-RU" altLang="ru-RU" sz="2800" dirty="0" smtClean="0"/>
              <a:t>С, и воду при температуре 100 </a:t>
            </a:r>
            <a:r>
              <a:rPr lang="ru-RU" altLang="ru-RU" sz="2800" baseline="30000" dirty="0" smtClean="0"/>
              <a:t>0</a:t>
            </a:r>
            <a:r>
              <a:rPr lang="ru-RU" altLang="ru-RU" sz="2800" dirty="0" smtClean="0"/>
              <a:t>С массой 0,2 кг. Температура полученной смеси оказалась равной 40 </a:t>
            </a:r>
            <a:r>
              <a:rPr lang="ru-RU" altLang="ru-RU" sz="2800" baseline="30000" dirty="0" smtClean="0"/>
              <a:t>0</a:t>
            </a:r>
            <a:r>
              <a:rPr lang="ru-RU" altLang="ru-RU" sz="2800" dirty="0" smtClean="0"/>
              <a:t>С. Вычислите, какое количество теплоты отдала горячая вода при остывании и получила холодная при нагревании. Сравните эти количества теплоты.</a:t>
            </a:r>
          </a:p>
        </p:txBody>
      </p:sp>
      <p:graphicFrame>
        <p:nvGraphicFramePr>
          <p:cNvPr id="5" name="Объект 4"/>
          <p:cNvGraphicFramePr>
            <a:graphicFrameLocks noChangeAspect="1"/>
          </p:cNvGraphicFramePr>
          <p:nvPr>
            <p:extLst/>
          </p:nvPr>
        </p:nvGraphicFramePr>
        <p:xfrm>
          <a:off x="381000" y="3113198"/>
          <a:ext cx="1724025" cy="2662127"/>
        </p:xfrm>
        <a:graphic>
          <a:graphicData uri="http://schemas.openxmlformats.org/presentationml/2006/ole">
            <mc:AlternateContent xmlns:mc="http://schemas.openxmlformats.org/markup-compatibility/2006">
              <mc:Choice xmlns:v="urn:schemas-microsoft-com:vml" Requires="v">
                <p:oleObj spid="_x0000_s48148" name="Уравнение" r:id="rId3" imgW="723586" imgH="1117115" progId="Equation.3">
                  <p:embed/>
                </p:oleObj>
              </mc:Choice>
              <mc:Fallback>
                <p:oleObj name="Уравнение" r:id="rId3" imgW="723586" imgH="1117115"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3113198"/>
                        <a:ext cx="1724025" cy="2662127"/>
                      </a:xfrm>
                      <a:prstGeom prst="rect">
                        <a:avLst/>
                      </a:prstGeom>
                      <a:noFill/>
                      <a:ln>
                        <a:noFill/>
                      </a:ln>
                      <a:extLst/>
                    </p:spPr>
                  </p:pic>
                </p:oleObj>
              </mc:Fallback>
            </mc:AlternateContent>
          </a:graphicData>
        </a:graphic>
      </p:graphicFrame>
      <p:cxnSp>
        <p:nvCxnSpPr>
          <p:cNvPr id="6" name="Прямая соединительная линия 5"/>
          <p:cNvCxnSpPr/>
          <p:nvPr/>
        </p:nvCxnSpPr>
        <p:spPr>
          <a:xfrm>
            <a:off x="2135188" y="3581400"/>
            <a:ext cx="0" cy="2590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Прямая соединительная линия 6"/>
          <p:cNvCxnSpPr/>
          <p:nvPr/>
        </p:nvCxnSpPr>
        <p:spPr>
          <a:xfrm>
            <a:off x="533400" y="5813425"/>
            <a:ext cx="2133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8" name="Object 4"/>
          <p:cNvGraphicFramePr>
            <a:graphicFrameLocks noChangeAspect="1"/>
          </p:cNvGraphicFramePr>
          <p:nvPr/>
        </p:nvGraphicFramePr>
        <p:xfrm>
          <a:off x="677863" y="5821363"/>
          <a:ext cx="1063625" cy="582612"/>
        </p:xfrm>
        <a:graphic>
          <a:graphicData uri="http://schemas.openxmlformats.org/presentationml/2006/ole">
            <mc:AlternateContent xmlns:mc="http://schemas.openxmlformats.org/markup-compatibility/2006">
              <mc:Choice xmlns:v="urn:schemas-microsoft-com:vml" Requires="v">
                <p:oleObj spid="_x0000_s48149" name="Уравнение" r:id="rId5" imgW="393359" imgH="215713" progId="Equation.3">
                  <p:embed/>
                </p:oleObj>
              </mc:Choice>
              <mc:Fallback>
                <p:oleObj name="Уравнение" r:id="rId5" imgW="393359" imgH="215713"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7863" y="5821363"/>
                        <a:ext cx="1063625"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Object 4"/>
          <p:cNvGraphicFramePr>
            <a:graphicFrameLocks noChangeAspect="1"/>
          </p:cNvGraphicFramePr>
          <p:nvPr/>
        </p:nvGraphicFramePr>
        <p:xfrm>
          <a:off x="715963" y="6283325"/>
          <a:ext cx="1098550" cy="582613"/>
        </p:xfrm>
        <a:graphic>
          <a:graphicData uri="http://schemas.openxmlformats.org/presentationml/2006/ole">
            <mc:AlternateContent xmlns:mc="http://schemas.openxmlformats.org/markup-compatibility/2006">
              <mc:Choice xmlns:v="urn:schemas-microsoft-com:vml" Requires="v">
                <p:oleObj spid="_x0000_s48150" name="Уравнение" r:id="rId7" imgW="406048" imgH="215713" progId="Equation.3">
                  <p:embed/>
                </p:oleObj>
              </mc:Choice>
              <mc:Fallback>
                <p:oleObj name="Уравнение" r:id="rId7" imgW="406048" imgH="215713"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5963" y="6283325"/>
                        <a:ext cx="1098550"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8920" name="Заголовок 1"/>
          <p:cNvSpPr>
            <a:spLocks noGrp="1"/>
          </p:cNvSpPr>
          <p:nvPr>
            <p:ph type="title"/>
          </p:nvPr>
        </p:nvSpPr>
        <p:spPr>
          <a:xfrm>
            <a:off x="457200" y="76200"/>
            <a:ext cx="8229600" cy="411163"/>
          </a:xfrm>
        </p:spPr>
        <p:txBody>
          <a:bodyPr>
            <a:normAutofit fontScale="90000"/>
          </a:bodyPr>
          <a:lstStyle/>
          <a:p>
            <a:r>
              <a:rPr lang="ru-RU" altLang="ru-RU" smtClean="0">
                <a:solidFill>
                  <a:srgbClr val="7030A0"/>
                </a:solidFill>
              </a:rPr>
              <a:t>Решите в тетради</a:t>
            </a:r>
          </a:p>
        </p:txBody>
      </p:sp>
    </p:spTree>
    <p:extLst>
      <p:ext uri="{BB962C8B-B14F-4D97-AF65-F5344CB8AC3E}">
        <p14:creationId xmlns:p14="http://schemas.microsoft.com/office/powerpoint/2010/main" val="17286477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9938" name="Объект 3"/>
          <p:cNvGraphicFramePr>
            <a:graphicFrameLocks noGrp="1" noChangeAspect="1"/>
          </p:cNvGraphicFramePr>
          <p:nvPr>
            <p:ph idx="1"/>
            <p:extLst>
              <p:ext uri="{D42A27DB-BD31-4B8C-83A1-F6EECF244321}">
                <p14:modId xmlns:p14="http://schemas.microsoft.com/office/powerpoint/2010/main" val="2861352310"/>
              </p:ext>
            </p:extLst>
          </p:nvPr>
        </p:nvGraphicFramePr>
        <p:xfrm>
          <a:off x="185682" y="140906"/>
          <a:ext cx="1698625" cy="2620962"/>
        </p:xfrm>
        <a:graphic>
          <a:graphicData uri="http://schemas.openxmlformats.org/presentationml/2006/ole">
            <mc:AlternateContent xmlns:mc="http://schemas.openxmlformats.org/markup-compatibility/2006">
              <mc:Choice xmlns:v="urn:schemas-microsoft-com:vml" Requires="v">
                <p:oleObj spid="_x0000_s40103" name="Уравнение" r:id="rId3" imgW="723586" imgH="1117115" progId="Equation.3">
                  <p:embed/>
                </p:oleObj>
              </mc:Choice>
              <mc:Fallback>
                <p:oleObj name="Уравнение" r:id="rId3" imgW="723586" imgH="1117115" progId="Equation.3">
                  <p:embed/>
                  <p:pic>
                    <p:nvPicPr>
                      <p:cNvPr id="0" name=""/>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5682" y="140906"/>
                        <a:ext cx="1698625" cy="2620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cxnSp>
        <p:nvCxnSpPr>
          <p:cNvPr id="5" name="Прямая соединительная линия 4"/>
          <p:cNvCxnSpPr/>
          <p:nvPr/>
        </p:nvCxnSpPr>
        <p:spPr>
          <a:xfrm flipH="1">
            <a:off x="1939582" y="256035"/>
            <a:ext cx="1588" cy="28763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Прямая соединительная линия 5"/>
          <p:cNvCxnSpPr/>
          <p:nvPr/>
        </p:nvCxnSpPr>
        <p:spPr>
          <a:xfrm>
            <a:off x="106054" y="2946569"/>
            <a:ext cx="2133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39941" name="Object 4"/>
          <p:cNvGraphicFramePr>
            <a:graphicFrameLocks noChangeAspect="1"/>
          </p:cNvGraphicFramePr>
          <p:nvPr>
            <p:extLst>
              <p:ext uri="{D42A27DB-BD31-4B8C-83A1-F6EECF244321}">
                <p14:modId xmlns:p14="http://schemas.microsoft.com/office/powerpoint/2010/main" val="1098917083"/>
              </p:ext>
            </p:extLst>
          </p:nvPr>
        </p:nvGraphicFramePr>
        <p:xfrm>
          <a:off x="265938" y="2957685"/>
          <a:ext cx="1063625" cy="582613"/>
        </p:xfrm>
        <a:graphic>
          <a:graphicData uri="http://schemas.openxmlformats.org/presentationml/2006/ole">
            <mc:AlternateContent xmlns:mc="http://schemas.openxmlformats.org/markup-compatibility/2006">
              <mc:Choice xmlns:v="urn:schemas-microsoft-com:vml" Requires="v">
                <p:oleObj spid="_x0000_s40104" name="Уравнение" r:id="rId5" imgW="393359" imgH="215713" progId="Equation.3">
                  <p:embed/>
                </p:oleObj>
              </mc:Choice>
              <mc:Fallback>
                <p:oleObj name="Уравнение" r:id="rId5" imgW="393359" imgH="215713"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5938" y="2957685"/>
                        <a:ext cx="1063625"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9942" name="Object 4"/>
          <p:cNvGraphicFramePr>
            <a:graphicFrameLocks noChangeAspect="1"/>
          </p:cNvGraphicFramePr>
          <p:nvPr>
            <p:extLst>
              <p:ext uri="{D42A27DB-BD31-4B8C-83A1-F6EECF244321}">
                <p14:modId xmlns:p14="http://schemas.microsoft.com/office/powerpoint/2010/main" val="1858534717"/>
              </p:ext>
            </p:extLst>
          </p:nvPr>
        </p:nvGraphicFramePr>
        <p:xfrm>
          <a:off x="244705" y="3512632"/>
          <a:ext cx="1098550" cy="582612"/>
        </p:xfrm>
        <a:graphic>
          <a:graphicData uri="http://schemas.openxmlformats.org/presentationml/2006/ole">
            <mc:AlternateContent xmlns:mc="http://schemas.openxmlformats.org/markup-compatibility/2006">
              <mc:Choice xmlns:v="urn:schemas-microsoft-com:vml" Requires="v">
                <p:oleObj spid="_x0000_s40105" name="Уравнение" r:id="rId7" imgW="406048" imgH="215713" progId="Equation.3">
                  <p:embed/>
                </p:oleObj>
              </mc:Choice>
              <mc:Fallback>
                <p:oleObj name="Уравнение" r:id="rId7" imgW="406048" imgH="215713"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4705" y="3512632"/>
                        <a:ext cx="1098550"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 name="Object 8"/>
          <p:cNvGraphicFramePr>
            <a:graphicFrameLocks noChangeAspect="1"/>
          </p:cNvGraphicFramePr>
          <p:nvPr>
            <p:extLst>
              <p:ext uri="{D42A27DB-BD31-4B8C-83A1-F6EECF244321}">
                <p14:modId xmlns:p14="http://schemas.microsoft.com/office/powerpoint/2010/main" val="3226669491"/>
              </p:ext>
            </p:extLst>
          </p:nvPr>
        </p:nvGraphicFramePr>
        <p:xfrm>
          <a:off x="2034666" y="753516"/>
          <a:ext cx="3419475" cy="768350"/>
        </p:xfrm>
        <a:graphic>
          <a:graphicData uri="http://schemas.openxmlformats.org/presentationml/2006/ole">
            <mc:AlternateContent xmlns:mc="http://schemas.openxmlformats.org/markup-compatibility/2006">
              <mc:Choice xmlns:v="urn:schemas-microsoft-com:vml" Requires="v">
                <p:oleObj spid="_x0000_s40106" name="Уравнение" r:id="rId9" imgW="1129810" imgH="253890" progId="Equation.3">
                  <p:embed/>
                </p:oleObj>
              </mc:Choice>
              <mc:Fallback>
                <p:oleObj name="Уравнение" r:id="rId9" imgW="1129810" imgH="25389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034666" y="753516"/>
                        <a:ext cx="3419475" cy="768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 name="Object 5"/>
          <p:cNvGraphicFramePr>
            <a:graphicFrameLocks noChangeAspect="1"/>
          </p:cNvGraphicFramePr>
          <p:nvPr>
            <p:extLst>
              <p:ext uri="{D42A27DB-BD31-4B8C-83A1-F6EECF244321}">
                <p14:modId xmlns:p14="http://schemas.microsoft.com/office/powerpoint/2010/main" val="2378713377"/>
              </p:ext>
            </p:extLst>
          </p:nvPr>
        </p:nvGraphicFramePr>
        <p:xfrm>
          <a:off x="106054" y="3938529"/>
          <a:ext cx="2438400" cy="908050"/>
        </p:xfrm>
        <a:graphic>
          <a:graphicData uri="http://schemas.openxmlformats.org/presentationml/2006/ole">
            <mc:AlternateContent xmlns:mc="http://schemas.openxmlformats.org/markup-compatibility/2006">
              <mc:Choice xmlns:v="urn:schemas-microsoft-com:vml" Requires="v">
                <p:oleObj spid="_x0000_s40107" name="Формула" r:id="rId11" imgW="965200" imgH="393700" progId="Equation.3">
                  <p:embed/>
                </p:oleObj>
              </mc:Choice>
              <mc:Fallback>
                <p:oleObj name="Формула" r:id="rId11" imgW="965200" imgH="3937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6054" y="3938529"/>
                        <a:ext cx="2438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3" name="Object 8"/>
          <p:cNvGraphicFramePr>
            <a:graphicFrameLocks noChangeAspect="1"/>
          </p:cNvGraphicFramePr>
          <p:nvPr>
            <p:extLst>
              <p:ext uri="{D42A27DB-BD31-4B8C-83A1-F6EECF244321}">
                <p14:modId xmlns:p14="http://schemas.microsoft.com/office/powerpoint/2010/main" val="4045836664"/>
              </p:ext>
            </p:extLst>
          </p:nvPr>
        </p:nvGraphicFramePr>
        <p:xfrm>
          <a:off x="2135990" y="1399882"/>
          <a:ext cx="3419475" cy="768350"/>
        </p:xfrm>
        <a:graphic>
          <a:graphicData uri="http://schemas.openxmlformats.org/presentationml/2006/ole">
            <mc:AlternateContent xmlns:mc="http://schemas.openxmlformats.org/markup-compatibility/2006">
              <mc:Choice xmlns:v="urn:schemas-microsoft-com:vml" Requires="v">
                <p:oleObj spid="_x0000_s40108" name="Уравнение" r:id="rId13" imgW="1129810" imgH="253890" progId="Equation.3">
                  <p:embed/>
                </p:oleObj>
              </mc:Choice>
              <mc:Fallback>
                <p:oleObj name="Уравнение" r:id="rId13" imgW="1129810" imgH="25389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135990" y="1399882"/>
                        <a:ext cx="3419475" cy="768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 name="Object 8"/>
          <p:cNvGraphicFramePr>
            <a:graphicFrameLocks noChangeAspect="1"/>
          </p:cNvGraphicFramePr>
          <p:nvPr>
            <p:extLst>
              <p:ext uri="{D42A27DB-BD31-4B8C-83A1-F6EECF244321}">
                <p14:modId xmlns:p14="http://schemas.microsoft.com/office/powerpoint/2010/main" val="1172902710"/>
              </p:ext>
            </p:extLst>
          </p:nvPr>
        </p:nvGraphicFramePr>
        <p:xfrm>
          <a:off x="1996445" y="2159898"/>
          <a:ext cx="6986587" cy="893762"/>
        </p:xfrm>
        <a:graphic>
          <a:graphicData uri="http://schemas.openxmlformats.org/presentationml/2006/ole">
            <mc:AlternateContent xmlns:mc="http://schemas.openxmlformats.org/markup-compatibility/2006">
              <mc:Choice xmlns:v="urn:schemas-microsoft-com:vml" Requires="v">
                <p:oleObj spid="_x0000_s40109" name="Уравнение" r:id="rId15" imgW="3073400" imgH="393700" progId="Equation.3">
                  <p:embed/>
                </p:oleObj>
              </mc:Choice>
              <mc:Fallback>
                <p:oleObj name="Уравнение" r:id="rId15" imgW="3073400" imgH="39370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996445" y="2159898"/>
                        <a:ext cx="6986587" cy="893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5" name="Object 8"/>
          <p:cNvGraphicFramePr>
            <a:graphicFrameLocks noChangeAspect="1"/>
          </p:cNvGraphicFramePr>
          <p:nvPr>
            <p:extLst>
              <p:ext uri="{D42A27DB-BD31-4B8C-83A1-F6EECF244321}">
                <p14:modId xmlns:p14="http://schemas.microsoft.com/office/powerpoint/2010/main" val="2186323084"/>
              </p:ext>
            </p:extLst>
          </p:nvPr>
        </p:nvGraphicFramePr>
        <p:xfrm>
          <a:off x="1971737" y="3116706"/>
          <a:ext cx="6998915" cy="847184"/>
        </p:xfrm>
        <a:graphic>
          <a:graphicData uri="http://schemas.openxmlformats.org/presentationml/2006/ole">
            <mc:AlternateContent xmlns:mc="http://schemas.openxmlformats.org/markup-compatibility/2006">
              <mc:Choice xmlns:v="urn:schemas-microsoft-com:vml" Requires="v">
                <p:oleObj spid="_x0000_s40110" name="Уравнение" r:id="rId17" imgW="3251200" imgH="393700" progId="Equation.3">
                  <p:embed/>
                </p:oleObj>
              </mc:Choice>
              <mc:Fallback>
                <p:oleObj name="Уравнение" r:id="rId17" imgW="3251200" imgH="393700" progId="Equation.3">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971737" y="3116706"/>
                        <a:ext cx="6998915" cy="847184"/>
                      </a:xfrm>
                      <a:prstGeom prst="rect">
                        <a:avLst/>
                      </a:prstGeom>
                      <a:noFill/>
                      <a:ln>
                        <a:noFill/>
                      </a:ln>
                      <a:extLst/>
                    </p:spPr>
                  </p:pic>
                </p:oleObj>
              </mc:Fallback>
            </mc:AlternateContent>
          </a:graphicData>
        </a:graphic>
      </p:graphicFrame>
      <p:graphicFrame>
        <p:nvGraphicFramePr>
          <p:cNvPr id="16" name="Object 2"/>
          <p:cNvGraphicFramePr>
            <a:graphicFrameLocks noChangeAspect="1"/>
          </p:cNvGraphicFramePr>
          <p:nvPr>
            <p:extLst>
              <p:ext uri="{D42A27DB-BD31-4B8C-83A1-F6EECF244321}">
                <p14:modId xmlns:p14="http://schemas.microsoft.com/office/powerpoint/2010/main" val="1561959122"/>
              </p:ext>
            </p:extLst>
          </p:nvPr>
        </p:nvGraphicFramePr>
        <p:xfrm>
          <a:off x="2009461" y="5669774"/>
          <a:ext cx="2868984" cy="603646"/>
        </p:xfrm>
        <a:graphic>
          <a:graphicData uri="http://schemas.openxmlformats.org/presentationml/2006/ole">
            <mc:AlternateContent xmlns:mc="http://schemas.openxmlformats.org/markup-compatibility/2006">
              <mc:Choice xmlns:v="urn:schemas-microsoft-com:vml" Requires="v">
                <p:oleObj spid="_x0000_s40111" name="Формула" r:id="rId19" imgW="1028254" imgH="215806" progId="Equation.3">
                  <p:embed/>
                </p:oleObj>
              </mc:Choice>
              <mc:Fallback>
                <p:oleObj name="Формула" r:id="rId19" imgW="1028254" imgH="215806" progId="Equation.3">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009461" y="5669774"/>
                        <a:ext cx="2868984" cy="603646"/>
                      </a:xfrm>
                      <a:prstGeom prst="rect">
                        <a:avLst/>
                      </a:prstGeom>
                      <a:noFill/>
                      <a:ln>
                        <a:noFill/>
                      </a:ln>
                      <a:effectLst/>
                      <a:extLst/>
                    </p:spPr>
                  </p:pic>
                </p:oleObj>
              </mc:Fallback>
            </mc:AlternateContent>
          </a:graphicData>
        </a:graphic>
      </p:graphicFrame>
      <p:graphicFrame>
        <p:nvGraphicFramePr>
          <p:cNvPr id="17" name="Object 3"/>
          <p:cNvGraphicFramePr>
            <a:graphicFrameLocks noChangeAspect="1"/>
          </p:cNvGraphicFramePr>
          <p:nvPr>
            <p:extLst>
              <p:ext uri="{D42A27DB-BD31-4B8C-83A1-F6EECF244321}">
                <p14:modId xmlns:p14="http://schemas.microsoft.com/office/powerpoint/2010/main" val="2058975438"/>
              </p:ext>
            </p:extLst>
          </p:nvPr>
        </p:nvGraphicFramePr>
        <p:xfrm>
          <a:off x="5364088" y="5665566"/>
          <a:ext cx="2880320" cy="598800"/>
        </p:xfrm>
        <a:graphic>
          <a:graphicData uri="http://schemas.openxmlformats.org/presentationml/2006/ole">
            <mc:AlternateContent xmlns:mc="http://schemas.openxmlformats.org/markup-compatibility/2006">
              <mc:Choice xmlns:v="urn:schemas-microsoft-com:vml" Requires="v">
                <p:oleObj spid="_x0000_s40112" name="Формула" r:id="rId21" imgW="1040948" imgH="215806" progId="Equation.3">
                  <p:embed/>
                </p:oleObj>
              </mc:Choice>
              <mc:Fallback>
                <p:oleObj name="Формула" r:id="rId21" imgW="1040948" imgH="215806" progId="Equation.3">
                  <p:embed/>
                  <p:pic>
                    <p:nvPicPr>
                      <p:cNvPr id="0" name=""/>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5364088" y="5665566"/>
                        <a:ext cx="2880320" cy="598800"/>
                      </a:xfrm>
                      <a:prstGeom prst="rect">
                        <a:avLst/>
                      </a:prstGeom>
                      <a:noFill/>
                      <a:ln>
                        <a:noFill/>
                      </a:ln>
                      <a:effectLst/>
                      <a:extLst/>
                    </p:spPr>
                  </p:pic>
                </p:oleObj>
              </mc:Fallback>
            </mc:AlternateContent>
          </a:graphicData>
        </a:graphic>
      </p:graphicFrame>
      <p:sp>
        <p:nvSpPr>
          <p:cNvPr id="18" name="TextBox 17"/>
          <p:cNvSpPr txBox="1">
            <a:spLocks noChangeArrowheads="1"/>
          </p:cNvSpPr>
          <p:nvPr/>
        </p:nvSpPr>
        <p:spPr bwMode="auto">
          <a:xfrm>
            <a:off x="545463" y="5689220"/>
            <a:ext cx="1561021"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ru-RU" altLang="ru-RU" dirty="0"/>
              <a:t>Ответ:</a:t>
            </a:r>
          </a:p>
        </p:txBody>
      </p:sp>
      <p:graphicFrame>
        <p:nvGraphicFramePr>
          <p:cNvPr id="39951" name="Object 7"/>
          <p:cNvGraphicFramePr>
            <a:graphicFrameLocks noChangeAspect="1"/>
          </p:cNvGraphicFramePr>
          <p:nvPr>
            <p:extLst>
              <p:ext uri="{D42A27DB-BD31-4B8C-83A1-F6EECF244321}">
                <p14:modId xmlns:p14="http://schemas.microsoft.com/office/powerpoint/2010/main" val="135483275"/>
              </p:ext>
            </p:extLst>
          </p:nvPr>
        </p:nvGraphicFramePr>
        <p:xfrm>
          <a:off x="3744403" y="100458"/>
          <a:ext cx="2066925" cy="546100"/>
        </p:xfrm>
        <a:graphic>
          <a:graphicData uri="http://schemas.openxmlformats.org/presentationml/2006/ole">
            <mc:AlternateContent xmlns:mc="http://schemas.openxmlformats.org/markup-compatibility/2006">
              <mc:Choice xmlns:v="urn:schemas-microsoft-com:vml" Requires="v">
                <p:oleObj spid="_x0000_s40113" name="Формула" r:id="rId23" imgW="672516" imgH="177646" progId="Equation.3">
                  <p:embed/>
                </p:oleObj>
              </mc:Choice>
              <mc:Fallback>
                <p:oleObj name="Формула" r:id="rId23" imgW="672516" imgH="177646" progId="Equation.3">
                  <p:embed/>
                  <p:pic>
                    <p:nvPicPr>
                      <p:cNvPr id="0" name=""/>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744403" y="100458"/>
                        <a:ext cx="2066925" cy="546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 name="TextBox 2"/>
          <p:cNvSpPr txBox="1"/>
          <p:nvPr/>
        </p:nvSpPr>
        <p:spPr>
          <a:xfrm>
            <a:off x="5451111" y="899485"/>
            <a:ext cx="3435309" cy="461665"/>
          </a:xfrm>
          <a:prstGeom prst="rect">
            <a:avLst/>
          </a:prstGeom>
          <a:noFill/>
        </p:spPr>
        <p:txBody>
          <a:bodyPr wrap="square" rtlCol="0">
            <a:spAutoFit/>
          </a:bodyPr>
          <a:lstStyle/>
          <a:p>
            <a:r>
              <a:rPr lang="ru-RU" sz="2400" dirty="0" smtClean="0"/>
              <a:t>-Приняла холодная вода</a:t>
            </a:r>
            <a:endParaRPr lang="ru-RU" sz="2400" dirty="0"/>
          </a:p>
        </p:txBody>
      </p:sp>
      <p:sp>
        <p:nvSpPr>
          <p:cNvPr id="19" name="TextBox 18"/>
          <p:cNvSpPr txBox="1"/>
          <p:nvPr/>
        </p:nvSpPr>
        <p:spPr>
          <a:xfrm>
            <a:off x="5551594" y="1553224"/>
            <a:ext cx="3435309" cy="461665"/>
          </a:xfrm>
          <a:prstGeom prst="rect">
            <a:avLst/>
          </a:prstGeom>
          <a:noFill/>
        </p:spPr>
        <p:txBody>
          <a:bodyPr wrap="square" rtlCol="0">
            <a:spAutoFit/>
          </a:bodyPr>
          <a:lstStyle/>
          <a:p>
            <a:r>
              <a:rPr lang="ru-RU" sz="2400" dirty="0" smtClean="0"/>
              <a:t>- Отдала горячая вода</a:t>
            </a:r>
            <a:endParaRPr lang="ru-RU" sz="2400" dirty="0"/>
          </a:p>
        </p:txBody>
      </p:sp>
    </p:spTree>
    <p:extLst>
      <p:ext uri="{BB962C8B-B14F-4D97-AF65-F5344CB8AC3E}">
        <p14:creationId xmlns:p14="http://schemas.microsoft.com/office/powerpoint/2010/main" val="11771463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 grpId="0"/>
      <p:bldP spid="1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Объект 5"/>
          <p:cNvSpPr>
            <a:spLocks noGrp="1"/>
          </p:cNvSpPr>
          <p:nvPr>
            <p:ph idx="1"/>
          </p:nvPr>
        </p:nvSpPr>
        <p:spPr>
          <a:xfrm>
            <a:off x="179512" y="20601"/>
            <a:ext cx="8856984" cy="2184264"/>
          </a:xfrm>
        </p:spPr>
        <p:txBody>
          <a:bodyPr>
            <a:normAutofit lnSpcReduction="10000"/>
          </a:bodyPr>
          <a:lstStyle/>
          <a:p>
            <a:pPr marL="0" indent="0">
              <a:buNone/>
            </a:pPr>
            <a:r>
              <a:rPr lang="ru-RU" sz="2800" dirty="0"/>
              <a:t>Смешали холодную и горячую воду. На рисунке приведён график зависимости температуры </a:t>
            </a:r>
            <a:r>
              <a:rPr lang="ru-RU" sz="2800" i="1" dirty="0"/>
              <a:t>t</a:t>
            </a:r>
            <a:r>
              <a:rPr lang="ru-RU" sz="2800" dirty="0"/>
              <a:t>° воды от времени τ. Теплообмен с окружающей средой пренебрежимо мал. Из предложенного перечня утверждений </a:t>
            </a:r>
            <a:r>
              <a:rPr lang="ru-RU" sz="2800" b="1" i="1" dirty="0"/>
              <a:t>два</a:t>
            </a:r>
            <a:r>
              <a:rPr lang="ru-RU" sz="2800" i="1" dirty="0"/>
              <a:t> </a:t>
            </a:r>
            <a:r>
              <a:rPr lang="ru-RU" sz="2800" dirty="0"/>
              <a:t>правильных. Укажите их номера.</a:t>
            </a:r>
          </a:p>
        </p:txBody>
      </p:sp>
      <p:pic>
        <p:nvPicPr>
          <p:cNvPr id="4098" name="Picture 2" descr="undefin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06699" y="1764526"/>
            <a:ext cx="3255547" cy="2694871"/>
          </a:xfrm>
          <a:prstGeom prst="rect">
            <a:avLst/>
          </a:prstGeom>
          <a:noFill/>
          <a:extLst>
            <a:ext uri="{909E8E84-426E-40DD-AFC4-6F175D3DCCD1}">
              <a14:hiddenFill xmlns:a14="http://schemas.microsoft.com/office/drawing/2010/main">
                <a:solidFill>
                  <a:srgbClr val="FFFFFF"/>
                </a:solidFill>
              </a14:hiddenFill>
            </a:ext>
          </a:extLst>
        </p:spPr>
      </p:pic>
      <p:sp>
        <p:nvSpPr>
          <p:cNvPr id="7" name="Прямоугольник 6"/>
          <p:cNvSpPr/>
          <p:nvPr/>
        </p:nvSpPr>
        <p:spPr>
          <a:xfrm>
            <a:off x="128740" y="2219507"/>
            <a:ext cx="5938849" cy="892552"/>
          </a:xfrm>
          <a:prstGeom prst="rect">
            <a:avLst/>
          </a:prstGeom>
        </p:spPr>
        <p:txBody>
          <a:bodyPr wrap="square">
            <a:spAutoFit/>
          </a:bodyPr>
          <a:lstStyle/>
          <a:p>
            <a:r>
              <a:rPr lang="ru-RU" sz="2600" dirty="0" smtClean="0">
                <a:solidFill>
                  <a:srgbClr val="000000"/>
                </a:solidFill>
                <a:latin typeface="Arial" panose="020B0604020202020204" pitchFamily="34" charset="0"/>
              </a:rPr>
              <a:t>1) Температура</a:t>
            </a:r>
            <a:r>
              <a:rPr lang="ru-RU" sz="2600" dirty="0">
                <a:solidFill>
                  <a:srgbClr val="000000"/>
                </a:solidFill>
                <a:latin typeface="Arial" panose="020B0604020202020204" pitchFamily="34" charset="0"/>
              </a:rPr>
              <a:t> </a:t>
            </a:r>
            <a:r>
              <a:rPr lang="ru-RU" sz="2600" i="1" dirty="0">
                <a:solidFill>
                  <a:srgbClr val="000000"/>
                </a:solidFill>
                <a:latin typeface="Arial" panose="020B0604020202020204" pitchFamily="34" charset="0"/>
              </a:rPr>
              <a:t>t</a:t>
            </a:r>
            <a:r>
              <a:rPr lang="ru-RU" sz="2600" baseline="-25000" dirty="0">
                <a:solidFill>
                  <a:srgbClr val="000000"/>
                </a:solidFill>
                <a:latin typeface="Arial" panose="020B0604020202020204" pitchFamily="34" charset="0"/>
              </a:rPr>
              <a:t>1</a:t>
            </a:r>
            <a:r>
              <a:rPr lang="ru-RU" sz="2600" dirty="0">
                <a:solidFill>
                  <a:srgbClr val="000000"/>
                </a:solidFill>
                <a:latin typeface="Arial" panose="020B0604020202020204" pitchFamily="34" charset="0"/>
              </a:rPr>
              <a:t> соответствует состоянию теплового равновесия</a:t>
            </a:r>
            <a:r>
              <a:rPr lang="ru-RU" sz="2400" dirty="0">
                <a:solidFill>
                  <a:srgbClr val="000000"/>
                </a:solidFill>
                <a:latin typeface="Arial" panose="020B0604020202020204" pitchFamily="34" charset="0"/>
              </a:rPr>
              <a:t>.</a:t>
            </a:r>
            <a:endParaRPr lang="ru-RU" sz="2400" dirty="0"/>
          </a:p>
        </p:txBody>
      </p:sp>
      <p:sp>
        <p:nvSpPr>
          <p:cNvPr id="8" name="Прямоугольник 7"/>
          <p:cNvSpPr/>
          <p:nvPr/>
        </p:nvSpPr>
        <p:spPr>
          <a:xfrm>
            <a:off x="143508" y="3239302"/>
            <a:ext cx="5658446" cy="892552"/>
          </a:xfrm>
          <a:prstGeom prst="rect">
            <a:avLst/>
          </a:prstGeom>
        </p:spPr>
        <p:txBody>
          <a:bodyPr wrap="square">
            <a:spAutoFit/>
          </a:bodyPr>
          <a:lstStyle/>
          <a:p>
            <a:r>
              <a:rPr lang="ru-RU" sz="2600" dirty="0" smtClean="0">
                <a:solidFill>
                  <a:srgbClr val="000000"/>
                </a:solidFill>
                <a:latin typeface="Arial" panose="020B0604020202020204" pitchFamily="34" charset="0"/>
              </a:rPr>
              <a:t>2) Удельная </a:t>
            </a:r>
            <a:r>
              <a:rPr lang="ru-RU" sz="2600" dirty="0">
                <a:solidFill>
                  <a:srgbClr val="000000"/>
                </a:solidFill>
                <a:latin typeface="Arial" panose="020B0604020202020204" pitchFamily="34" charset="0"/>
              </a:rPr>
              <a:t>теплоёмкость горячей воды больше, чем холодной.</a:t>
            </a:r>
            <a:endParaRPr lang="ru-RU" sz="2600" dirty="0"/>
          </a:p>
        </p:txBody>
      </p:sp>
      <p:sp>
        <p:nvSpPr>
          <p:cNvPr id="9" name="Прямоугольник 8"/>
          <p:cNvSpPr/>
          <p:nvPr/>
        </p:nvSpPr>
        <p:spPr>
          <a:xfrm>
            <a:off x="128740" y="4312203"/>
            <a:ext cx="8993556" cy="892552"/>
          </a:xfrm>
          <a:prstGeom prst="rect">
            <a:avLst/>
          </a:prstGeom>
        </p:spPr>
        <p:txBody>
          <a:bodyPr wrap="square">
            <a:spAutoFit/>
          </a:bodyPr>
          <a:lstStyle/>
          <a:p>
            <a:r>
              <a:rPr lang="ru-RU" sz="2600" dirty="0" smtClean="0">
                <a:solidFill>
                  <a:srgbClr val="000000"/>
                </a:solidFill>
                <a:latin typeface="Arial" panose="020B0604020202020204" pitchFamily="34" charset="0"/>
              </a:rPr>
              <a:t>3) Количество </a:t>
            </a:r>
            <a:r>
              <a:rPr lang="ru-RU" sz="2600" dirty="0">
                <a:solidFill>
                  <a:srgbClr val="000000"/>
                </a:solidFill>
                <a:latin typeface="Arial" panose="020B0604020202020204" pitchFamily="34" charset="0"/>
              </a:rPr>
              <a:t>теплоты, отданное горячей водой, больше количества теплоты, полученного холодной водой.</a:t>
            </a:r>
            <a:endParaRPr lang="ru-RU" sz="2600" dirty="0"/>
          </a:p>
        </p:txBody>
      </p:sp>
      <p:sp>
        <p:nvSpPr>
          <p:cNvPr id="10" name="Прямоугольник 9"/>
          <p:cNvSpPr/>
          <p:nvPr/>
        </p:nvSpPr>
        <p:spPr>
          <a:xfrm>
            <a:off x="143508" y="5309017"/>
            <a:ext cx="8892988" cy="492443"/>
          </a:xfrm>
          <a:prstGeom prst="rect">
            <a:avLst/>
          </a:prstGeom>
        </p:spPr>
        <p:txBody>
          <a:bodyPr wrap="square">
            <a:spAutoFit/>
          </a:bodyPr>
          <a:lstStyle/>
          <a:p>
            <a:r>
              <a:rPr lang="ru-RU" sz="2600" dirty="0" smtClean="0">
                <a:solidFill>
                  <a:srgbClr val="000000"/>
                </a:solidFill>
                <a:latin typeface="Arial" panose="020B0604020202020204" pitchFamily="34" charset="0"/>
              </a:rPr>
              <a:t>4) Масса </a:t>
            </a:r>
            <a:r>
              <a:rPr lang="ru-RU" sz="2600" dirty="0">
                <a:solidFill>
                  <a:srgbClr val="000000"/>
                </a:solidFill>
                <a:latin typeface="Arial" panose="020B0604020202020204" pitchFamily="34" charset="0"/>
              </a:rPr>
              <a:t>холодной воды меньше массы горячей воды.</a:t>
            </a:r>
            <a:endParaRPr lang="ru-RU" sz="2600" dirty="0"/>
          </a:p>
        </p:txBody>
      </p:sp>
      <p:sp>
        <p:nvSpPr>
          <p:cNvPr id="11" name="Прямоугольник 10"/>
          <p:cNvSpPr/>
          <p:nvPr/>
        </p:nvSpPr>
        <p:spPr>
          <a:xfrm>
            <a:off x="143508" y="5778274"/>
            <a:ext cx="8572219" cy="892552"/>
          </a:xfrm>
          <a:prstGeom prst="rect">
            <a:avLst/>
          </a:prstGeom>
        </p:spPr>
        <p:txBody>
          <a:bodyPr wrap="square">
            <a:spAutoFit/>
          </a:bodyPr>
          <a:lstStyle/>
          <a:p>
            <a:r>
              <a:rPr lang="ru-RU" sz="2600" dirty="0" smtClean="0">
                <a:solidFill>
                  <a:srgbClr val="000000"/>
                </a:solidFill>
                <a:latin typeface="Arial" panose="020B0604020202020204" pitchFamily="34" charset="0"/>
              </a:rPr>
              <a:t>5) Горячая </a:t>
            </a:r>
            <a:r>
              <a:rPr lang="ru-RU" sz="2600" dirty="0">
                <a:solidFill>
                  <a:srgbClr val="000000"/>
                </a:solidFill>
                <a:latin typeface="Arial" panose="020B0604020202020204" pitchFamily="34" charset="0"/>
              </a:rPr>
              <a:t>вода остывает быстрее, чем нагревается холодная.</a:t>
            </a:r>
            <a:endParaRPr lang="ru-RU" sz="2600" dirty="0"/>
          </a:p>
        </p:txBody>
      </p:sp>
    </p:spTree>
    <p:extLst>
      <p:ext uri="{BB962C8B-B14F-4D97-AF65-F5344CB8AC3E}">
        <p14:creationId xmlns:p14="http://schemas.microsoft.com/office/powerpoint/2010/main" val="2410406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nodeType="clickEffect">
                                  <p:stCondLst>
                                    <p:cond delay="0"/>
                                  </p:stCondLst>
                                  <p:iterate type="lt">
                                    <p:tmPct val="4000"/>
                                  </p:iterate>
                                  <p:childTnLst>
                                    <p:set>
                                      <p:cBhvr override="childStyle">
                                        <p:cTn id="6" dur="500" fill="hold"/>
                                        <p:tgtEl>
                                          <p:spTgt spid="7">
                                            <p:txEl>
                                              <p:pRg st="0" end="0"/>
                                            </p:txEl>
                                          </p:spTgt>
                                        </p:tgtEl>
                                        <p:attrNameLst>
                                          <p:attrName>style.color</p:attrName>
                                        </p:attrNameLst>
                                      </p:cBhvr>
                                      <p:to>
                                        <p:clrVal>
                                          <a:srgbClr val="FF0000"/>
                                        </p:clrVal>
                                      </p:to>
                                    </p:set>
                                    <p:set>
                                      <p:cBhvr>
                                        <p:cTn id="7" dur="500" fill="hold"/>
                                        <p:tgtEl>
                                          <p:spTgt spid="7">
                                            <p:txEl>
                                              <p:pRg st="0" end="0"/>
                                            </p:txEl>
                                          </p:spTgt>
                                        </p:tgtEl>
                                        <p:attrNameLst>
                                          <p:attrName>fillcolor</p:attrName>
                                        </p:attrNameLst>
                                      </p:cBhvr>
                                      <p:to>
                                        <p:clrVal>
                                          <a:srgbClr val="FF0000"/>
                                        </p:clrVal>
                                      </p:to>
                                    </p:set>
                                    <p:set>
                                      <p:cBhvr>
                                        <p:cTn id="8" dur="500" fill="hold"/>
                                        <p:tgtEl>
                                          <p:spTgt spid="7">
                                            <p:txEl>
                                              <p:pRg st="0" end="0"/>
                                            </p:txEl>
                                          </p:spTgt>
                                        </p:tgtEl>
                                        <p:attrNameLst>
                                          <p:attrName>fill.type</p:attrName>
                                        </p:attrNameLst>
                                      </p:cBhvr>
                                      <p:to>
                                        <p:strVal val="solid"/>
                                      </p:to>
                                    </p:set>
                                  </p:childTnLst>
                                </p:cTn>
                              </p:par>
                            </p:childTnLst>
                          </p:cTn>
                        </p:par>
                      </p:childTnLst>
                    </p:cTn>
                  </p:par>
                  <p:par>
                    <p:cTn id="9" fill="hold">
                      <p:stCondLst>
                        <p:cond delay="indefinite"/>
                      </p:stCondLst>
                      <p:childTnLst>
                        <p:par>
                          <p:cTn id="10" fill="hold">
                            <p:stCondLst>
                              <p:cond delay="0"/>
                            </p:stCondLst>
                            <p:childTnLst>
                              <p:par>
                                <p:cTn id="11" presetID="16" presetClass="emph" presetSubtype="0" fill="hold" nodeType="clickEffect">
                                  <p:stCondLst>
                                    <p:cond delay="0"/>
                                  </p:stCondLst>
                                  <p:iterate type="lt">
                                    <p:tmPct val="4000"/>
                                  </p:iterate>
                                  <p:childTnLst>
                                    <p:set>
                                      <p:cBhvr override="childStyle">
                                        <p:cTn id="12" dur="500" fill="hold"/>
                                        <p:tgtEl>
                                          <p:spTgt spid="10">
                                            <p:txEl>
                                              <p:pRg st="0" end="0"/>
                                            </p:txEl>
                                          </p:spTgt>
                                        </p:tgtEl>
                                        <p:attrNameLst>
                                          <p:attrName>style.color</p:attrName>
                                        </p:attrNameLst>
                                      </p:cBhvr>
                                      <p:to>
                                        <p:clrVal>
                                          <a:srgbClr val="FF0000"/>
                                        </p:clrVal>
                                      </p:to>
                                    </p:set>
                                    <p:set>
                                      <p:cBhvr>
                                        <p:cTn id="13" dur="500" fill="hold"/>
                                        <p:tgtEl>
                                          <p:spTgt spid="10">
                                            <p:txEl>
                                              <p:pRg st="0" end="0"/>
                                            </p:txEl>
                                          </p:spTgt>
                                        </p:tgtEl>
                                        <p:attrNameLst>
                                          <p:attrName>fillcolor</p:attrName>
                                        </p:attrNameLst>
                                      </p:cBhvr>
                                      <p:to>
                                        <p:clrVal>
                                          <a:srgbClr val="FF0000"/>
                                        </p:clrVal>
                                      </p:to>
                                    </p:set>
                                    <p:set>
                                      <p:cBhvr>
                                        <p:cTn id="14" dur="500" fill="hold"/>
                                        <p:tgtEl>
                                          <p:spTgt spid="10">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19457"/>
            <a:ext cx="9036496" cy="1308915"/>
          </a:xfrm>
        </p:spPr>
        <p:txBody>
          <a:bodyPr>
            <a:noAutofit/>
          </a:bodyPr>
          <a:lstStyle/>
          <a:p>
            <a:pPr marL="0" indent="0">
              <a:buNone/>
            </a:pPr>
            <a:r>
              <a:rPr lang="ru-RU" sz="2800" dirty="0"/>
              <a:t>Смешали холодную и горячую воду. На рисунке приведён график зависимости температуры </a:t>
            </a:r>
            <a:r>
              <a:rPr lang="ru-RU" sz="2800" i="1" dirty="0"/>
              <a:t>t°</a:t>
            </a:r>
            <a:r>
              <a:rPr lang="ru-RU" sz="2800" dirty="0"/>
              <a:t> воды от времени τ. Теплообмен с окружающей средой пренебрежимо мал. </a:t>
            </a:r>
          </a:p>
        </p:txBody>
      </p:sp>
      <p:pic>
        <p:nvPicPr>
          <p:cNvPr id="3074" name="Picture 2" descr="undefin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27008" y="1338617"/>
            <a:ext cx="3312388" cy="3102537"/>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111800" y="2317261"/>
            <a:ext cx="6047215" cy="1200329"/>
          </a:xfrm>
          <a:prstGeom prst="rect">
            <a:avLst/>
          </a:prstGeom>
        </p:spPr>
        <p:txBody>
          <a:bodyPr wrap="square">
            <a:spAutoFit/>
          </a:bodyPr>
          <a:lstStyle/>
          <a:p>
            <a:r>
              <a:rPr lang="ru-RU" sz="2400" dirty="0" smtClean="0">
                <a:solidFill>
                  <a:srgbClr val="000000"/>
                </a:solidFill>
                <a:latin typeface="Arial" panose="020B0604020202020204" pitchFamily="34" charset="0"/>
              </a:rPr>
              <a:t>1) Количество </a:t>
            </a:r>
            <a:r>
              <a:rPr lang="ru-RU" sz="2400" dirty="0">
                <a:solidFill>
                  <a:srgbClr val="000000"/>
                </a:solidFill>
                <a:latin typeface="Arial" panose="020B0604020202020204" pitchFamily="34" charset="0"/>
              </a:rPr>
              <a:t>теплоты, отданное горячей водой, больше количества теплоты, полученного холодной водой.</a:t>
            </a:r>
            <a:endParaRPr lang="ru-RU" sz="2400" dirty="0"/>
          </a:p>
        </p:txBody>
      </p:sp>
      <p:sp>
        <p:nvSpPr>
          <p:cNvPr id="5" name="Прямоугольник 4"/>
          <p:cNvSpPr/>
          <p:nvPr/>
        </p:nvSpPr>
        <p:spPr>
          <a:xfrm>
            <a:off x="173671" y="3459943"/>
            <a:ext cx="4572000" cy="830997"/>
          </a:xfrm>
          <a:prstGeom prst="rect">
            <a:avLst/>
          </a:prstGeom>
        </p:spPr>
        <p:txBody>
          <a:bodyPr>
            <a:spAutoFit/>
          </a:bodyPr>
          <a:lstStyle/>
          <a:p>
            <a:r>
              <a:rPr lang="ru-RU" sz="2400" dirty="0" smtClean="0">
                <a:solidFill>
                  <a:srgbClr val="000000"/>
                </a:solidFill>
                <a:latin typeface="Arial" panose="020B0604020202020204" pitchFamily="34" charset="0"/>
              </a:rPr>
              <a:t>2) Масса </a:t>
            </a:r>
            <a:r>
              <a:rPr lang="ru-RU" sz="2400" dirty="0">
                <a:solidFill>
                  <a:srgbClr val="000000"/>
                </a:solidFill>
                <a:latin typeface="Arial" panose="020B0604020202020204" pitchFamily="34" charset="0"/>
              </a:rPr>
              <a:t>холодной воды больше массы горячей воды.</a:t>
            </a:r>
            <a:endParaRPr lang="ru-RU" sz="2400" dirty="0"/>
          </a:p>
        </p:txBody>
      </p:sp>
      <p:sp>
        <p:nvSpPr>
          <p:cNvPr id="6" name="Прямоугольник 5"/>
          <p:cNvSpPr/>
          <p:nvPr/>
        </p:nvSpPr>
        <p:spPr>
          <a:xfrm>
            <a:off x="147031" y="4337043"/>
            <a:ext cx="8673441" cy="830997"/>
          </a:xfrm>
          <a:prstGeom prst="rect">
            <a:avLst/>
          </a:prstGeom>
        </p:spPr>
        <p:txBody>
          <a:bodyPr wrap="square">
            <a:spAutoFit/>
          </a:bodyPr>
          <a:lstStyle/>
          <a:p>
            <a:r>
              <a:rPr lang="ru-RU" sz="2400" dirty="0" smtClean="0">
                <a:solidFill>
                  <a:srgbClr val="000000"/>
                </a:solidFill>
                <a:latin typeface="Arial" panose="020B0604020202020204" pitchFamily="34" charset="0"/>
              </a:rPr>
              <a:t>3) Изменение </a:t>
            </a:r>
            <a:r>
              <a:rPr lang="ru-RU" sz="2400" dirty="0">
                <a:solidFill>
                  <a:srgbClr val="000000"/>
                </a:solidFill>
                <a:latin typeface="Arial" panose="020B0604020202020204" pitchFamily="34" charset="0"/>
              </a:rPr>
              <a:t>температуры холодной воды больше, чем изменение температуры горячей воды</a:t>
            </a:r>
            <a:endParaRPr lang="ru-RU" sz="2400" dirty="0"/>
          </a:p>
        </p:txBody>
      </p:sp>
      <p:sp>
        <p:nvSpPr>
          <p:cNvPr id="7" name="Прямоугольник 6"/>
          <p:cNvSpPr/>
          <p:nvPr/>
        </p:nvSpPr>
        <p:spPr>
          <a:xfrm>
            <a:off x="173671" y="5168040"/>
            <a:ext cx="8352928" cy="830997"/>
          </a:xfrm>
          <a:prstGeom prst="rect">
            <a:avLst/>
          </a:prstGeom>
        </p:spPr>
        <p:txBody>
          <a:bodyPr wrap="square">
            <a:spAutoFit/>
          </a:bodyPr>
          <a:lstStyle/>
          <a:p>
            <a:r>
              <a:rPr lang="ru-RU" sz="2400" dirty="0" smtClean="0">
                <a:solidFill>
                  <a:srgbClr val="000000"/>
                </a:solidFill>
                <a:latin typeface="Arial" panose="020B0604020202020204" pitchFamily="34" charset="0"/>
              </a:rPr>
              <a:t>4) Температура</a:t>
            </a:r>
            <a:r>
              <a:rPr lang="ru-RU" sz="2400" dirty="0">
                <a:solidFill>
                  <a:srgbClr val="000000"/>
                </a:solidFill>
                <a:latin typeface="Arial" panose="020B0604020202020204" pitchFamily="34" charset="0"/>
              </a:rPr>
              <a:t> </a:t>
            </a:r>
            <a:r>
              <a:rPr lang="ru-RU" sz="2400" i="1" dirty="0">
                <a:solidFill>
                  <a:srgbClr val="000000"/>
                </a:solidFill>
                <a:latin typeface="Arial" panose="020B0604020202020204" pitchFamily="34" charset="0"/>
              </a:rPr>
              <a:t>t</a:t>
            </a:r>
            <a:r>
              <a:rPr lang="ru-RU" sz="2400" baseline="-25000" dirty="0">
                <a:solidFill>
                  <a:srgbClr val="000000"/>
                </a:solidFill>
                <a:latin typeface="Arial" panose="020B0604020202020204" pitchFamily="34" charset="0"/>
              </a:rPr>
              <a:t>1</a:t>
            </a:r>
            <a:r>
              <a:rPr lang="ru-RU" sz="2400" dirty="0">
                <a:solidFill>
                  <a:srgbClr val="000000"/>
                </a:solidFill>
                <a:latin typeface="Arial" panose="020B0604020202020204" pitchFamily="34" charset="0"/>
              </a:rPr>
              <a:t> соответствует состоянию теплового равновесия.</a:t>
            </a:r>
            <a:endParaRPr lang="ru-RU" sz="2400" dirty="0"/>
          </a:p>
        </p:txBody>
      </p:sp>
      <p:sp>
        <p:nvSpPr>
          <p:cNvPr id="8" name="Прямоугольник 7"/>
          <p:cNvSpPr/>
          <p:nvPr/>
        </p:nvSpPr>
        <p:spPr>
          <a:xfrm>
            <a:off x="173671" y="5975381"/>
            <a:ext cx="8223491" cy="830997"/>
          </a:xfrm>
          <a:prstGeom prst="rect">
            <a:avLst/>
          </a:prstGeom>
        </p:spPr>
        <p:txBody>
          <a:bodyPr wrap="square">
            <a:spAutoFit/>
          </a:bodyPr>
          <a:lstStyle/>
          <a:p>
            <a:r>
              <a:rPr lang="ru-RU" sz="2400" dirty="0" smtClean="0">
                <a:solidFill>
                  <a:srgbClr val="000000"/>
                </a:solidFill>
                <a:latin typeface="Arial" panose="020B0604020202020204" pitchFamily="34" charset="0"/>
              </a:rPr>
              <a:t>5) Удельная </a:t>
            </a:r>
            <a:r>
              <a:rPr lang="ru-RU" sz="2400" dirty="0">
                <a:solidFill>
                  <a:srgbClr val="000000"/>
                </a:solidFill>
                <a:latin typeface="Arial" panose="020B0604020202020204" pitchFamily="34" charset="0"/>
              </a:rPr>
              <a:t>теплоёмкость горячей воды больше, чем холодной.</a:t>
            </a:r>
            <a:endParaRPr lang="ru-RU" sz="2400" dirty="0"/>
          </a:p>
        </p:txBody>
      </p:sp>
      <p:sp>
        <p:nvSpPr>
          <p:cNvPr id="2" name="Прямоугольник 1"/>
          <p:cNvSpPr/>
          <p:nvPr/>
        </p:nvSpPr>
        <p:spPr>
          <a:xfrm>
            <a:off x="111800" y="1253878"/>
            <a:ext cx="8970329" cy="1200329"/>
          </a:xfrm>
          <a:prstGeom prst="rect">
            <a:avLst/>
          </a:prstGeom>
        </p:spPr>
        <p:txBody>
          <a:bodyPr wrap="square">
            <a:spAutoFit/>
          </a:bodyPr>
          <a:lstStyle/>
          <a:p>
            <a:r>
              <a:rPr lang="ru-RU" sz="2400" i="1" dirty="0">
                <a:latin typeface="Calibri" panose="020F0502020204030204" pitchFamily="34" charset="0"/>
                <a:cs typeface="Calibri" panose="020F0502020204030204" pitchFamily="34" charset="0"/>
              </a:rPr>
              <a:t>Из предложенного перечня утверждений выберите </a:t>
            </a:r>
            <a:r>
              <a:rPr lang="ru-RU" sz="2400" b="1" i="1" dirty="0">
                <a:latin typeface="Calibri" panose="020F0502020204030204" pitchFamily="34" charset="0"/>
                <a:cs typeface="Calibri" panose="020F0502020204030204" pitchFamily="34" charset="0"/>
              </a:rPr>
              <a:t>два</a:t>
            </a:r>
            <a:r>
              <a:rPr lang="ru-RU" sz="2400" i="1" dirty="0">
                <a:latin typeface="Calibri" panose="020F0502020204030204" pitchFamily="34" charset="0"/>
                <a:cs typeface="Calibri" panose="020F0502020204030204" pitchFamily="34" charset="0"/>
              </a:rPr>
              <a:t> правильных. </a:t>
            </a:r>
            <a:endParaRPr lang="ru-RU" sz="2400" i="1" dirty="0" smtClean="0">
              <a:latin typeface="Calibri" panose="020F0502020204030204" pitchFamily="34" charset="0"/>
              <a:cs typeface="Calibri" panose="020F0502020204030204" pitchFamily="34" charset="0"/>
            </a:endParaRPr>
          </a:p>
          <a:p>
            <a:r>
              <a:rPr lang="ru-RU" sz="2400" i="1" dirty="0" smtClean="0">
                <a:latin typeface="Calibri" panose="020F0502020204030204" pitchFamily="34" charset="0"/>
                <a:cs typeface="Calibri" panose="020F0502020204030204" pitchFamily="34" charset="0"/>
              </a:rPr>
              <a:t>Укажите </a:t>
            </a:r>
            <a:r>
              <a:rPr lang="ru-RU" sz="2400" i="1" dirty="0">
                <a:latin typeface="Calibri" panose="020F0502020204030204" pitchFamily="34" charset="0"/>
                <a:cs typeface="Calibri" panose="020F0502020204030204" pitchFamily="34" charset="0"/>
              </a:rPr>
              <a:t>их номера.</a:t>
            </a:r>
          </a:p>
        </p:txBody>
      </p:sp>
    </p:spTree>
    <p:extLst>
      <p:ext uri="{BB962C8B-B14F-4D97-AF65-F5344CB8AC3E}">
        <p14:creationId xmlns:p14="http://schemas.microsoft.com/office/powerpoint/2010/main" val="2295074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nodeType="clickEffect">
                                  <p:stCondLst>
                                    <p:cond delay="0"/>
                                  </p:stCondLst>
                                  <p:iterate type="lt">
                                    <p:tmPct val="4000"/>
                                  </p:iterate>
                                  <p:childTnLst>
                                    <p:set>
                                      <p:cBhvr override="childStyle">
                                        <p:cTn id="6" dur="500" fill="hold"/>
                                        <p:tgtEl>
                                          <p:spTgt spid="7">
                                            <p:txEl>
                                              <p:pRg st="0" end="0"/>
                                            </p:txEl>
                                          </p:spTgt>
                                        </p:tgtEl>
                                        <p:attrNameLst>
                                          <p:attrName>style.color</p:attrName>
                                        </p:attrNameLst>
                                      </p:cBhvr>
                                      <p:to>
                                        <p:clrVal>
                                          <a:srgbClr val="FF0000"/>
                                        </p:clrVal>
                                      </p:to>
                                    </p:set>
                                    <p:set>
                                      <p:cBhvr>
                                        <p:cTn id="7" dur="500" fill="hold"/>
                                        <p:tgtEl>
                                          <p:spTgt spid="7">
                                            <p:txEl>
                                              <p:pRg st="0" end="0"/>
                                            </p:txEl>
                                          </p:spTgt>
                                        </p:tgtEl>
                                        <p:attrNameLst>
                                          <p:attrName>fillcolor</p:attrName>
                                        </p:attrNameLst>
                                      </p:cBhvr>
                                      <p:to>
                                        <p:clrVal>
                                          <a:srgbClr val="FF0000"/>
                                        </p:clrVal>
                                      </p:to>
                                    </p:set>
                                    <p:set>
                                      <p:cBhvr>
                                        <p:cTn id="8" dur="500" fill="hold"/>
                                        <p:tgtEl>
                                          <p:spTgt spid="7">
                                            <p:txEl>
                                              <p:pRg st="0" end="0"/>
                                            </p:txEl>
                                          </p:spTgt>
                                        </p:tgtEl>
                                        <p:attrNameLst>
                                          <p:attrName>fill.type</p:attrName>
                                        </p:attrNameLst>
                                      </p:cBhvr>
                                      <p:to>
                                        <p:strVal val="solid"/>
                                      </p:to>
                                    </p:set>
                                  </p:childTnLst>
                                </p:cTn>
                              </p:par>
                            </p:childTnLst>
                          </p:cTn>
                        </p:par>
                      </p:childTnLst>
                    </p:cTn>
                  </p:par>
                  <p:par>
                    <p:cTn id="9" fill="hold">
                      <p:stCondLst>
                        <p:cond delay="indefinite"/>
                      </p:stCondLst>
                      <p:childTnLst>
                        <p:par>
                          <p:cTn id="10" fill="hold">
                            <p:stCondLst>
                              <p:cond delay="0"/>
                            </p:stCondLst>
                            <p:childTnLst>
                              <p:par>
                                <p:cTn id="11" presetID="16" presetClass="emph" presetSubtype="0" fill="hold" nodeType="clickEffect">
                                  <p:stCondLst>
                                    <p:cond delay="0"/>
                                  </p:stCondLst>
                                  <p:iterate type="lt">
                                    <p:tmPct val="4000"/>
                                  </p:iterate>
                                  <p:childTnLst>
                                    <p:set>
                                      <p:cBhvr override="childStyle">
                                        <p:cTn id="12" dur="500" fill="hold"/>
                                        <p:tgtEl>
                                          <p:spTgt spid="5">
                                            <p:txEl>
                                              <p:pRg st="0" end="0"/>
                                            </p:txEl>
                                          </p:spTgt>
                                        </p:tgtEl>
                                        <p:attrNameLst>
                                          <p:attrName>style.color</p:attrName>
                                        </p:attrNameLst>
                                      </p:cBhvr>
                                      <p:to>
                                        <p:clrVal>
                                          <a:srgbClr val="FF0000"/>
                                        </p:clrVal>
                                      </p:to>
                                    </p:set>
                                    <p:set>
                                      <p:cBhvr>
                                        <p:cTn id="13" dur="500" fill="hold"/>
                                        <p:tgtEl>
                                          <p:spTgt spid="5">
                                            <p:txEl>
                                              <p:pRg st="0" end="0"/>
                                            </p:txEl>
                                          </p:spTgt>
                                        </p:tgtEl>
                                        <p:attrNameLst>
                                          <p:attrName>fillcolor</p:attrName>
                                        </p:attrNameLst>
                                      </p:cBhvr>
                                      <p:to>
                                        <p:clrVal>
                                          <a:srgbClr val="FF0000"/>
                                        </p:clrVal>
                                      </p:to>
                                    </p:set>
                                    <p:set>
                                      <p:cBhvr>
                                        <p:cTn id="14" dur="500" fill="hold"/>
                                        <p:tgtEl>
                                          <p:spTgt spid="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57200" y="0"/>
            <a:ext cx="8229600" cy="411163"/>
          </a:xfrm>
        </p:spPr>
        <p:txBody>
          <a:bodyPr>
            <a:normAutofit fontScale="90000"/>
          </a:bodyPr>
          <a:lstStyle/>
          <a:p>
            <a:pPr eaLnBrk="1" hangingPunct="1"/>
            <a:r>
              <a:rPr lang="ru-RU" altLang="ru-RU" sz="3200" smtClean="0">
                <a:solidFill>
                  <a:srgbClr val="7030A0"/>
                </a:solidFill>
              </a:rPr>
              <a:t>Решите в тетради</a:t>
            </a:r>
          </a:p>
        </p:txBody>
      </p:sp>
      <p:sp>
        <p:nvSpPr>
          <p:cNvPr id="20483" name="Rectangle 3"/>
          <p:cNvSpPr>
            <a:spLocks noGrp="1" noChangeArrowheads="1"/>
          </p:cNvSpPr>
          <p:nvPr>
            <p:ph type="body" idx="1"/>
          </p:nvPr>
        </p:nvSpPr>
        <p:spPr>
          <a:xfrm>
            <a:off x="457200" y="457200"/>
            <a:ext cx="8686800" cy="1828800"/>
          </a:xfrm>
        </p:spPr>
        <p:txBody>
          <a:bodyPr/>
          <a:lstStyle/>
          <a:p>
            <a:pPr marL="0" indent="0" eaLnBrk="1" hangingPunct="1">
              <a:lnSpc>
                <a:spcPct val="90000"/>
              </a:lnSpc>
              <a:buFontTx/>
              <a:buNone/>
              <a:defRPr/>
            </a:pPr>
            <a:r>
              <a:rPr lang="ru-RU" altLang="ru-RU" sz="2800" dirty="0" smtClean="0"/>
              <a:t>В алюминиевой кастрюле, имеющей массу 400 г, находится 2 л воды при температуре 20</a:t>
            </a:r>
            <a:r>
              <a:rPr lang="ru-RU" altLang="ru-RU" sz="2800" baseline="30000" dirty="0" smtClean="0"/>
              <a:t>0</a:t>
            </a:r>
            <a:r>
              <a:rPr lang="ru-RU" altLang="ru-RU" sz="2800" dirty="0" smtClean="0"/>
              <a:t>С. Какое количество теплоты необходимо для нагревания воды в кастрюле до 100</a:t>
            </a:r>
            <a:r>
              <a:rPr lang="ru-RU" altLang="ru-RU" sz="2800" baseline="30000" dirty="0" smtClean="0"/>
              <a:t>0</a:t>
            </a:r>
            <a:r>
              <a:rPr lang="ru-RU" altLang="ru-RU" sz="2800" dirty="0" smtClean="0"/>
              <a:t>С?</a:t>
            </a:r>
          </a:p>
          <a:p>
            <a:pPr marL="609600" indent="-609600" eaLnBrk="1" hangingPunct="1">
              <a:lnSpc>
                <a:spcPct val="90000"/>
              </a:lnSpc>
              <a:buFontTx/>
              <a:buAutoNum type="arabicPeriod"/>
              <a:defRPr/>
            </a:pPr>
            <a:endParaRPr lang="ru-RU" altLang="ru-RU" dirty="0" smtClean="0"/>
          </a:p>
        </p:txBody>
      </p:sp>
      <p:graphicFrame>
        <p:nvGraphicFramePr>
          <p:cNvPr id="4" name="Object 2"/>
          <p:cNvGraphicFramePr>
            <a:graphicFrameLocks noChangeAspect="1"/>
          </p:cNvGraphicFramePr>
          <p:nvPr>
            <p:extLst>
              <p:ext uri="{D42A27DB-BD31-4B8C-83A1-F6EECF244321}">
                <p14:modId xmlns:p14="http://schemas.microsoft.com/office/powerpoint/2010/main" val="1856699716"/>
              </p:ext>
            </p:extLst>
          </p:nvPr>
        </p:nvGraphicFramePr>
        <p:xfrm>
          <a:off x="519805" y="2058848"/>
          <a:ext cx="1830388" cy="3470944"/>
        </p:xfrm>
        <a:graphic>
          <a:graphicData uri="http://schemas.openxmlformats.org/presentationml/2006/ole">
            <mc:AlternateContent xmlns:mc="http://schemas.openxmlformats.org/markup-compatibility/2006">
              <mc:Choice xmlns:v="urn:schemas-microsoft-com:vml" Requires="v">
                <p:oleObj spid="_x0000_s43055" name="Уравнение" r:id="rId3" imgW="711000" imgH="1295280" progId="Equation.3">
                  <p:embed/>
                </p:oleObj>
              </mc:Choice>
              <mc:Fallback>
                <p:oleObj name="Уравнение" r:id="rId3" imgW="711000" imgH="1295280" progId="Equation.3">
                  <p:embed/>
                  <p:pic>
                    <p:nvPicPr>
                      <p:cNvPr id="0" name=""/>
                      <p:cNvPicPr>
                        <a:picLocks noChangeAspect="1" noChangeArrowheads="1"/>
                      </p:cNvPicPr>
                      <p:nvPr/>
                    </p:nvPicPr>
                    <p:blipFill>
                      <a:blip r:embed="rId4"/>
                      <a:srcRect/>
                      <a:stretch>
                        <a:fillRect/>
                      </a:stretch>
                    </p:blipFill>
                    <p:spPr bwMode="auto">
                      <a:xfrm>
                        <a:off x="519805" y="2058848"/>
                        <a:ext cx="1830388" cy="3470944"/>
                      </a:xfrm>
                      <a:prstGeom prst="rect">
                        <a:avLst/>
                      </a:prstGeom>
                      <a:noFill/>
                      <a:ln>
                        <a:noFill/>
                      </a:ln>
                      <a:effectLst/>
                      <a:extLst/>
                    </p:spPr>
                  </p:pic>
                </p:oleObj>
              </mc:Fallback>
            </mc:AlternateContent>
          </a:graphicData>
        </a:graphic>
      </p:graphicFrame>
      <p:cxnSp>
        <p:nvCxnSpPr>
          <p:cNvPr id="6" name="Прямая соединительная линия 5"/>
          <p:cNvCxnSpPr/>
          <p:nvPr/>
        </p:nvCxnSpPr>
        <p:spPr>
          <a:xfrm>
            <a:off x="2438400" y="2133600"/>
            <a:ext cx="0" cy="3733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Прямая соединительная линия 6"/>
          <p:cNvCxnSpPr/>
          <p:nvPr/>
        </p:nvCxnSpPr>
        <p:spPr>
          <a:xfrm>
            <a:off x="277527" y="5517232"/>
            <a:ext cx="2133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11" name="Object 4"/>
          <p:cNvGraphicFramePr>
            <a:graphicFrameLocks noChangeAspect="1"/>
          </p:cNvGraphicFramePr>
          <p:nvPr>
            <p:extLst>
              <p:ext uri="{D42A27DB-BD31-4B8C-83A1-F6EECF244321}">
                <p14:modId xmlns:p14="http://schemas.microsoft.com/office/powerpoint/2010/main" val="1745698903"/>
              </p:ext>
            </p:extLst>
          </p:nvPr>
        </p:nvGraphicFramePr>
        <p:xfrm>
          <a:off x="543861" y="5532105"/>
          <a:ext cx="1377950" cy="787400"/>
        </p:xfrm>
        <a:graphic>
          <a:graphicData uri="http://schemas.openxmlformats.org/presentationml/2006/ole">
            <mc:AlternateContent xmlns:mc="http://schemas.openxmlformats.org/markup-compatibility/2006">
              <mc:Choice xmlns:v="urn:schemas-microsoft-com:vml" Requires="v">
                <p:oleObj spid="_x0000_s43056" name="Формула" r:id="rId5" imgW="355292" imgH="203024" progId="Equation.3">
                  <p:embed/>
                </p:oleObj>
              </mc:Choice>
              <mc:Fallback>
                <p:oleObj name="Формула" r:id="rId5" imgW="355292" imgH="203024"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3861" y="5532105"/>
                        <a:ext cx="1377950" cy="787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 name="Object 6"/>
          <p:cNvGraphicFramePr>
            <a:graphicFrameLocks noChangeAspect="1"/>
          </p:cNvGraphicFramePr>
          <p:nvPr>
            <p:extLst>
              <p:ext uri="{D42A27DB-BD31-4B8C-83A1-F6EECF244321}">
                <p14:modId xmlns:p14="http://schemas.microsoft.com/office/powerpoint/2010/main" val="4220173905"/>
              </p:ext>
            </p:extLst>
          </p:nvPr>
        </p:nvGraphicFramePr>
        <p:xfrm>
          <a:off x="2464002" y="2046288"/>
          <a:ext cx="1752600" cy="1954212"/>
        </p:xfrm>
        <a:graphic>
          <a:graphicData uri="http://schemas.openxmlformats.org/presentationml/2006/ole">
            <mc:AlternateContent xmlns:mc="http://schemas.openxmlformats.org/markup-compatibility/2006">
              <mc:Choice xmlns:v="urn:schemas-microsoft-com:vml" Requires="v">
                <p:oleObj spid="_x0000_s43057" name="Уравнение" r:id="rId7" imgW="660240" imgH="736560" progId="Equation.3">
                  <p:embed/>
                </p:oleObj>
              </mc:Choice>
              <mc:Fallback>
                <p:oleObj name="Уравнение" r:id="rId7" imgW="660240" imgH="736560" progId="Equation.3">
                  <p:embed/>
                  <p:pic>
                    <p:nvPicPr>
                      <p:cNvPr id="0" name=""/>
                      <p:cNvPicPr>
                        <a:picLocks noChangeAspect="1" noChangeArrowheads="1"/>
                      </p:cNvPicPr>
                      <p:nvPr/>
                    </p:nvPicPr>
                    <p:blipFill>
                      <a:blip r:embed="rId8"/>
                      <a:srcRect/>
                      <a:stretch>
                        <a:fillRect/>
                      </a:stretch>
                    </p:blipFill>
                    <p:spPr bwMode="auto">
                      <a:xfrm>
                        <a:off x="2464002" y="2046288"/>
                        <a:ext cx="1752600" cy="195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cxnSp>
        <p:nvCxnSpPr>
          <p:cNvPr id="9" name="Прямая соединительная линия 8"/>
          <p:cNvCxnSpPr/>
          <p:nvPr/>
        </p:nvCxnSpPr>
        <p:spPr>
          <a:xfrm>
            <a:off x="4242203" y="2224678"/>
            <a:ext cx="14287" cy="24526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974896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7890" name="Object 2"/>
          <p:cNvGraphicFramePr>
            <a:graphicFrameLocks noChangeAspect="1"/>
          </p:cNvGraphicFramePr>
          <p:nvPr>
            <p:extLst>
              <p:ext uri="{D42A27DB-BD31-4B8C-83A1-F6EECF244321}">
                <p14:modId xmlns:p14="http://schemas.microsoft.com/office/powerpoint/2010/main" val="913688322"/>
              </p:ext>
            </p:extLst>
          </p:nvPr>
        </p:nvGraphicFramePr>
        <p:xfrm>
          <a:off x="246506" y="162242"/>
          <a:ext cx="1830388" cy="3333750"/>
        </p:xfrm>
        <a:graphic>
          <a:graphicData uri="http://schemas.openxmlformats.org/presentationml/2006/ole">
            <mc:AlternateContent xmlns:mc="http://schemas.openxmlformats.org/markup-compatibility/2006">
              <mc:Choice xmlns:v="urn:schemas-microsoft-com:vml" Requires="v">
                <p:oleObj spid="_x0000_s44306" name="Уравнение" r:id="rId3" imgW="711000" imgH="1295280" progId="Equation.3">
                  <p:embed/>
                </p:oleObj>
              </mc:Choice>
              <mc:Fallback>
                <p:oleObj name="Уравнение" r:id="rId3" imgW="711000" imgH="1295280" progId="Equation.3">
                  <p:embed/>
                  <p:pic>
                    <p:nvPicPr>
                      <p:cNvPr id="0" name=""/>
                      <p:cNvPicPr>
                        <a:picLocks noChangeAspect="1" noChangeArrowheads="1"/>
                      </p:cNvPicPr>
                      <p:nvPr/>
                    </p:nvPicPr>
                    <p:blipFill>
                      <a:blip r:embed="rId4"/>
                      <a:srcRect/>
                      <a:stretch>
                        <a:fillRect/>
                      </a:stretch>
                    </p:blipFill>
                    <p:spPr bwMode="auto">
                      <a:xfrm>
                        <a:off x="246506" y="162242"/>
                        <a:ext cx="1830388" cy="3333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cxnSp>
        <p:nvCxnSpPr>
          <p:cNvPr id="6" name="Прямая соединительная линия 5"/>
          <p:cNvCxnSpPr/>
          <p:nvPr/>
        </p:nvCxnSpPr>
        <p:spPr>
          <a:xfrm>
            <a:off x="2019300" y="0"/>
            <a:ext cx="0" cy="3733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Прямая соединительная линия 6"/>
          <p:cNvCxnSpPr/>
          <p:nvPr/>
        </p:nvCxnSpPr>
        <p:spPr>
          <a:xfrm>
            <a:off x="288925" y="3536950"/>
            <a:ext cx="2133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10" name="Object 3"/>
          <p:cNvGraphicFramePr>
            <a:graphicFrameLocks noChangeAspect="1"/>
          </p:cNvGraphicFramePr>
          <p:nvPr>
            <p:extLst>
              <p:ext uri="{D42A27DB-BD31-4B8C-83A1-F6EECF244321}">
                <p14:modId xmlns:p14="http://schemas.microsoft.com/office/powerpoint/2010/main" val="302299010"/>
              </p:ext>
            </p:extLst>
          </p:nvPr>
        </p:nvGraphicFramePr>
        <p:xfrm>
          <a:off x="207963" y="4029488"/>
          <a:ext cx="2286000" cy="958850"/>
        </p:xfrm>
        <a:graphic>
          <a:graphicData uri="http://schemas.openxmlformats.org/presentationml/2006/ole">
            <mc:AlternateContent xmlns:mc="http://schemas.openxmlformats.org/markup-compatibility/2006">
              <mc:Choice xmlns:v="urn:schemas-microsoft-com:vml" Requires="v">
                <p:oleObj spid="_x0000_s44307" name="Формула" r:id="rId5" imgW="888614" imgH="393529" progId="Equation.3">
                  <p:embed/>
                </p:oleObj>
              </mc:Choice>
              <mc:Fallback>
                <p:oleObj name="Формула" r:id="rId5" imgW="888614" imgH="393529"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7963" y="4029488"/>
                        <a:ext cx="2286000"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7894" name="Object 4"/>
          <p:cNvGraphicFramePr>
            <a:graphicFrameLocks noChangeAspect="1"/>
          </p:cNvGraphicFramePr>
          <p:nvPr>
            <p:extLst>
              <p:ext uri="{D42A27DB-BD31-4B8C-83A1-F6EECF244321}">
                <p14:modId xmlns:p14="http://schemas.microsoft.com/office/powerpoint/2010/main" val="2221528278"/>
              </p:ext>
            </p:extLst>
          </p:nvPr>
        </p:nvGraphicFramePr>
        <p:xfrm>
          <a:off x="228600" y="3536950"/>
          <a:ext cx="1377950" cy="787400"/>
        </p:xfrm>
        <a:graphic>
          <a:graphicData uri="http://schemas.openxmlformats.org/presentationml/2006/ole">
            <mc:AlternateContent xmlns:mc="http://schemas.openxmlformats.org/markup-compatibility/2006">
              <mc:Choice xmlns:v="urn:schemas-microsoft-com:vml" Requires="v">
                <p:oleObj spid="_x0000_s44308" name="Формула" r:id="rId7" imgW="355292" imgH="203024" progId="Equation.3">
                  <p:embed/>
                </p:oleObj>
              </mc:Choice>
              <mc:Fallback>
                <p:oleObj name="Формула" r:id="rId7" imgW="355292" imgH="203024"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8600" y="3536950"/>
                        <a:ext cx="1377950" cy="787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9941" name="Object 5"/>
          <p:cNvGraphicFramePr>
            <a:graphicFrameLocks noChangeAspect="1"/>
          </p:cNvGraphicFramePr>
          <p:nvPr>
            <p:extLst>
              <p:ext uri="{D42A27DB-BD31-4B8C-83A1-F6EECF244321}">
                <p14:modId xmlns:p14="http://schemas.microsoft.com/office/powerpoint/2010/main" val="1604169967"/>
              </p:ext>
            </p:extLst>
          </p:nvPr>
        </p:nvGraphicFramePr>
        <p:xfrm>
          <a:off x="172244" y="4968081"/>
          <a:ext cx="2438400" cy="908050"/>
        </p:xfrm>
        <a:graphic>
          <a:graphicData uri="http://schemas.openxmlformats.org/presentationml/2006/ole">
            <mc:AlternateContent xmlns:mc="http://schemas.openxmlformats.org/markup-compatibility/2006">
              <mc:Choice xmlns:v="urn:schemas-microsoft-com:vml" Requires="v">
                <p:oleObj spid="_x0000_s44309" name="Формула" r:id="rId9" imgW="965200" imgH="393700" progId="Equation.3">
                  <p:embed/>
                </p:oleObj>
              </mc:Choice>
              <mc:Fallback>
                <p:oleObj name="Формула" r:id="rId9" imgW="965200" imgH="3937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2244" y="4968081"/>
                        <a:ext cx="2438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3" name="Object 6"/>
          <p:cNvGraphicFramePr>
            <a:graphicFrameLocks noChangeAspect="1"/>
          </p:cNvGraphicFramePr>
          <p:nvPr>
            <p:extLst>
              <p:ext uri="{D42A27DB-BD31-4B8C-83A1-F6EECF244321}">
                <p14:modId xmlns:p14="http://schemas.microsoft.com/office/powerpoint/2010/main" val="161251461"/>
              </p:ext>
            </p:extLst>
          </p:nvPr>
        </p:nvGraphicFramePr>
        <p:xfrm>
          <a:off x="2042763" y="56356"/>
          <a:ext cx="1752600" cy="1954213"/>
        </p:xfrm>
        <a:graphic>
          <a:graphicData uri="http://schemas.openxmlformats.org/presentationml/2006/ole">
            <mc:AlternateContent xmlns:mc="http://schemas.openxmlformats.org/markup-compatibility/2006">
              <mc:Choice xmlns:v="urn:schemas-microsoft-com:vml" Requires="v">
                <p:oleObj spid="_x0000_s44310" name="Уравнение" r:id="rId11" imgW="660240" imgH="736560" progId="Equation.3">
                  <p:embed/>
                </p:oleObj>
              </mc:Choice>
              <mc:Fallback>
                <p:oleObj name="Уравнение" r:id="rId11" imgW="660240" imgH="736560" progId="Equation.3">
                  <p:embed/>
                  <p:pic>
                    <p:nvPicPr>
                      <p:cNvPr id="0" name=""/>
                      <p:cNvPicPr>
                        <a:picLocks noChangeAspect="1" noChangeArrowheads="1"/>
                      </p:cNvPicPr>
                      <p:nvPr/>
                    </p:nvPicPr>
                    <p:blipFill>
                      <a:blip r:embed="rId12"/>
                      <a:srcRect/>
                      <a:stretch>
                        <a:fillRect/>
                      </a:stretch>
                    </p:blipFill>
                    <p:spPr bwMode="auto">
                      <a:xfrm>
                        <a:off x="2042763" y="56356"/>
                        <a:ext cx="1752600" cy="195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cxnSp>
        <p:nvCxnSpPr>
          <p:cNvPr id="14" name="Прямая соединительная линия 13"/>
          <p:cNvCxnSpPr/>
          <p:nvPr/>
        </p:nvCxnSpPr>
        <p:spPr>
          <a:xfrm>
            <a:off x="3732213" y="0"/>
            <a:ext cx="14287" cy="24526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39943" name="Object 7"/>
          <p:cNvGraphicFramePr>
            <a:graphicFrameLocks noChangeAspect="1"/>
          </p:cNvGraphicFramePr>
          <p:nvPr/>
        </p:nvGraphicFramePr>
        <p:xfrm>
          <a:off x="5029200" y="0"/>
          <a:ext cx="2066925" cy="546100"/>
        </p:xfrm>
        <a:graphic>
          <a:graphicData uri="http://schemas.openxmlformats.org/presentationml/2006/ole">
            <mc:AlternateContent xmlns:mc="http://schemas.openxmlformats.org/markup-compatibility/2006">
              <mc:Choice xmlns:v="urn:schemas-microsoft-com:vml" Requires="v">
                <p:oleObj spid="_x0000_s44311" name="Формула" r:id="rId13" imgW="672516" imgH="177646" progId="Equation.3">
                  <p:embed/>
                </p:oleObj>
              </mc:Choice>
              <mc:Fallback>
                <p:oleObj name="Формула" r:id="rId13" imgW="672516" imgH="177646"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029200" y="0"/>
                        <a:ext cx="2066925" cy="546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 name="Object 8"/>
          <p:cNvGraphicFramePr>
            <a:graphicFrameLocks noChangeAspect="1"/>
          </p:cNvGraphicFramePr>
          <p:nvPr/>
        </p:nvGraphicFramePr>
        <p:xfrm>
          <a:off x="3995738" y="385763"/>
          <a:ext cx="3343275" cy="730250"/>
        </p:xfrm>
        <a:graphic>
          <a:graphicData uri="http://schemas.openxmlformats.org/presentationml/2006/ole">
            <mc:AlternateContent xmlns:mc="http://schemas.openxmlformats.org/markup-compatibility/2006">
              <mc:Choice xmlns:v="urn:schemas-microsoft-com:vml" Requires="v">
                <p:oleObj spid="_x0000_s44312" name="Формула" r:id="rId15" imgW="1104900" imgH="241300" progId="Equation.3">
                  <p:embed/>
                </p:oleObj>
              </mc:Choice>
              <mc:Fallback>
                <p:oleObj name="Формула" r:id="rId15" imgW="1104900" imgH="24130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995738" y="385763"/>
                        <a:ext cx="3343275" cy="730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9945" name="Object 9"/>
          <p:cNvGraphicFramePr>
            <a:graphicFrameLocks noChangeAspect="1"/>
          </p:cNvGraphicFramePr>
          <p:nvPr/>
        </p:nvGraphicFramePr>
        <p:xfrm>
          <a:off x="3929063" y="990600"/>
          <a:ext cx="3381375" cy="730250"/>
        </p:xfrm>
        <a:graphic>
          <a:graphicData uri="http://schemas.openxmlformats.org/presentationml/2006/ole">
            <mc:AlternateContent xmlns:mc="http://schemas.openxmlformats.org/markup-compatibility/2006">
              <mc:Choice xmlns:v="urn:schemas-microsoft-com:vml" Requires="v">
                <p:oleObj spid="_x0000_s44313" name="Формула" r:id="rId17" imgW="1117600" imgH="241300" progId="Equation.3">
                  <p:embed/>
                </p:oleObj>
              </mc:Choice>
              <mc:Fallback>
                <p:oleObj name="Формула" r:id="rId17" imgW="1117600" imgH="241300" progId="Equation.3">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929063" y="990600"/>
                        <a:ext cx="3381375" cy="730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 name="Object 10"/>
          <p:cNvGraphicFramePr>
            <a:graphicFrameLocks noChangeAspect="1"/>
          </p:cNvGraphicFramePr>
          <p:nvPr/>
        </p:nvGraphicFramePr>
        <p:xfrm>
          <a:off x="3843338" y="1662113"/>
          <a:ext cx="2189162" cy="757237"/>
        </p:xfrm>
        <a:graphic>
          <a:graphicData uri="http://schemas.openxmlformats.org/presentationml/2006/ole">
            <mc:AlternateContent xmlns:mc="http://schemas.openxmlformats.org/markup-compatibility/2006">
              <mc:Choice xmlns:v="urn:schemas-microsoft-com:vml" Requires="v">
                <p:oleObj spid="_x0000_s44314" name="Формула" r:id="rId19" imgW="660400" imgH="228600" progId="Equation.3">
                  <p:embed/>
                </p:oleObj>
              </mc:Choice>
              <mc:Fallback>
                <p:oleObj name="Формула" r:id="rId19" imgW="660400" imgH="228600" progId="Equation.3">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843338" y="1662113"/>
                        <a:ext cx="2189162"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8" name="Object 11"/>
          <p:cNvGraphicFramePr>
            <a:graphicFrameLocks noChangeAspect="1"/>
          </p:cNvGraphicFramePr>
          <p:nvPr>
            <p:extLst>
              <p:ext uri="{D42A27DB-BD31-4B8C-83A1-F6EECF244321}">
                <p14:modId xmlns:p14="http://schemas.microsoft.com/office/powerpoint/2010/main" val="3220142724"/>
              </p:ext>
            </p:extLst>
          </p:nvPr>
        </p:nvGraphicFramePr>
        <p:xfrm>
          <a:off x="94900" y="5824124"/>
          <a:ext cx="2133600" cy="990600"/>
        </p:xfrm>
        <a:graphic>
          <a:graphicData uri="http://schemas.openxmlformats.org/presentationml/2006/ole">
            <mc:AlternateContent xmlns:mc="http://schemas.openxmlformats.org/markup-compatibility/2006">
              <mc:Choice xmlns:v="urn:schemas-microsoft-com:vml" Requires="v">
                <p:oleObj spid="_x0000_s44315" name="Формула" r:id="rId21" imgW="799753" imgH="393529" progId="Equation.3">
                  <p:embed/>
                </p:oleObj>
              </mc:Choice>
              <mc:Fallback>
                <p:oleObj name="Формула" r:id="rId21" imgW="799753" imgH="393529" progId="Equation.3">
                  <p:embed/>
                  <p:pic>
                    <p:nvPicPr>
                      <p:cNvPr id="0" name=""/>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94900" y="5824124"/>
                        <a:ext cx="2133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9" name="Object 12"/>
          <p:cNvGraphicFramePr>
            <a:graphicFrameLocks noChangeAspect="1"/>
          </p:cNvGraphicFramePr>
          <p:nvPr/>
        </p:nvGraphicFramePr>
        <p:xfrm>
          <a:off x="6805613" y="1674813"/>
          <a:ext cx="2189162" cy="639762"/>
        </p:xfrm>
        <a:graphic>
          <a:graphicData uri="http://schemas.openxmlformats.org/presentationml/2006/ole">
            <mc:AlternateContent xmlns:mc="http://schemas.openxmlformats.org/markup-compatibility/2006">
              <mc:Choice xmlns:v="urn:schemas-microsoft-com:vml" Requires="v">
                <p:oleObj spid="_x0000_s44316" name="Формула" r:id="rId23" imgW="736280" imgH="215806" progId="Equation.3">
                  <p:embed/>
                </p:oleObj>
              </mc:Choice>
              <mc:Fallback>
                <p:oleObj name="Формула" r:id="rId23" imgW="736280" imgH="215806" progId="Equation.3">
                  <p:embed/>
                  <p:pic>
                    <p:nvPicPr>
                      <p:cNvPr id="0" name=""/>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6805613" y="1674813"/>
                        <a:ext cx="2189162"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0" name="Object 13"/>
          <p:cNvGraphicFramePr>
            <a:graphicFrameLocks noChangeAspect="1"/>
          </p:cNvGraphicFramePr>
          <p:nvPr/>
        </p:nvGraphicFramePr>
        <p:xfrm>
          <a:off x="3167063" y="3292475"/>
          <a:ext cx="2452687" cy="534988"/>
        </p:xfrm>
        <a:graphic>
          <a:graphicData uri="http://schemas.openxmlformats.org/presentationml/2006/ole">
            <mc:AlternateContent xmlns:mc="http://schemas.openxmlformats.org/markup-compatibility/2006">
              <mc:Choice xmlns:v="urn:schemas-microsoft-com:vml" Requires="v">
                <p:oleObj spid="_x0000_s44317" name="Формула" r:id="rId25" imgW="990170" imgH="215806" progId="Equation.3">
                  <p:embed/>
                </p:oleObj>
              </mc:Choice>
              <mc:Fallback>
                <p:oleObj name="Формула" r:id="rId25" imgW="990170" imgH="215806" progId="Equation.3">
                  <p:embed/>
                  <p:pic>
                    <p:nvPicPr>
                      <p:cNvPr id="0" name=""/>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3167063" y="3292475"/>
                        <a:ext cx="2452687"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9950" name="Object 14"/>
          <p:cNvGraphicFramePr>
            <a:graphicFrameLocks noChangeAspect="1"/>
          </p:cNvGraphicFramePr>
          <p:nvPr/>
        </p:nvGraphicFramePr>
        <p:xfrm>
          <a:off x="2986088" y="4708525"/>
          <a:ext cx="2601912" cy="519113"/>
        </p:xfrm>
        <a:graphic>
          <a:graphicData uri="http://schemas.openxmlformats.org/presentationml/2006/ole">
            <mc:AlternateContent xmlns:mc="http://schemas.openxmlformats.org/markup-compatibility/2006">
              <mc:Choice xmlns:v="urn:schemas-microsoft-com:vml" Requires="v">
                <p:oleObj spid="_x0000_s44318" name="Формула" r:id="rId27" imgW="1079032" imgH="215806" progId="Equation.3">
                  <p:embed/>
                </p:oleObj>
              </mc:Choice>
              <mc:Fallback>
                <p:oleObj name="Формула" r:id="rId27" imgW="1079032" imgH="215806" progId="Equation.3">
                  <p:embed/>
                  <p:pic>
                    <p:nvPicPr>
                      <p:cNvPr id="0" name=""/>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2986088" y="4708525"/>
                        <a:ext cx="260191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9951" name="Object 15"/>
          <p:cNvGraphicFramePr>
            <a:graphicFrameLocks noChangeAspect="1"/>
          </p:cNvGraphicFramePr>
          <p:nvPr/>
        </p:nvGraphicFramePr>
        <p:xfrm>
          <a:off x="2859088" y="5784850"/>
          <a:ext cx="5410200" cy="577850"/>
        </p:xfrm>
        <a:graphic>
          <a:graphicData uri="http://schemas.openxmlformats.org/presentationml/2006/ole">
            <mc:AlternateContent xmlns:mc="http://schemas.openxmlformats.org/markup-compatibility/2006">
              <mc:Choice xmlns:v="urn:schemas-microsoft-com:vml" Requires="v">
                <p:oleObj spid="_x0000_s44319" name="Формула" r:id="rId29" imgW="1905000" imgH="203200" progId="Equation.3">
                  <p:embed/>
                </p:oleObj>
              </mc:Choice>
              <mc:Fallback>
                <p:oleObj name="Формула" r:id="rId29" imgW="1905000" imgH="203200" progId="Equation.3">
                  <p:embed/>
                  <p:pic>
                    <p:nvPicPr>
                      <p:cNvPr id="0" name=""/>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2859088" y="5784850"/>
                        <a:ext cx="541020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1" name="Object 8"/>
          <p:cNvGraphicFramePr>
            <a:graphicFrameLocks noChangeAspect="1"/>
          </p:cNvGraphicFramePr>
          <p:nvPr/>
        </p:nvGraphicFramePr>
        <p:xfrm>
          <a:off x="3292475" y="2359025"/>
          <a:ext cx="5478463" cy="942975"/>
        </p:xfrm>
        <a:graphic>
          <a:graphicData uri="http://schemas.openxmlformats.org/presentationml/2006/ole">
            <mc:AlternateContent xmlns:mc="http://schemas.openxmlformats.org/markup-compatibility/2006">
              <mc:Choice xmlns:v="urn:schemas-microsoft-com:vml" Requires="v">
                <p:oleObj spid="_x0000_s44320" name="Уравнение" r:id="rId31" imgW="2286000" imgH="393700" progId="Equation.3">
                  <p:embed/>
                </p:oleObj>
              </mc:Choice>
              <mc:Fallback>
                <p:oleObj name="Уравнение" r:id="rId31" imgW="2286000" imgH="393700" progId="Equation.3">
                  <p:embed/>
                  <p:pic>
                    <p:nvPicPr>
                      <p:cNvPr id="0" name=""/>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3292475" y="2359025"/>
                        <a:ext cx="5478463"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2" name="Object 8"/>
          <p:cNvGraphicFramePr>
            <a:graphicFrameLocks noChangeAspect="1"/>
          </p:cNvGraphicFramePr>
          <p:nvPr/>
        </p:nvGraphicFramePr>
        <p:xfrm>
          <a:off x="2968625" y="3733800"/>
          <a:ext cx="5448300" cy="942975"/>
        </p:xfrm>
        <a:graphic>
          <a:graphicData uri="http://schemas.openxmlformats.org/presentationml/2006/ole">
            <mc:AlternateContent xmlns:mc="http://schemas.openxmlformats.org/markup-compatibility/2006">
              <mc:Choice xmlns:v="urn:schemas-microsoft-com:vml" Requires="v">
                <p:oleObj spid="_x0000_s44321" name="Уравнение" r:id="rId33" imgW="2273300" imgH="393700" progId="Equation.3">
                  <p:embed/>
                </p:oleObj>
              </mc:Choice>
              <mc:Fallback>
                <p:oleObj name="Уравнение" r:id="rId33" imgW="2273300" imgH="393700" progId="Equation.3">
                  <p:embed/>
                  <p:pic>
                    <p:nvPicPr>
                      <p:cNvPr id="0" name=""/>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2968625" y="3733800"/>
                        <a:ext cx="5448300"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3" name="Object 12"/>
          <p:cNvGraphicFramePr>
            <a:graphicFrameLocks noChangeAspect="1"/>
          </p:cNvGraphicFramePr>
          <p:nvPr/>
        </p:nvGraphicFramePr>
        <p:xfrm>
          <a:off x="2979738" y="5227638"/>
          <a:ext cx="4849812" cy="542925"/>
        </p:xfrm>
        <a:graphic>
          <a:graphicData uri="http://schemas.openxmlformats.org/presentationml/2006/ole">
            <mc:AlternateContent xmlns:mc="http://schemas.openxmlformats.org/markup-compatibility/2006">
              <mc:Choice xmlns:v="urn:schemas-microsoft-com:vml" Requires="v">
                <p:oleObj spid="_x0000_s44322" name="Уравнение" r:id="rId35" imgW="1816100" imgH="203200" progId="Equation.3">
                  <p:embed/>
                </p:oleObj>
              </mc:Choice>
              <mc:Fallback>
                <p:oleObj name="Уравнение" r:id="rId35" imgW="1816100" imgH="203200" progId="Equation.3">
                  <p:embed/>
                  <p:pic>
                    <p:nvPicPr>
                      <p:cNvPr id="0" name=""/>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2979738" y="5227638"/>
                        <a:ext cx="484981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7910" name="TextBox 25"/>
          <p:cNvSpPr txBox="1">
            <a:spLocks noChangeArrowheads="1"/>
          </p:cNvSpPr>
          <p:nvPr/>
        </p:nvSpPr>
        <p:spPr bwMode="auto">
          <a:xfrm>
            <a:off x="2362200" y="6262688"/>
            <a:ext cx="47339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ru-RU" altLang="ru-RU" dirty="0">
                <a:solidFill>
                  <a:srgbClr val="C00000"/>
                </a:solidFill>
              </a:rPr>
              <a:t>ОТВЕТ: </a:t>
            </a:r>
            <a:r>
              <a:rPr lang="en-US" altLang="ru-RU" dirty="0" smtClean="0">
                <a:solidFill>
                  <a:srgbClr val="C00000"/>
                </a:solidFill>
              </a:rPr>
              <a:t>Q=</a:t>
            </a:r>
            <a:r>
              <a:rPr lang="ru-RU" altLang="ru-RU" dirty="0" smtClean="0">
                <a:solidFill>
                  <a:srgbClr val="C00000"/>
                </a:solidFill>
              </a:rPr>
              <a:t>701,44 </a:t>
            </a:r>
            <a:r>
              <a:rPr lang="ru-RU" altLang="ru-RU" dirty="0">
                <a:solidFill>
                  <a:srgbClr val="C00000"/>
                </a:solidFill>
              </a:rPr>
              <a:t>кДж</a:t>
            </a:r>
          </a:p>
        </p:txBody>
      </p:sp>
    </p:spTree>
    <p:extLst>
      <p:ext uri="{BB962C8B-B14F-4D97-AF65-F5344CB8AC3E}">
        <p14:creationId xmlns:p14="http://schemas.microsoft.com/office/powerpoint/2010/main" val="30443989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994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994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9945"/>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nodeType="clickEffect">
                                  <p:stCondLst>
                                    <p:cond delay="0"/>
                                  </p:stCondLst>
                                  <p:childTnLst>
                                    <p:set>
                                      <p:cBhvr>
                                        <p:cTn id="42" dur="1" fill="hold">
                                          <p:stCondLst>
                                            <p:cond delay="0"/>
                                          </p:stCondLst>
                                        </p:cTn>
                                        <p:tgtEl>
                                          <p:spTgt spid="20"/>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nodeType="clickEffect">
                                  <p:stCondLst>
                                    <p:cond delay="0"/>
                                  </p:stCondLst>
                                  <p:childTnLst>
                                    <p:set>
                                      <p:cBhvr>
                                        <p:cTn id="46" dur="1" fill="hold">
                                          <p:stCondLst>
                                            <p:cond delay="0"/>
                                          </p:stCondLst>
                                        </p:cTn>
                                        <p:tgtEl>
                                          <p:spTgt spid="22"/>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nodeType="clickEffect">
                                  <p:stCondLst>
                                    <p:cond delay="0"/>
                                  </p:stCondLst>
                                  <p:childTnLst>
                                    <p:set>
                                      <p:cBhvr>
                                        <p:cTn id="50" dur="1" fill="hold">
                                          <p:stCondLst>
                                            <p:cond delay="0"/>
                                          </p:stCondLst>
                                        </p:cTn>
                                        <p:tgtEl>
                                          <p:spTgt spid="39950"/>
                                        </p:tgtEl>
                                        <p:attrNameLst>
                                          <p:attrName>style.visibility</p:attrName>
                                        </p:attrNameLst>
                                      </p:cBhvr>
                                      <p:to>
                                        <p:strVal val="visible"/>
                                      </p:to>
                                    </p:set>
                                  </p:childTnLst>
                                </p:cTn>
                              </p:par>
                            </p:childTnLst>
                          </p:cTn>
                        </p:par>
                      </p:childTnLst>
                    </p:cTn>
                  </p:par>
                  <p:par>
                    <p:cTn id="51" fill="hold" nodeType="clickPar">
                      <p:stCondLst>
                        <p:cond delay="indefinite"/>
                      </p:stCondLst>
                      <p:childTnLst>
                        <p:par>
                          <p:cTn id="52" fill="hold" nodeType="withGroup">
                            <p:stCondLst>
                              <p:cond delay="0"/>
                            </p:stCondLst>
                            <p:childTnLst>
                              <p:par>
                                <p:cTn id="53" presetID="1" presetClass="entr" presetSubtype="0" fill="hold" nodeType="clickEffect">
                                  <p:stCondLst>
                                    <p:cond delay="0"/>
                                  </p:stCondLst>
                                  <p:childTnLst>
                                    <p:set>
                                      <p:cBhvr>
                                        <p:cTn id="54" dur="1" fill="hold">
                                          <p:stCondLst>
                                            <p:cond delay="0"/>
                                          </p:stCondLst>
                                        </p:cTn>
                                        <p:tgtEl>
                                          <p:spTgt spid="23"/>
                                        </p:tgtEl>
                                        <p:attrNameLst>
                                          <p:attrName>style.visibility</p:attrName>
                                        </p:attrNameLst>
                                      </p:cBhvr>
                                      <p:to>
                                        <p:strVal val="visible"/>
                                      </p:to>
                                    </p:set>
                                  </p:childTnLst>
                                </p:cTn>
                              </p:par>
                            </p:childTnLst>
                          </p:cTn>
                        </p:par>
                      </p:childTnLst>
                    </p:cTn>
                  </p:par>
                  <p:par>
                    <p:cTn id="55" fill="hold" nodeType="clickPar">
                      <p:stCondLst>
                        <p:cond delay="indefinite"/>
                      </p:stCondLst>
                      <p:childTnLst>
                        <p:par>
                          <p:cTn id="56" fill="hold" nodeType="withGroup">
                            <p:stCondLst>
                              <p:cond delay="0"/>
                            </p:stCondLst>
                            <p:childTnLst>
                              <p:par>
                                <p:cTn id="57" presetID="1" presetClass="entr" presetSubtype="0" fill="hold" nodeType="clickEffect">
                                  <p:stCondLst>
                                    <p:cond delay="0"/>
                                  </p:stCondLst>
                                  <p:childTnLst>
                                    <p:set>
                                      <p:cBhvr>
                                        <p:cTn id="58" dur="1" fill="hold">
                                          <p:stCondLst>
                                            <p:cond delay="0"/>
                                          </p:stCondLst>
                                        </p:cTn>
                                        <p:tgtEl>
                                          <p:spTgt spid="399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8229600" cy="836712"/>
          </a:xfrm>
        </p:spPr>
        <p:txBody>
          <a:bodyPr/>
          <a:lstStyle/>
          <a:p>
            <a:r>
              <a:rPr lang="ru-RU" dirty="0" smtClean="0"/>
              <a:t>Домашнее задание</a:t>
            </a:r>
            <a:endParaRPr lang="ru-RU" dirty="0"/>
          </a:p>
        </p:txBody>
      </p:sp>
      <p:sp>
        <p:nvSpPr>
          <p:cNvPr id="3" name="Содержимое 2"/>
          <p:cNvSpPr>
            <a:spLocks noGrp="1"/>
          </p:cNvSpPr>
          <p:nvPr>
            <p:ph idx="1"/>
          </p:nvPr>
        </p:nvSpPr>
        <p:spPr>
          <a:xfrm>
            <a:off x="457200" y="1052736"/>
            <a:ext cx="8003232" cy="5073427"/>
          </a:xfrm>
        </p:spPr>
        <p:txBody>
          <a:bodyPr>
            <a:normAutofit/>
          </a:bodyPr>
          <a:lstStyle/>
          <a:p>
            <a:r>
              <a:rPr lang="ru-RU" dirty="0" smtClean="0">
                <a:latin typeface="Times New Roman" panose="02020603050405020304" pitchFamily="18" charset="0"/>
                <a:cs typeface="Times New Roman" panose="02020603050405020304" pitchFamily="18" charset="0"/>
              </a:rPr>
              <a:t>§</a:t>
            </a:r>
            <a:r>
              <a:rPr lang="en-US" dirty="0" smtClean="0">
                <a:latin typeface="Times New Roman" panose="02020603050405020304" pitchFamily="18" charset="0"/>
                <a:cs typeface="Times New Roman" panose="02020603050405020304" pitchFamily="18" charset="0"/>
              </a:rPr>
              <a:t>9</a:t>
            </a:r>
            <a:r>
              <a:rPr lang="ru-RU" dirty="0" smtClean="0">
                <a:latin typeface="Times New Roman" panose="02020603050405020304" pitchFamily="18" charset="0"/>
                <a:cs typeface="Times New Roman" panose="02020603050405020304" pitchFamily="18" charset="0"/>
              </a:rPr>
              <a:t>, </a:t>
            </a:r>
            <a:r>
              <a:rPr lang="ru-RU" dirty="0" smtClean="0"/>
              <a:t>ЛР №1 стр.246-247 упр.9(1)(п)</a:t>
            </a:r>
          </a:p>
          <a:p>
            <a:r>
              <a:rPr lang="ru-RU" dirty="0" smtClean="0"/>
              <a:t>№743</a:t>
            </a:r>
          </a:p>
          <a:p>
            <a:pPr marL="0" indent="0">
              <a:buNone/>
            </a:pPr>
            <a:r>
              <a:rPr lang="ru-RU" dirty="0" smtClean="0"/>
              <a:t>Какое количество теплоты нужно сообщить 1 кг воды, чтобы повысить её температуру от 30</a:t>
            </a:r>
            <a:r>
              <a:rPr lang="ru-RU" baseline="30000" dirty="0" smtClean="0"/>
              <a:t>0</a:t>
            </a:r>
            <a:r>
              <a:rPr lang="ru-RU" dirty="0" smtClean="0"/>
              <a:t>С до 40</a:t>
            </a:r>
            <a:r>
              <a:rPr lang="ru-RU" baseline="30000" dirty="0" smtClean="0"/>
              <a:t>0</a:t>
            </a:r>
            <a:r>
              <a:rPr lang="ru-RU" dirty="0" smtClean="0"/>
              <a:t>С?</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152400"/>
            <a:ext cx="8229600" cy="334962"/>
          </a:xfrm>
        </p:spPr>
        <p:txBody>
          <a:bodyPr>
            <a:normAutofit fontScale="90000"/>
          </a:bodyPr>
          <a:lstStyle/>
          <a:p>
            <a:r>
              <a:rPr lang="ru-RU" sz="2800" dirty="0" smtClean="0">
                <a:solidFill>
                  <a:srgbClr val="7030A0"/>
                </a:solidFill>
              </a:rPr>
              <a:t>Прочитайте текст вставьте пропущенные слова</a:t>
            </a:r>
            <a:endParaRPr lang="ru-RU" sz="2800" dirty="0">
              <a:solidFill>
                <a:srgbClr val="7030A0"/>
              </a:solidFill>
            </a:endParaRPr>
          </a:p>
        </p:txBody>
      </p:sp>
      <p:sp>
        <p:nvSpPr>
          <p:cNvPr id="3" name="Объект 2"/>
          <p:cNvSpPr>
            <a:spLocks noGrp="1"/>
          </p:cNvSpPr>
          <p:nvPr>
            <p:ph idx="1"/>
          </p:nvPr>
        </p:nvSpPr>
        <p:spPr>
          <a:xfrm>
            <a:off x="228600" y="588134"/>
            <a:ext cx="8903970" cy="5562600"/>
          </a:xfrm>
        </p:spPr>
        <p:txBody>
          <a:bodyPr/>
          <a:lstStyle/>
          <a:p>
            <a:pPr marL="0" indent="0">
              <a:buNone/>
            </a:pPr>
            <a:r>
              <a:rPr lang="ru-RU" sz="3000" dirty="0" smtClean="0"/>
              <a:t>Однако опыт не подтвердил этих ожиданий. Кроме того, </a:t>
            </a:r>
            <a:r>
              <a:rPr lang="ru-RU" sz="3000" dirty="0" err="1" smtClean="0"/>
              <a:t>Блэк</a:t>
            </a:r>
            <a:r>
              <a:rPr lang="ru-RU" sz="3000" dirty="0" smtClean="0"/>
              <a:t> понял, что теплота и температура __________ вещи, и стал различать количество теплоты, содержащейся в теле, и температуру – степень нагрева, измеряемую _______________. Чтобы связать их, Блек в 1760 году ввел понятие – теплоемкости – количество теплоты, которое нужно __________, чтобы нагреть тело на один _______. Теплоемкость у разных тел была разной. Она оказалась характеристикой вещества, а не теплоты.</a:t>
            </a:r>
            <a:endParaRPr lang="ru-RU" sz="3000" dirty="0"/>
          </a:p>
        </p:txBody>
      </p:sp>
      <p:sp>
        <p:nvSpPr>
          <p:cNvPr id="4" name="TextBox 3"/>
          <p:cNvSpPr txBox="1"/>
          <p:nvPr/>
        </p:nvSpPr>
        <p:spPr>
          <a:xfrm>
            <a:off x="4419600" y="5740142"/>
            <a:ext cx="2438400" cy="584775"/>
          </a:xfrm>
          <a:prstGeom prst="rect">
            <a:avLst/>
          </a:prstGeom>
          <a:noFill/>
        </p:spPr>
        <p:txBody>
          <a:bodyPr wrap="square" rtlCol="0">
            <a:spAutoFit/>
          </a:bodyPr>
          <a:lstStyle/>
          <a:p>
            <a:r>
              <a:rPr lang="ru-RU" sz="3200" dirty="0" smtClean="0">
                <a:solidFill>
                  <a:srgbClr val="FF0000"/>
                </a:solidFill>
              </a:rPr>
              <a:t>выделяется</a:t>
            </a:r>
            <a:endParaRPr lang="ru-RU" sz="3200" dirty="0">
              <a:solidFill>
                <a:srgbClr val="FF0000"/>
              </a:solidFill>
            </a:endParaRPr>
          </a:p>
        </p:txBody>
      </p:sp>
      <p:sp>
        <p:nvSpPr>
          <p:cNvPr id="5" name="TextBox 4"/>
          <p:cNvSpPr txBox="1"/>
          <p:nvPr/>
        </p:nvSpPr>
        <p:spPr>
          <a:xfrm>
            <a:off x="457200" y="5709662"/>
            <a:ext cx="1676400" cy="584775"/>
          </a:xfrm>
          <a:prstGeom prst="rect">
            <a:avLst/>
          </a:prstGeom>
          <a:noFill/>
        </p:spPr>
        <p:txBody>
          <a:bodyPr wrap="square" rtlCol="0">
            <a:spAutoFit/>
          </a:bodyPr>
          <a:lstStyle/>
          <a:p>
            <a:r>
              <a:rPr lang="ru-RU" sz="3200" dirty="0" smtClean="0">
                <a:solidFill>
                  <a:srgbClr val="FF0000"/>
                </a:solidFill>
              </a:rPr>
              <a:t>теплоту</a:t>
            </a:r>
            <a:endParaRPr lang="ru-RU" sz="3200" dirty="0">
              <a:solidFill>
                <a:srgbClr val="FF0000"/>
              </a:solidFill>
            </a:endParaRPr>
          </a:p>
        </p:txBody>
      </p:sp>
      <p:sp>
        <p:nvSpPr>
          <p:cNvPr id="6" name="TextBox 5"/>
          <p:cNvSpPr txBox="1"/>
          <p:nvPr/>
        </p:nvSpPr>
        <p:spPr>
          <a:xfrm>
            <a:off x="2346960" y="5721092"/>
            <a:ext cx="2072640" cy="584775"/>
          </a:xfrm>
          <a:prstGeom prst="rect">
            <a:avLst/>
          </a:prstGeom>
          <a:noFill/>
        </p:spPr>
        <p:txBody>
          <a:bodyPr wrap="square" rtlCol="0">
            <a:spAutoFit/>
          </a:bodyPr>
          <a:lstStyle/>
          <a:p>
            <a:r>
              <a:rPr lang="ru-RU" sz="3200" dirty="0" smtClean="0">
                <a:solidFill>
                  <a:srgbClr val="FF0000"/>
                </a:solidFill>
              </a:rPr>
              <a:t>большую</a:t>
            </a:r>
            <a:endParaRPr lang="ru-RU" sz="3200" dirty="0">
              <a:solidFill>
                <a:srgbClr val="FF0000"/>
              </a:solidFill>
            </a:endParaRPr>
          </a:p>
        </p:txBody>
      </p:sp>
      <p:sp>
        <p:nvSpPr>
          <p:cNvPr id="7" name="TextBox 6"/>
          <p:cNvSpPr txBox="1"/>
          <p:nvPr/>
        </p:nvSpPr>
        <p:spPr>
          <a:xfrm>
            <a:off x="7277100" y="5709661"/>
            <a:ext cx="1752600" cy="584775"/>
          </a:xfrm>
          <a:prstGeom prst="rect">
            <a:avLst/>
          </a:prstGeom>
          <a:noFill/>
        </p:spPr>
        <p:txBody>
          <a:bodyPr wrap="square" rtlCol="0">
            <a:spAutoFit/>
          </a:bodyPr>
          <a:lstStyle/>
          <a:p>
            <a:r>
              <a:rPr lang="ru-RU" sz="3200" dirty="0" smtClean="0">
                <a:solidFill>
                  <a:srgbClr val="FF0000"/>
                </a:solidFill>
              </a:rPr>
              <a:t>градус</a:t>
            </a:r>
            <a:endParaRPr lang="ru-RU" sz="3200" dirty="0">
              <a:solidFill>
                <a:srgbClr val="FF0000"/>
              </a:solidFill>
            </a:endParaRPr>
          </a:p>
        </p:txBody>
      </p:sp>
      <p:sp>
        <p:nvSpPr>
          <p:cNvPr id="8" name="TextBox 7"/>
          <p:cNvSpPr txBox="1"/>
          <p:nvPr/>
        </p:nvSpPr>
        <p:spPr>
          <a:xfrm>
            <a:off x="1604010" y="6251506"/>
            <a:ext cx="1672590" cy="584775"/>
          </a:xfrm>
          <a:prstGeom prst="rect">
            <a:avLst/>
          </a:prstGeom>
          <a:noFill/>
        </p:spPr>
        <p:txBody>
          <a:bodyPr wrap="square" rtlCol="0">
            <a:spAutoFit/>
          </a:bodyPr>
          <a:lstStyle/>
          <a:p>
            <a:r>
              <a:rPr lang="ru-RU" sz="3200" dirty="0" smtClean="0">
                <a:solidFill>
                  <a:srgbClr val="FF0000"/>
                </a:solidFill>
              </a:rPr>
              <a:t>разные</a:t>
            </a:r>
            <a:endParaRPr lang="ru-RU" sz="3200" dirty="0">
              <a:solidFill>
                <a:srgbClr val="FF0000"/>
              </a:solidFill>
            </a:endParaRPr>
          </a:p>
        </p:txBody>
      </p:sp>
      <p:sp>
        <p:nvSpPr>
          <p:cNvPr id="9" name="TextBox 8"/>
          <p:cNvSpPr txBox="1"/>
          <p:nvPr/>
        </p:nvSpPr>
        <p:spPr>
          <a:xfrm>
            <a:off x="3489960" y="6275386"/>
            <a:ext cx="2758440" cy="584775"/>
          </a:xfrm>
          <a:prstGeom prst="rect">
            <a:avLst/>
          </a:prstGeom>
          <a:noFill/>
        </p:spPr>
        <p:txBody>
          <a:bodyPr wrap="square" rtlCol="0">
            <a:spAutoFit/>
          </a:bodyPr>
          <a:lstStyle/>
          <a:p>
            <a:r>
              <a:rPr lang="ru-RU" sz="3200" dirty="0" smtClean="0">
                <a:solidFill>
                  <a:srgbClr val="FF0000"/>
                </a:solidFill>
              </a:rPr>
              <a:t>термометром</a:t>
            </a:r>
            <a:endParaRPr lang="ru-RU" sz="3200" dirty="0">
              <a:solidFill>
                <a:srgbClr val="FF0000"/>
              </a:solidFill>
            </a:endParaRPr>
          </a:p>
        </p:txBody>
      </p:sp>
      <p:sp>
        <p:nvSpPr>
          <p:cNvPr id="10" name="TextBox 9"/>
          <p:cNvSpPr txBox="1"/>
          <p:nvPr/>
        </p:nvSpPr>
        <p:spPr>
          <a:xfrm>
            <a:off x="6461760" y="6251505"/>
            <a:ext cx="2072640" cy="584775"/>
          </a:xfrm>
          <a:prstGeom prst="rect">
            <a:avLst/>
          </a:prstGeom>
          <a:noFill/>
        </p:spPr>
        <p:txBody>
          <a:bodyPr wrap="square" rtlCol="0">
            <a:spAutoFit/>
          </a:bodyPr>
          <a:lstStyle/>
          <a:p>
            <a:r>
              <a:rPr lang="ru-RU" sz="3200" dirty="0" smtClean="0">
                <a:solidFill>
                  <a:srgbClr val="FF0000"/>
                </a:solidFill>
              </a:rPr>
              <a:t>затратить</a:t>
            </a:r>
            <a:endParaRPr lang="ru-RU" sz="3200" dirty="0">
              <a:solidFill>
                <a:srgbClr val="FF0000"/>
              </a:solidFill>
            </a:endParaRPr>
          </a:p>
        </p:txBody>
      </p:sp>
    </p:spTree>
    <p:extLst>
      <p:ext uri="{BB962C8B-B14F-4D97-AF65-F5344CB8AC3E}">
        <p14:creationId xmlns:p14="http://schemas.microsoft.com/office/powerpoint/2010/main" val="30524088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5.55556E-7 1.11111E-6 L -0.13003 -0.70625 " pathEditMode="relative" rAng="0" ptsTypes="AA">
                                      <p:cBhvr>
                                        <p:cTn id="6" dur="2000" fill="hold"/>
                                        <p:tgtEl>
                                          <p:spTgt spid="8"/>
                                        </p:tgtEl>
                                        <p:attrNameLst>
                                          <p:attrName>ppt_x</p:attrName>
                                          <p:attrName>ppt_y</p:attrName>
                                        </p:attrNameLst>
                                      </p:cBhvr>
                                      <p:rCtr x="-6163" y="-35185"/>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4.72222E-6 1.11111E-6 L 0.21753 -0.57315 " pathEditMode="relative" rAng="0" ptsTypes="AA">
                                      <p:cBhvr>
                                        <p:cTn id="10" dur="2000" fill="hold"/>
                                        <p:tgtEl>
                                          <p:spTgt spid="9"/>
                                        </p:tgtEl>
                                        <p:attrNameLst>
                                          <p:attrName>ppt_x</p:attrName>
                                          <p:attrName>ppt_y</p:attrName>
                                        </p:attrNameLst>
                                      </p:cBhvr>
                                      <p:rCtr x="10868" y="-28657"/>
                                    </p:animMotion>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grpId="0" nodeType="clickEffect">
                                  <p:stCondLst>
                                    <p:cond delay="0"/>
                                  </p:stCondLst>
                                  <p:childTnLst>
                                    <p:animMotion origin="layout" path="M 4.72222E-6 3.33333E-6 L -0.67431 -0.37014 " pathEditMode="relative" rAng="0" ptsTypes="AA">
                                      <p:cBhvr>
                                        <p:cTn id="14" dur="2000" fill="hold"/>
                                        <p:tgtEl>
                                          <p:spTgt spid="10"/>
                                        </p:tgtEl>
                                        <p:attrNameLst>
                                          <p:attrName>ppt_x</p:attrName>
                                          <p:attrName>ppt_y</p:attrName>
                                        </p:attrNameLst>
                                      </p:cBhvr>
                                      <p:rCtr x="-33715" y="-18519"/>
                                    </p:animMotion>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0" nodeType="clickEffect">
                                  <p:stCondLst>
                                    <p:cond delay="0"/>
                                  </p:stCondLst>
                                  <p:childTnLst>
                                    <p:animMotion origin="layout" path="M 3.33333E-6 -1.48148E-6 L -0.03993 -0.2912 " pathEditMode="relative" rAng="0" ptsTypes="AA">
                                      <p:cBhvr>
                                        <p:cTn id="18" dur="2000" fill="hold"/>
                                        <p:tgtEl>
                                          <p:spTgt spid="7"/>
                                        </p:tgtEl>
                                        <p:attrNameLst>
                                          <p:attrName>ppt_x</p:attrName>
                                          <p:attrName>ppt_y</p:attrName>
                                        </p:attrNameLst>
                                      </p:cBhvr>
                                      <p:rCtr x="-1997" y="-1456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15962"/>
          </a:xfrm>
        </p:spPr>
        <p:txBody>
          <a:bodyPr>
            <a:normAutofit fontScale="90000"/>
          </a:bodyPr>
          <a:lstStyle/>
          <a:p>
            <a:r>
              <a:rPr lang="ru-RU" dirty="0" smtClean="0">
                <a:solidFill>
                  <a:srgbClr val="7030A0"/>
                </a:solidFill>
              </a:rPr>
              <a:t>Вопросы к тексту</a:t>
            </a:r>
            <a:endParaRPr lang="ru-RU" dirty="0">
              <a:solidFill>
                <a:srgbClr val="7030A0"/>
              </a:solidFill>
            </a:endParaRPr>
          </a:p>
        </p:txBody>
      </p:sp>
      <p:sp>
        <p:nvSpPr>
          <p:cNvPr id="3" name="Объект 2"/>
          <p:cNvSpPr>
            <a:spLocks noGrp="1"/>
          </p:cNvSpPr>
          <p:nvPr>
            <p:ph idx="1"/>
          </p:nvPr>
        </p:nvSpPr>
        <p:spPr>
          <a:xfrm>
            <a:off x="457200" y="990600"/>
            <a:ext cx="8229600" cy="4525963"/>
          </a:xfrm>
        </p:spPr>
        <p:txBody>
          <a:bodyPr/>
          <a:lstStyle/>
          <a:p>
            <a:r>
              <a:rPr lang="ru-RU" dirty="0" smtClean="0"/>
              <a:t>О чем текст?</a:t>
            </a:r>
          </a:p>
          <a:p>
            <a:r>
              <a:rPr lang="ru-RU" dirty="0" smtClean="0"/>
              <a:t>Что </a:t>
            </a:r>
            <a:r>
              <a:rPr lang="ru-RU" dirty="0" err="1" smtClean="0"/>
              <a:t>Блэк</a:t>
            </a:r>
            <a:r>
              <a:rPr lang="ru-RU" dirty="0" smtClean="0"/>
              <a:t> называл «скрытой» теплотой?</a:t>
            </a:r>
          </a:p>
          <a:p>
            <a:r>
              <a:rPr lang="ru-RU" dirty="0" smtClean="0"/>
              <a:t>Какую догадку </a:t>
            </a:r>
            <a:r>
              <a:rPr lang="ru-RU" dirty="0" err="1" smtClean="0"/>
              <a:t>Блэк</a:t>
            </a:r>
            <a:r>
              <a:rPr lang="ru-RU" dirty="0" smtClean="0"/>
              <a:t> проверял в опыте?</a:t>
            </a:r>
          </a:p>
          <a:p>
            <a:r>
              <a:rPr lang="ru-RU" dirty="0" smtClean="0"/>
              <a:t>Зачем </a:t>
            </a:r>
            <a:r>
              <a:rPr lang="ru-RU" dirty="0" err="1" smtClean="0"/>
              <a:t>Блэк</a:t>
            </a:r>
            <a:r>
              <a:rPr lang="ru-RU" dirty="0" smtClean="0"/>
              <a:t> ввел понятие «теплоемкость»?</a:t>
            </a:r>
          </a:p>
          <a:p>
            <a:r>
              <a:rPr lang="ru-RU" dirty="0" smtClean="0"/>
              <a:t>От чего зависит значение теплоемкости?</a:t>
            </a:r>
            <a:endParaRPr lang="ru-RU" dirty="0"/>
          </a:p>
        </p:txBody>
      </p:sp>
    </p:spTree>
    <p:extLst>
      <p:ext uri="{BB962C8B-B14F-4D97-AF65-F5344CB8AC3E}">
        <p14:creationId xmlns:p14="http://schemas.microsoft.com/office/powerpoint/2010/main" val="10915433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260648"/>
            <a:ext cx="9361040" cy="1143000"/>
          </a:xfrm>
        </p:spPr>
        <p:txBody>
          <a:bodyPr>
            <a:normAutofit/>
          </a:bodyPr>
          <a:lstStyle/>
          <a:p>
            <a:pPr algn="l"/>
            <a:r>
              <a:rPr lang="ru-RU" sz="2400" b="1" dirty="0" smtClean="0">
                <a:solidFill>
                  <a:srgbClr val="FF0000"/>
                </a:solidFill>
              </a:rPr>
              <a:t> </a:t>
            </a:r>
            <a:r>
              <a:rPr lang="ru-RU" sz="3200" dirty="0" smtClean="0"/>
              <a:t>Удельная теплоемкость меди равна 380 Дж/(кг⋅°С). Это означает, что </a:t>
            </a:r>
            <a:endParaRPr lang="ru-RU" sz="3200" b="1" dirty="0">
              <a:solidFill>
                <a:srgbClr val="FF0000"/>
              </a:solidFill>
            </a:endParaRPr>
          </a:p>
        </p:txBody>
      </p:sp>
      <p:sp>
        <p:nvSpPr>
          <p:cNvPr id="3" name="Содержимое 2"/>
          <p:cNvSpPr>
            <a:spLocks noGrp="1"/>
          </p:cNvSpPr>
          <p:nvPr>
            <p:ph idx="1"/>
          </p:nvPr>
        </p:nvSpPr>
        <p:spPr/>
        <p:txBody>
          <a:bodyPr>
            <a:normAutofit/>
          </a:bodyPr>
          <a:lstStyle/>
          <a:p>
            <a:pPr>
              <a:buNone/>
            </a:pPr>
            <a:r>
              <a:rPr lang="ru-RU" dirty="0" smtClean="0">
                <a:latin typeface="+mj-lt"/>
              </a:rPr>
              <a:t>1) при температуре 0°С 1 кг меди выделяет 380 Дж энергии. </a:t>
            </a:r>
          </a:p>
          <a:p>
            <a:pPr>
              <a:buNone/>
            </a:pPr>
            <a:r>
              <a:rPr lang="ru-RU" dirty="0" smtClean="0">
                <a:latin typeface="+mj-lt"/>
              </a:rPr>
              <a:t>2) при плавлении куска меди в 1 кг потребляется 380 Дж энергии. </a:t>
            </a:r>
          </a:p>
          <a:p>
            <a:pPr>
              <a:buNone/>
            </a:pPr>
            <a:r>
              <a:rPr lang="ru-RU" dirty="0" smtClean="0">
                <a:latin typeface="+mj-lt"/>
              </a:rPr>
              <a:t>3) для нагревания 1 кг меди на 1°С необходимо 380 Дж энергии. </a:t>
            </a:r>
          </a:p>
          <a:p>
            <a:pPr>
              <a:buNone/>
            </a:pPr>
            <a:r>
              <a:rPr lang="ru-RU" dirty="0" smtClean="0">
                <a:latin typeface="+mj-lt"/>
              </a:rPr>
              <a:t>4) для нагревания 1 кг меди на 380°С затрачивается 1 Дж энергии. </a:t>
            </a:r>
            <a:endParaRPr lang="ru-RU" dirty="0">
              <a:latin typeface="+mj-lt"/>
            </a:endParaRPr>
          </a:p>
        </p:txBody>
      </p:sp>
    </p:spTree>
    <p:extLst>
      <p:ext uri="{BB962C8B-B14F-4D97-AF65-F5344CB8AC3E}">
        <p14:creationId xmlns:p14="http://schemas.microsoft.com/office/powerpoint/2010/main" val="1325922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nodeType="clickEffect">
                                  <p:stCondLst>
                                    <p:cond delay="0"/>
                                  </p:stCondLst>
                                  <p:iterate type="lt">
                                    <p:tmPct val="4000"/>
                                  </p:iterate>
                                  <p:childTnLst>
                                    <p:set>
                                      <p:cBhvr override="childStyle">
                                        <p:cTn id="6" dur="500" fill="hold"/>
                                        <p:tgtEl>
                                          <p:spTgt spid="3">
                                            <p:txEl>
                                              <p:pRg st="2" end="2"/>
                                            </p:txEl>
                                          </p:spTgt>
                                        </p:tgtEl>
                                        <p:attrNameLst>
                                          <p:attrName>style.color</p:attrName>
                                        </p:attrNameLst>
                                      </p:cBhvr>
                                      <p:to>
                                        <p:clrVal>
                                          <a:srgbClr val="FF0000"/>
                                        </p:clrVal>
                                      </p:to>
                                    </p:set>
                                    <p:set>
                                      <p:cBhvr>
                                        <p:cTn id="7" dur="500" fill="hold"/>
                                        <p:tgtEl>
                                          <p:spTgt spid="3">
                                            <p:txEl>
                                              <p:pRg st="2" end="2"/>
                                            </p:txEl>
                                          </p:spTgt>
                                        </p:tgtEl>
                                        <p:attrNameLst>
                                          <p:attrName>fillcolor</p:attrName>
                                        </p:attrNameLst>
                                      </p:cBhvr>
                                      <p:to>
                                        <p:clrVal>
                                          <a:srgbClr val="FF0000"/>
                                        </p:clrVal>
                                      </p:to>
                                    </p:set>
                                    <p:set>
                                      <p:cBhvr>
                                        <p:cTn id="8" dur="500" fill="hold"/>
                                        <p:tgtEl>
                                          <p:spTgt spid="3">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7864" y="116632"/>
            <a:ext cx="9361040" cy="2376264"/>
          </a:xfrm>
        </p:spPr>
        <p:txBody>
          <a:bodyPr>
            <a:normAutofit/>
          </a:bodyPr>
          <a:lstStyle/>
          <a:p>
            <a:pPr algn="l"/>
            <a:r>
              <a:rPr lang="ru-RU" sz="3200" dirty="0" smtClean="0"/>
              <a:t> Удельная теплоемкость меди равна 380 Дж / кг °С. Как изменилась внутренняя энергия 1 кг меди при ее нагревании на 1°С?</a:t>
            </a:r>
            <a:endParaRPr lang="ru-RU" sz="3200" b="1" dirty="0">
              <a:solidFill>
                <a:srgbClr val="FF0000"/>
              </a:solidFill>
            </a:endParaRPr>
          </a:p>
        </p:txBody>
      </p:sp>
      <p:sp>
        <p:nvSpPr>
          <p:cNvPr id="3" name="Содержимое 2"/>
          <p:cNvSpPr>
            <a:spLocks noGrp="1"/>
          </p:cNvSpPr>
          <p:nvPr>
            <p:ph sz="half" idx="1"/>
          </p:nvPr>
        </p:nvSpPr>
        <p:spPr>
          <a:xfrm>
            <a:off x="1043608" y="2348880"/>
            <a:ext cx="7429552" cy="3268667"/>
          </a:xfrm>
        </p:spPr>
        <p:txBody>
          <a:bodyPr>
            <a:normAutofit/>
          </a:bodyPr>
          <a:lstStyle/>
          <a:p>
            <a:pPr>
              <a:buNone/>
            </a:pPr>
            <a:r>
              <a:rPr lang="ru-RU" sz="3200" b="1" dirty="0" smtClean="0">
                <a:latin typeface="+mj-lt"/>
              </a:rPr>
              <a:t>1</a:t>
            </a:r>
            <a:r>
              <a:rPr lang="ru-RU" sz="3200" dirty="0" smtClean="0">
                <a:latin typeface="+mj-lt"/>
              </a:rPr>
              <a:t>. Увеличилась на 380 Дж / кг °С.    </a:t>
            </a:r>
          </a:p>
          <a:p>
            <a:pPr>
              <a:buNone/>
            </a:pPr>
            <a:r>
              <a:rPr lang="ru-RU" sz="3200" b="1" dirty="0" smtClean="0">
                <a:latin typeface="+mj-lt"/>
              </a:rPr>
              <a:t>2</a:t>
            </a:r>
            <a:r>
              <a:rPr lang="ru-RU" sz="3200" dirty="0" smtClean="0">
                <a:latin typeface="+mj-lt"/>
              </a:rPr>
              <a:t>. Уменьшилась на 380 Дж/кг °С. </a:t>
            </a:r>
          </a:p>
          <a:p>
            <a:pPr>
              <a:buNone/>
            </a:pPr>
            <a:r>
              <a:rPr lang="ru-RU" sz="3200" b="1" dirty="0" smtClean="0">
                <a:latin typeface="+mj-lt"/>
              </a:rPr>
              <a:t>3</a:t>
            </a:r>
            <a:r>
              <a:rPr lang="ru-RU" sz="3200" dirty="0" smtClean="0">
                <a:latin typeface="+mj-lt"/>
              </a:rPr>
              <a:t>. Не изменилась.                              </a:t>
            </a:r>
          </a:p>
          <a:p>
            <a:pPr>
              <a:buNone/>
            </a:pPr>
            <a:r>
              <a:rPr lang="ru-RU" sz="3200" b="1" dirty="0" smtClean="0">
                <a:latin typeface="+mj-lt"/>
              </a:rPr>
              <a:t>4</a:t>
            </a:r>
            <a:r>
              <a:rPr lang="ru-RU" sz="3200" dirty="0" smtClean="0">
                <a:latin typeface="+mj-lt"/>
              </a:rPr>
              <a:t>. Может увеличиться или уменьшиться.</a:t>
            </a:r>
          </a:p>
        </p:txBody>
      </p:sp>
    </p:spTree>
    <p:extLst>
      <p:ext uri="{BB962C8B-B14F-4D97-AF65-F5344CB8AC3E}">
        <p14:creationId xmlns:p14="http://schemas.microsoft.com/office/powerpoint/2010/main" val="270993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nodeType="clickEffect">
                                  <p:stCondLst>
                                    <p:cond delay="0"/>
                                  </p:stCondLst>
                                  <p:iterate type="lt">
                                    <p:tmPct val="4000"/>
                                  </p:iterate>
                                  <p:childTnLst>
                                    <p:set>
                                      <p:cBhvr override="childStyle">
                                        <p:cTn id="6" dur="500" fill="hold"/>
                                        <p:tgtEl>
                                          <p:spTgt spid="3">
                                            <p:txEl>
                                              <p:pRg st="0" end="0"/>
                                            </p:txEl>
                                          </p:spTgt>
                                        </p:tgtEl>
                                        <p:attrNameLst>
                                          <p:attrName>style.color</p:attrName>
                                        </p:attrNameLst>
                                      </p:cBhvr>
                                      <p:to>
                                        <p:clrVal>
                                          <a:srgbClr val="FF0000"/>
                                        </p:clrVal>
                                      </p:to>
                                    </p:set>
                                    <p:set>
                                      <p:cBhvr>
                                        <p:cTn id="7" dur="500" fill="hold"/>
                                        <p:tgtEl>
                                          <p:spTgt spid="3">
                                            <p:txEl>
                                              <p:pRg st="0" end="0"/>
                                            </p:txEl>
                                          </p:spTgt>
                                        </p:tgtEl>
                                        <p:attrNameLst>
                                          <p:attrName>fillcolor</p:attrName>
                                        </p:attrNameLst>
                                      </p:cBhvr>
                                      <p:to>
                                        <p:clrVal>
                                          <a:srgbClr val="FF0000"/>
                                        </p:clrVal>
                                      </p:to>
                                    </p:set>
                                    <p:set>
                                      <p:cBhvr>
                                        <p:cTn id="8" dur="500" fill="hold"/>
                                        <p:tgtEl>
                                          <p:spTgt spid="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Объект 5"/>
          <p:cNvSpPr>
            <a:spLocks noGrp="1"/>
          </p:cNvSpPr>
          <p:nvPr>
            <p:ph idx="1"/>
          </p:nvPr>
        </p:nvSpPr>
        <p:spPr>
          <a:xfrm>
            <a:off x="395536" y="332657"/>
            <a:ext cx="8229600" cy="2088232"/>
          </a:xfrm>
        </p:spPr>
        <p:txBody>
          <a:bodyPr/>
          <a:lstStyle/>
          <a:p>
            <a:pPr marL="0" indent="0">
              <a:buNone/>
            </a:pPr>
            <a:r>
              <a:rPr lang="ru-RU" dirty="0"/>
              <a:t>Вывод о том, что количество теплоты, полученное телом при нагревании, зависит от рода вещества, можно сделать, нагревая тела из меди и свинца</a:t>
            </a:r>
          </a:p>
        </p:txBody>
      </p:sp>
      <p:sp>
        <p:nvSpPr>
          <p:cNvPr id="8" name="Прямоугольник 7"/>
          <p:cNvSpPr/>
          <p:nvPr/>
        </p:nvSpPr>
        <p:spPr>
          <a:xfrm>
            <a:off x="827584" y="2452897"/>
            <a:ext cx="7992888" cy="954107"/>
          </a:xfrm>
          <a:prstGeom prst="rect">
            <a:avLst/>
          </a:prstGeom>
        </p:spPr>
        <p:txBody>
          <a:bodyPr wrap="square">
            <a:spAutoFit/>
          </a:bodyPr>
          <a:lstStyle/>
          <a:p>
            <a:r>
              <a:rPr lang="ru-RU" sz="2800" dirty="0" smtClean="0">
                <a:solidFill>
                  <a:srgbClr val="000000"/>
                </a:solidFill>
                <a:latin typeface="Arial" panose="020B0604020202020204" pitchFamily="34" charset="0"/>
              </a:rPr>
              <a:t>1) одной </a:t>
            </a:r>
            <a:r>
              <a:rPr lang="ru-RU" sz="2800" dirty="0">
                <a:solidFill>
                  <a:srgbClr val="000000"/>
                </a:solidFill>
                <a:latin typeface="Arial" panose="020B0604020202020204" pitchFamily="34" charset="0"/>
              </a:rPr>
              <a:t>и той же массы на одно и то же число градусов</a:t>
            </a:r>
            <a:endParaRPr lang="ru-RU" sz="2800" dirty="0"/>
          </a:p>
        </p:txBody>
      </p:sp>
      <p:sp>
        <p:nvSpPr>
          <p:cNvPr id="9" name="Прямоугольник 8"/>
          <p:cNvSpPr/>
          <p:nvPr/>
        </p:nvSpPr>
        <p:spPr>
          <a:xfrm>
            <a:off x="827584" y="3407004"/>
            <a:ext cx="7776864" cy="954107"/>
          </a:xfrm>
          <a:prstGeom prst="rect">
            <a:avLst/>
          </a:prstGeom>
        </p:spPr>
        <p:txBody>
          <a:bodyPr wrap="square">
            <a:spAutoFit/>
          </a:bodyPr>
          <a:lstStyle/>
          <a:p>
            <a:r>
              <a:rPr lang="ru-RU" sz="2800" dirty="0" smtClean="0">
                <a:solidFill>
                  <a:srgbClr val="000000"/>
                </a:solidFill>
                <a:latin typeface="Arial" panose="020B0604020202020204" pitchFamily="34" charset="0"/>
              </a:rPr>
              <a:t>2) разной </a:t>
            </a:r>
            <a:r>
              <a:rPr lang="ru-RU" sz="2800" dirty="0">
                <a:solidFill>
                  <a:srgbClr val="000000"/>
                </a:solidFill>
                <a:latin typeface="Arial" panose="020B0604020202020204" pitchFamily="34" charset="0"/>
              </a:rPr>
              <a:t>массы на одно и то же число градусов</a:t>
            </a:r>
            <a:endParaRPr lang="ru-RU" sz="2800" dirty="0"/>
          </a:p>
        </p:txBody>
      </p:sp>
      <p:sp>
        <p:nvSpPr>
          <p:cNvPr id="10" name="Прямоугольник 9"/>
          <p:cNvSpPr/>
          <p:nvPr/>
        </p:nvSpPr>
        <p:spPr>
          <a:xfrm>
            <a:off x="827584" y="4361111"/>
            <a:ext cx="7362080" cy="523220"/>
          </a:xfrm>
          <a:prstGeom prst="rect">
            <a:avLst/>
          </a:prstGeom>
        </p:spPr>
        <p:txBody>
          <a:bodyPr wrap="none">
            <a:spAutoFit/>
          </a:bodyPr>
          <a:lstStyle/>
          <a:p>
            <a:r>
              <a:rPr lang="ru-RU" sz="2800" dirty="0" smtClean="0">
                <a:solidFill>
                  <a:srgbClr val="000000"/>
                </a:solidFill>
                <a:latin typeface="Arial" panose="020B0604020202020204" pitchFamily="34" charset="0"/>
              </a:rPr>
              <a:t>3) разной </a:t>
            </a:r>
            <a:r>
              <a:rPr lang="ru-RU" sz="2800" dirty="0">
                <a:solidFill>
                  <a:srgbClr val="000000"/>
                </a:solidFill>
                <a:latin typeface="Arial" panose="020B0604020202020204" pitchFamily="34" charset="0"/>
              </a:rPr>
              <a:t>массы на разное число градусов</a:t>
            </a:r>
            <a:endParaRPr lang="ru-RU" sz="2800" dirty="0"/>
          </a:p>
        </p:txBody>
      </p:sp>
      <p:sp>
        <p:nvSpPr>
          <p:cNvPr id="11" name="Прямоугольник 10"/>
          <p:cNvSpPr/>
          <p:nvPr/>
        </p:nvSpPr>
        <p:spPr>
          <a:xfrm>
            <a:off x="728204" y="5013176"/>
            <a:ext cx="7560840" cy="954107"/>
          </a:xfrm>
          <a:prstGeom prst="rect">
            <a:avLst/>
          </a:prstGeom>
        </p:spPr>
        <p:txBody>
          <a:bodyPr wrap="square">
            <a:spAutoFit/>
          </a:bodyPr>
          <a:lstStyle/>
          <a:p>
            <a:r>
              <a:rPr lang="ru-RU" sz="2800" dirty="0" smtClean="0">
                <a:solidFill>
                  <a:srgbClr val="000000"/>
                </a:solidFill>
                <a:latin typeface="Arial" panose="020B0604020202020204" pitchFamily="34" charset="0"/>
              </a:rPr>
              <a:t>4) одной </a:t>
            </a:r>
            <a:r>
              <a:rPr lang="ru-RU" sz="2800" dirty="0">
                <a:solidFill>
                  <a:srgbClr val="000000"/>
                </a:solidFill>
                <a:latin typeface="Arial" panose="020B0604020202020204" pitchFamily="34" charset="0"/>
              </a:rPr>
              <a:t>и той же массы на разное число градусов</a:t>
            </a:r>
            <a:endParaRPr lang="ru-RU" sz="2800" dirty="0"/>
          </a:p>
        </p:txBody>
      </p:sp>
    </p:spTree>
    <p:extLst>
      <p:ext uri="{BB962C8B-B14F-4D97-AF65-F5344CB8AC3E}">
        <p14:creationId xmlns:p14="http://schemas.microsoft.com/office/powerpoint/2010/main" val="2092027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nodeType="clickEffect">
                                  <p:stCondLst>
                                    <p:cond delay="0"/>
                                  </p:stCondLst>
                                  <p:iterate type="lt">
                                    <p:tmPct val="4000"/>
                                  </p:iterate>
                                  <p:childTnLst>
                                    <p:set>
                                      <p:cBhvr override="childStyle">
                                        <p:cTn id="6" dur="500" fill="hold"/>
                                        <p:tgtEl>
                                          <p:spTgt spid="8">
                                            <p:txEl>
                                              <p:pRg st="0" end="0"/>
                                            </p:txEl>
                                          </p:spTgt>
                                        </p:tgtEl>
                                        <p:attrNameLst>
                                          <p:attrName>style.color</p:attrName>
                                        </p:attrNameLst>
                                      </p:cBhvr>
                                      <p:to>
                                        <p:clrVal>
                                          <a:srgbClr val="FF0000"/>
                                        </p:clrVal>
                                      </p:to>
                                    </p:set>
                                    <p:set>
                                      <p:cBhvr>
                                        <p:cTn id="7" dur="500" fill="hold"/>
                                        <p:tgtEl>
                                          <p:spTgt spid="8">
                                            <p:txEl>
                                              <p:pRg st="0" end="0"/>
                                            </p:txEl>
                                          </p:spTgt>
                                        </p:tgtEl>
                                        <p:attrNameLst>
                                          <p:attrName>fillcolor</p:attrName>
                                        </p:attrNameLst>
                                      </p:cBhvr>
                                      <p:to>
                                        <p:clrVal>
                                          <a:srgbClr val="FF0000"/>
                                        </p:clrVal>
                                      </p:to>
                                    </p:set>
                                    <p:set>
                                      <p:cBhvr>
                                        <p:cTn id="8" dur="500" fill="hold"/>
                                        <p:tgtEl>
                                          <p:spTgt spid="8">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Объект 5"/>
          <p:cNvSpPr>
            <a:spLocks noGrp="1"/>
          </p:cNvSpPr>
          <p:nvPr>
            <p:ph idx="1"/>
          </p:nvPr>
        </p:nvSpPr>
        <p:spPr>
          <a:xfrm>
            <a:off x="107504" y="188640"/>
            <a:ext cx="8856984" cy="4525963"/>
          </a:xfrm>
        </p:spPr>
        <p:txBody>
          <a:bodyPr>
            <a:normAutofit fontScale="85000" lnSpcReduction="20000"/>
          </a:bodyPr>
          <a:lstStyle/>
          <a:p>
            <a:pPr marL="0" indent="0">
              <a:buNone/>
            </a:pPr>
            <a:r>
              <a:rPr lang="ru-RU" dirty="0"/>
              <a:t>Какой(-</a:t>
            </a:r>
            <a:r>
              <a:rPr lang="ru-RU" dirty="0" err="1"/>
              <a:t>ие</a:t>
            </a:r>
            <a:r>
              <a:rPr lang="ru-RU" dirty="0"/>
              <a:t>) из опытов доказывает(-ют), что количество теплоты, необходимое для нагревания вещества, зависит от рода вещества?</a:t>
            </a:r>
          </a:p>
          <a:p>
            <a:pPr marL="0" indent="0">
              <a:buNone/>
            </a:pPr>
            <a:r>
              <a:rPr lang="ru-RU" dirty="0"/>
              <a:t>А. Для нагревания на электрической плитке 100 г воды от комнатной температуры до температуры её кипения потребовалось больше времени, чем для нагревания 100 г масла от комнатной температуры до температуры его кипения.</a:t>
            </a:r>
          </a:p>
          <a:p>
            <a:pPr marL="0" indent="0">
              <a:buNone/>
            </a:pPr>
            <a:r>
              <a:rPr lang="ru-RU" dirty="0"/>
              <a:t>Б. В процессе нагревания в одинаковых условиях в течение 5 мин 100 г воды и 100 г масла, взятых при комнатной температуре, масло нагрелось до большей температуры.</a:t>
            </a:r>
          </a:p>
          <a:p>
            <a:pPr marL="0" indent="0">
              <a:buNone/>
            </a:pPr>
            <a:endParaRPr lang="ru-RU" dirty="0"/>
          </a:p>
        </p:txBody>
      </p:sp>
      <p:sp>
        <p:nvSpPr>
          <p:cNvPr id="7" name="Прямоугольник 6"/>
          <p:cNvSpPr/>
          <p:nvPr/>
        </p:nvSpPr>
        <p:spPr>
          <a:xfrm>
            <a:off x="467544" y="4293096"/>
            <a:ext cx="2315634" cy="584775"/>
          </a:xfrm>
          <a:prstGeom prst="rect">
            <a:avLst/>
          </a:prstGeom>
        </p:spPr>
        <p:txBody>
          <a:bodyPr wrap="none">
            <a:spAutoFit/>
          </a:bodyPr>
          <a:lstStyle/>
          <a:p>
            <a:r>
              <a:rPr lang="ru-RU" sz="3200" dirty="0" smtClean="0">
                <a:solidFill>
                  <a:srgbClr val="000000"/>
                </a:solidFill>
                <a:latin typeface="Arial" panose="020B0604020202020204" pitchFamily="34" charset="0"/>
              </a:rPr>
              <a:t>1) только </a:t>
            </a:r>
            <a:r>
              <a:rPr lang="ru-RU" sz="3200" dirty="0">
                <a:solidFill>
                  <a:srgbClr val="000000"/>
                </a:solidFill>
                <a:latin typeface="Arial" panose="020B0604020202020204" pitchFamily="34" charset="0"/>
              </a:rPr>
              <a:t>А</a:t>
            </a:r>
            <a:endParaRPr lang="ru-RU" sz="3200" dirty="0"/>
          </a:p>
        </p:txBody>
      </p:sp>
      <p:sp>
        <p:nvSpPr>
          <p:cNvPr id="8" name="Прямоугольник 7"/>
          <p:cNvSpPr/>
          <p:nvPr/>
        </p:nvSpPr>
        <p:spPr>
          <a:xfrm>
            <a:off x="467544" y="4919449"/>
            <a:ext cx="2310825" cy="584775"/>
          </a:xfrm>
          <a:prstGeom prst="rect">
            <a:avLst/>
          </a:prstGeom>
        </p:spPr>
        <p:txBody>
          <a:bodyPr wrap="none">
            <a:spAutoFit/>
          </a:bodyPr>
          <a:lstStyle/>
          <a:p>
            <a:r>
              <a:rPr lang="ru-RU" sz="3200" dirty="0">
                <a:solidFill>
                  <a:srgbClr val="000000"/>
                </a:solidFill>
                <a:latin typeface="Arial" panose="020B0604020202020204" pitchFamily="34" charset="0"/>
              </a:rPr>
              <a:t>2</a:t>
            </a:r>
            <a:r>
              <a:rPr lang="ru-RU" sz="3200" dirty="0" smtClean="0">
                <a:solidFill>
                  <a:srgbClr val="000000"/>
                </a:solidFill>
                <a:latin typeface="Arial" panose="020B0604020202020204" pitchFamily="34" charset="0"/>
              </a:rPr>
              <a:t>) только Б</a:t>
            </a:r>
            <a:endParaRPr lang="ru-RU" sz="3200" dirty="0"/>
          </a:p>
        </p:txBody>
      </p:sp>
      <p:sp>
        <p:nvSpPr>
          <p:cNvPr id="9" name="Прямоугольник 8"/>
          <p:cNvSpPr/>
          <p:nvPr/>
        </p:nvSpPr>
        <p:spPr>
          <a:xfrm>
            <a:off x="467544" y="5504224"/>
            <a:ext cx="2119491" cy="584775"/>
          </a:xfrm>
          <a:prstGeom prst="rect">
            <a:avLst/>
          </a:prstGeom>
        </p:spPr>
        <p:txBody>
          <a:bodyPr wrap="none">
            <a:spAutoFit/>
          </a:bodyPr>
          <a:lstStyle/>
          <a:p>
            <a:r>
              <a:rPr lang="ru-RU" sz="3200" dirty="0" smtClean="0">
                <a:solidFill>
                  <a:srgbClr val="000000"/>
                </a:solidFill>
                <a:latin typeface="Arial" panose="020B0604020202020204" pitchFamily="34" charset="0"/>
              </a:rPr>
              <a:t>3) и </a:t>
            </a:r>
            <a:r>
              <a:rPr lang="ru-RU" sz="3200" dirty="0">
                <a:solidFill>
                  <a:srgbClr val="000000"/>
                </a:solidFill>
                <a:latin typeface="Arial" panose="020B0604020202020204" pitchFamily="34" charset="0"/>
              </a:rPr>
              <a:t>А, и Б</a:t>
            </a:r>
            <a:endParaRPr lang="ru-RU" sz="3200" dirty="0"/>
          </a:p>
        </p:txBody>
      </p:sp>
      <p:sp>
        <p:nvSpPr>
          <p:cNvPr id="10" name="Прямоугольник 9"/>
          <p:cNvSpPr/>
          <p:nvPr/>
        </p:nvSpPr>
        <p:spPr>
          <a:xfrm>
            <a:off x="467544" y="6088999"/>
            <a:ext cx="2571538" cy="584775"/>
          </a:xfrm>
          <a:prstGeom prst="rect">
            <a:avLst/>
          </a:prstGeom>
        </p:spPr>
        <p:txBody>
          <a:bodyPr wrap="none">
            <a:spAutoFit/>
          </a:bodyPr>
          <a:lstStyle/>
          <a:p>
            <a:r>
              <a:rPr lang="ru-RU" sz="3200" dirty="0" smtClean="0">
                <a:solidFill>
                  <a:srgbClr val="000000"/>
                </a:solidFill>
                <a:latin typeface="Arial" panose="020B0604020202020204" pitchFamily="34" charset="0"/>
              </a:rPr>
              <a:t>4) ни </a:t>
            </a:r>
            <a:r>
              <a:rPr lang="ru-RU" sz="3200" dirty="0">
                <a:solidFill>
                  <a:srgbClr val="000000"/>
                </a:solidFill>
                <a:latin typeface="Arial" panose="020B0604020202020204" pitchFamily="34" charset="0"/>
              </a:rPr>
              <a:t>А, ни Б</a:t>
            </a:r>
            <a:endParaRPr lang="ru-RU" sz="3200" dirty="0"/>
          </a:p>
        </p:txBody>
      </p:sp>
    </p:spTree>
    <p:extLst>
      <p:ext uri="{BB962C8B-B14F-4D97-AF65-F5344CB8AC3E}">
        <p14:creationId xmlns:p14="http://schemas.microsoft.com/office/powerpoint/2010/main" val="1455050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nodeType="clickEffect">
                                  <p:stCondLst>
                                    <p:cond delay="0"/>
                                  </p:stCondLst>
                                  <p:iterate type="lt">
                                    <p:tmPct val="4000"/>
                                  </p:iterate>
                                  <p:childTnLst>
                                    <p:set>
                                      <p:cBhvr override="childStyle">
                                        <p:cTn id="6" dur="500" fill="hold"/>
                                        <p:tgtEl>
                                          <p:spTgt spid="8">
                                            <p:txEl>
                                              <p:pRg st="0" end="0"/>
                                            </p:txEl>
                                          </p:spTgt>
                                        </p:tgtEl>
                                        <p:attrNameLst>
                                          <p:attrName>style.color</p:attrName>
                                        </p:attrNameLst>
                                      </p:cBhvr>
                                      <p:to>
                                        <p:clrVal>
                                          <a:srgbClr val="FF0000"/>
                                        </p:clrVal>
                                      </p:to>
                                    </p:set>
                                    <p:set>
                                      <p:cBhvr>
                                        <p:cTn id="7" dur="500" fill="hold"/>
                                        <p:tgtEl>
                                          <p:spTgt spid="8">
                                            <p:txEl>
                                              <p:pRg st="0" end="0"/>
                                            </p:txEl>
                                          </p:spTgt>
                                        </p:tgtEl>
                                        <p:attrNameLst>
                                          <p:attrName>fillcolor</p:attrName>
                                        </p:attrNameLst>
                                      </p:cBhvr>
                                      <p:to>
                                        <p:clrVal>
                                          <a:srgbClr val="FF0000"/>
                                        </p:clrVal>
                                      </p:to>
                                    </p:set>
                                    <p:set>
                                      <p:cBhvr>
                                        <p:cTn id="8" dur="500" fill="hold"/>
                                        <p:tgtEl>
                                          <p:spTgt spid="8">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179512" y="0"/>
            <a:ext cx="8964488" cy="4154984"/>
          </a:xfrm>
          <a:prstGeom prst="rect">
            <a:avLst/>
          </a:prstGeom>
        </p:spPr>
        <p:txBody>
          <a:bodyPr wrap="square">
            <a:spAutoFit/>
          </a:bodyPr>
          <a:lstStyle/>
          <a:p>
            <a:r>
              <a:rPr lang="ru-RU" sz="2400" dirty="0">
                <a:latin typeface="+mj-lt"/>
              </a:rPr>
              <a:t>На уроке физики учитель продемонстрировал следующие опыты.</a:t>
            </a:r>
          </a:p>
          <a:p>
            <a:r>
              <a:rPr lang="ru-RU" sz="2400" b="1" dirty="0">
                <a:latin typeface="+mj-lt"/>
              </a:rPr>
              <a:t>А.</a:t>
            </a:r>
            <a:r>
              <a:rPr lang="ru-RU" sz="2400" dirty="0">
                <a:latin typeface="+mj-lt"/>
              </a:rPr>
              <a:t> На электроплитке в одинаковых кружках поочередно нагревали 0,5 л воды и 0,5 л масла. Для нагревания воды на 20 </a:t>
            </a:r>
            <a:r>
              <a:rPr lang="ru-RU" sz="2400" baseline="30000" dirty="0" err="1">
                <a:latin typeface="+mj-lt"/>
              </a:rPr>
              <a:t>о</a:t>
            </a:r>
            <a:r>
              <a:rPr lang="ru-RU" sz="2400" dirty="0" err="1">
                <a:latin typeface="+mj-lt"/>
              </a:rPr>
              <a:t>С</a:t>
            </a:r>
            <a:r>
              <a:rPr lang="ru-RU" sz="2400" dirty="0">
                <a:latin typeface="+mj-lt"/>
              </a:rPr>
              <a:t> потребовалось 60 с, а для нагревания масла на 20 </a:t>
            </a:r>
            <a:r>
              <a:rPr lang="ru-RU" sz="2400" baseline="30000" dirty="0" err="1">
                <a:latin typeface="+mj-lt"/>
              </a:rPr>
              <a:t>о</a:t>
            </a:r>
            <a:r>
              <a:rPr lang="ru-RU" sz="2400" dirty="0" err="1">
                <a:latin typeface="+mj-lt"/>
              </a:rPr>
              <a:t>С</a:t>
            </a:r>
            <a:r>
              <a:rPr lang="ru-RU" sz="2400" dirty="0">
                <a:latin typeface="+mj-lt"/>
              </a:rPr>
              <a:t> – 40 с.</a:t>
            </a:r>
          </a:p>
          <a:p>
            <a:r>
              <a:rPr lang="ru-RU" sz="2400" b="1" dirty="0">
                <a:latin typeface="+mj-lt"/>
              </a:rPr>
              <a:t>Б.</a:t>
            </a:r>
            <a:r>
              <a:rPr lang="ru-RU" sz="2400" dirty="0">
                <a:latin typeface="+mj-lt"/>
              </a:rPr>
              <a:t> На электроплитке в одинаковых кружках поочередно нагревали 100 г воды и 100 г спирта, взятых при комнатной температуре. Чтобы довести воду до кипения потребовалось 50 с, а чтобы довести до кипения спирт – 20 с.</a:t>
            </a:r>
          </a:p>
          <a:p>
            <a:r>
              <a:rPr lang="ru-RU" sz="2400" dirty="0">
                <a:latin typeface="+mj-lt"/>
              </a:rPr>
              <a:t>Какой(-</a:t>
            </a:r>
            <a:r>
              <a:rPr lang="ru-RU" sz="2400" dirty="0" err="1">
                <a:latin typeface="+mj-lt"/>
              </a:rPr>
              <a:t>ие</a:t>
            </a:r>
            <a:r>
              <a:rPr lang="ru-RU" sz="2400" dirty="0">
                <a:latin typeface="+mj-lt"/>
              </a:rPr>
              <a:t>) из опытов позволяет(-ют) проверить гипотезу о том, что количество теплоты, необходимое для нагревания тела, зависит от вещества и (или) разности конечной и начальной температур?</a:t>
            </a:r>
          </a:p>
        </p:txBody>
      </p:sp>
      <p:sp>
        <p:nvSpPr>
          <p:cNvPr id="7" name="TextBox 6"/>
          <p:cNvSpPr txBox="1"/>
          <p:nvPr/>
        </p:nvSpPr>
        <p:spPr>
          <a:xfrm>
            <a:off x="1682168" y="4452071"/>
            <a:ext cx="3384376" cy="523220"/>
          </a:xfrm>
          <a:prstGeom prst="rect">
            <a:avLst/>
          </a:prstGeom>
          <a:noFill/>
        </p:spPr>
        <p:txBody>
          <a:bodyPr wrap="square" rtlCol="0">
            <a:spAutoFit/>
          </a:bodyPr>
          <a:lstStyle/>
          <a:p>
            <a:r>
              <a:rPr lang="ru-RU" sz="2800" dirty="0" smtClean="0">
                <a:latin typeface="+mj-lt"/>
              </a:rPr>
              <a:t>1) Только А</a:t>
            </a:r>
            <a:endParaRPr lang="ru-RU" sz="2800" dirty="0">
              <a:latin typeface="+mj-lt"/>
            </a:endParaRPr>
          </a:p>
        </p:txBody>
      </p:sp>
      <p:sp>
        <p:nvSpPr>
          <p:cNvPr id="8" name="TextBox 7"/>
          <p:cNvSpPr txBox="1"/>
          <p:nvPr/>
        </p:nvSpPr>
        <p:spPr>
          <a:xfrm>
            <a:off x="1706944" y="5205822"/>
            <a:ext cx="3384376" cy="523220"/>
          </a:xfrm>
          <a:prstGeom prst="rect">
            <a:avLst/>
          </a:prstGeom>
          <a:noFill/>
        </p:spPr>
        <p:txBody>
          <a:bodyPr wrap="square" rtlCol="0">
            <a:spAutoFit/>
          </a:bodyPr>
          <a:lstStyle/>
          <a:p>
            <a:r>
              <a:rPr lang="ru-RU" sz="2800" dirty="0">
                <a:latin typeface="+mj-lt"/>
              </a:rPr>
              <a:t>2</a:t>
            </a:r>
            <a:r>
              <a:rPr lang="ru-RU" sz="2800" dirty="0" smtClean="0">
                <a:latin typeface="+mj-lt"/>
              </a:rPr>
              <a:t>) Только Б</a:t>
            </a:r>
            <a:endParaRPr lang="ru-RU" sz="2800" dirty="0">
              <a:latin typeface="+mj-lt"/>
            </a:endParaRPr>
          </a:p>
        </p:txBody>
      </p:sp>
      <p:sp>
        <p:nvSpPr>
          <p:cNvPr id="9" name="TextBox 8"/>
          <p:cNvSpPr txBox="1"/>
          <p:nvPr/>
        </p:nvSpPr>
        <p:spPr>
          <a:xfrm>
            <a:off x="5091320" y="4476293"/>
            <a:ext cx="3384376" cy="523220"/>
          </a:xfrm>
          <a:prstGeom prst="rect">
            <a:avLst/>
          </a:prstGeom>
          <a:noFill/>
        </p:spPr>
        <p:txBody>
          <a:bodyPr wrap="square" rtlCol="0">
            <a:spAutoFit/>
          </a:bodyPr>
          <a:lstStyle/>
          <a:p>
            <a:r>
              <a:rPr lang="ru-RU" sz="2800" dirty="0">
                <a:latin typeface="+mj-lt"/>
              </a:rPr>
              <a:t>3</a:t>
            </a:r>
            <a:r>
              <a:rPr lang="ru-RU" sz="2800" dirty="0" smtClean="0">
                <a:latin typeface="+mj-lt"/>
              </a:rPr>
              <a:t>) и А и Б</a:t>
            </a:r>
            <a:endParaRPr lang="ru-RU" sz="2800" dirty="0">
              <a:latin typeface="+mj-lt"/>
            </a:endParaRPr>
          </a:p>
        </p:txBody>
      </p:sp>
      <p:sp>
        <p:nvSpPr>
          <p:cNvPr id="10" name="TextBox 9"/>
          <p:cNvSpPr txBox="1"/>
          <p:nvPr/>
        </p:nvSpPr>
        <p:spPr>
          <a:xfrm>
            <a:off x="5169228" y="5168048"/>
            <a:ext cx="3384376" cy="523220"/>
          </a:xfrm>
          <a:prstGeom prst="rect">
            <a:avLst/>
          </a:prstGeom>
          <a:noFill/>
        </p:spPr>
        <p:txBody>
          <a:bodyPr wrap="square" rtlCol="0">
            <a:spAutoFit/>
          </a:bodyPr>
          <a:lstStyle/>
          <a:p>
            <a:r>
              <a:rPr lang="ru-RU" sz="2800" dirty="0" smtClean="0">
                <a:latin typeface="+mj-lt"/>
              </a:rPr>
              <a:t>4) ни А ни Б</a:t>
            </a:r>
            <a:endParaRPr lang="ru-RU" sz="2800" dirty="0">
              <a:latin typeface="+mj-lt"/>
            </a:endParaRPr>
          </a:p>
        </p:txBody>
      </p:sp>
    </p:spTree>
    <p:extLst>
      <p:ext uri="{BB962C8B-B14F-4D97-AF65-F5344CB8AC3E}">
        <p14:creationId xmlns:p14="http://schemas.microsoft.com/office/powerpoint/2010/main" val="3254277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nodeType="clickEffect">
                                  <p:stCondLst>
                                    <p:cond delay="0"/>
                                  </p:stCondLst>
                                  <p:iterate type="lt">
                                    <p:tmPct val="4000"/>
                                  </p:iterate>
                                  <p:childTnLst>
                                    <p:set>
                                      <p:cBhvr override="childStyle">
                                        <p:cTn id="6" dur="500" fill="hold"/>
                                        <p:tgtEl>
                                          <p:spTgt spid="8">
                                            <p:txEl>
                                              <p:pRg st="0" end="0"/>
                                            </p:txEl>
                                          </p:spTgt>
                                        </p:tgtEl>
                                        <p:attrNameLst>
                                          <p:attrName>style.color</p:attrName>
                                        </p:attrNameLst>
                                      </p:cBhvr>
                                      <p:to>
                                        <p:clrVal>
                                          <a:srgbClr val="FF0000"/>
                                        </p:clrVal>
                                      </p:to>
                                    </p:set>
                                    <p:set>
                                      <p:cBhvr>
                                        <p:cTn id="7" dur="500" fill="hold"/>
                                        <p:tgtEl>
                                          <p:spTgt spid="8">
                                            <p:txEl>
                                              <p:pRg st="0" end="0"/>
                                            </p:txEl>
                                          </p:spTgt>
                                        </p:tgtEl>
                                        <p:attrNameLst>
                                          <p:attrName>fillcolor</p:attrName>
                                        </p:attrNameLst>
                                      </p:cBhvr>
                                      <p:to>
                                        <p:clrVal>
                                          <a:srgbClr val="FF0000"/>
                                        </p:clrVal>
                                      </p:to>
                                    </p:set>
                                    <p:set>
                                      <p:cBhvr>
                                        <p:cTn id="8" dur="500" fill="hold"/>
                                        <p:tgtEl>
                                          <p:spTgt spid="8">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534</TotalTime>
  <Words>1214</Words>
  <Application>Microsoft Office PowerPoint</Application>
  <PresentationFormat>Экран (4:3)</PresentationFormat>
  <Paragraphs>162</Paragraphs>
  <Slides>28</Slides>
  <Notes>1</Notes>
  <HiddenSlides>0</HiddenSlides>
  <MMClips>0</MMClips>
  <ScaleCrop>false</ScaleCrop>
  <HeadingPairs>
    <vt:vector size="8" baseType="variant">
      <vt:variant>
        <vt:lpstr>Использованные шрифты</vt:lpstr>
      </vt:variant>
      <vt:variant>
        <vt:i4>3</vt:i4>
      </vt:variant>
      <vt:variant>
        <vt:lpstr>Тема</vt:lpstr>
      </vt:variant>
      <vt:variant>
        <vt:i4>1</vt:i4>
      </vt:variant>
      <vt:variant>
        <vt:lpstr>Внедренные серверы OLE</vt:lpstr>
      </vt:variant>
      <vt:variant>
        <vt:i4>2</vt:i4>
      </vt:variant>
      <vt:variant>
        <vt:lpstr>Заголовки слайдов</vt:lpstr>
      </vt:variant>
      <vt:variant>
        <vt:i4>28</vt:i4>
      </vt:variant>
    </vt:vector>
  </HeadingPairs>
  <TitlesOfParts>
    <vt:vector size="34" baseType="lpstr">
      <vt:lpstr>Arial</vt:lpstr>
      <vt:lpstr>Calibri</vt:lpstr>
      <vt:lpstr>Times New Roman</vt:lpstr>
      <vt:lpstr>Тема Office</vt:lpstr>
      <vt:lpstr>Формула</vt:lpstr>
      <vt:lpstr>Уравнение</vt:lpstr>
      <vt:lpstr>Повторим</vt:lpstr>
      <vt:lpstr>Прочитайте текст вставьте пропущенные слова</vt:lpstr>
      <vt:lpstr>Прочитайте текст вставьте пропущенные слова</vt:lpstr>
      <vt:lpstr>Вопросы к тексту</vt:lpstr>
      <vt:lpstr> Удельная теплоемкость меди равна 380 Дж/(кг⋅°С). Это означает, что </vt:lpstr>
      <vt:lpstr> Удельная теплоемкость меди равна 380 Дж / кг °С. Как изменилась внутренняя энергия 1 кг меди при ее нагревании на 1°С?</vt:lpstr>
      <vt:lpstr>Презентация PowerPoint</vt:lpstr>
      <vt:lpstr>Презентация PowerPoint</vt:lpstr>
      <vt:lpstr>Презентация PowerPoint</vt:lpstr>
      <vt:lpstr>Подумайте и ответьте</vt:lpstr>
      <vt:lpstr>Сравните</vt:lpstr>
      <vt:lpstr>Сравните</vt:lpstr>
      <vt:lpstr>Повторим</vt:lpstr>
      <vt:lpstr>Формула</vt:lpstr>
      <vt:lpstr>Формула</vt:lpstr>
      <vt:lpstr>Формула</vt:lpstr>
      <vt:lpstr>Решение задач РАСЧЕТ КОЛИЧЕСТВА ТЕПЛОТЫ, НЕОБХОДИМОГО ДЛЯ НАГРЕВАНИЯ ТЕЛА И ВЫДЕЛЯЕМОГО ТЕЛОМ ПРИ ОХЛАЖДЕНИИ</vt:lpstr>
      <vt:lpstr>РЕШИТЕ ЗАДАЧУ</vt:lpstr>
      <vt:lpstr>Решите задачу</vt:lpstr>
      <vt:lpstr>Подумайте и решите</vt:lpstr>
      <vt:lpstr>Решите в тетради</vt:lpstr>
      <vt:lpstr>Решите в тетради</vt:lpstr>
      <vt:lpstr>Презентация PowerPoint</vt:lpstr>
      <vt:lpstr>Презентация PowerPoint</vt:lpstr>
      <vt:lpstr>Презентация PowerPoint</vt:lpstr>
      <vt:lpstr>Решите в тетради</vt:lpstr>
      <vt:lpstr>Презентация PowerPoint</vt:lpstr>
      <vt:lpstr>Домашнее задание</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Решение задач на расчет удельной теплоёмкости вещества</dc:title>
  <dc:creator>Светлана Васильевна</dc:creator>
  <cp:lastModifiedBy>Учетная запись Майкрософт</cp:lastModifiedBy>
  <cp:revision>55</cp:revision>
  <dcterms:created xsi:type="dcterms:W3CDTF">2016-10-03T03:50:19Z</dcterms:created>
  <dcterms:modified xsi:type="dcterms:W3CDTF">2022-11-02T02:23:19Z</dcterms:modified>
</cp:coreProperties>
</file>