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AF720-8EDE-4E50-8654-7790A1D2FEAE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16347A9-9CBB-4076-8BA6-360790F84FD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AF720-8EDE-4E50-8654-7790A1D2FEAE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347A9-9CBB-4076-8BA6-360790F84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AF720-8EDE-4E50-8654-7790A1D2FEAE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347A9-9CBB-4076-8BA6-360790F84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AF720-8EDE-4E50-8654-7790A1D2FEAE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347A9-9CBB-4076-8BA6-360790F84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AF720-8EDE-4E50-8654-7790A1D2FEAE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347A9-9CBB-4076-8BA6-360790F84FD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AF720-8EDE-4E50-8654-7790A1D2FEAE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347A9-9CBB-4076-8BA6-360790F84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AF720-8EDE-4E50-8654-7790A1D2FEAE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347A9-9CBB-4076-8BA6-360790F84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AF720-8EDE-4E50-8654-7790A1D2FEAE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347A9-9CBB-4076-8BA6-360790F84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AF720-8EDE-4E50-8654-7790A1D2FEAE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347A9-9CBB-4076-8BA6-360790F84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AF720-8EDE-4E50-8654-7790A1D2FEAE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347A9-9CBB-4076-8BA6-360790F84FD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AF720-8EDE-4E50-8654-7790A1D2FEAE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347A9-9CBB-4076-8BA6-360790F84FD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AF720-8EDE-4E50-8654-7790A1D2FEAE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16347A9-9CBB-4076-8BA6-360790F84FD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Докладчик: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Гудкова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маргарита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Развитие коммуникативных навыков в  системе двуязычия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60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Сходство языков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2782271"/>
              </p:ext>
            </p:extLst>
          </p:nvPr>
        </p:nvGraphicFramePr>
        <p:xfrm>
          <a:off x="683570" y="1628798"/>
          <a:ext cx="7848871" cy="44644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16017"/>
                <a:gridCol w="2616017"/>
                <a:gridCol w="2616837"/>
              </a:tblGrid>
              <a:tr h="4957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Немецкий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Английский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Русский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0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Das Haus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house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0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Der Gott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god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0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Das Gold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gold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0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Das wetter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weather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0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Der Bus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bus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0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Der Name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name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0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Der Freund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friend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0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Der Garten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garden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41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Сходство языков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257930"/>
              </p:ext>
            </p:extLst>
          </p:nvPr>
        </p:nvGraphicFramePr>
        <p:xfrm>
          <a:off x="395536" y="1700808"/>
          <a:ext cx="8136903" cy="10801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16002"/>
                <a:gridCol w="2760018"/>
                <a:gridCol w="2760883"/>
              </a:tblGrid>
              <a:tr h="215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Немецкий язык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Английский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Русский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6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neun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nine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6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sechs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six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6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elf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eleven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6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660330"/>
              </p:ext>
            </p:extLst>
          </p:nvPr>
        </p:nvGraphicFramePr>
        <p:xfrm>
          <a:off x="467543" y="2852938"/>
          <a:ext cx="8064896" cy="15892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88018"/>
                <a:gridCol w="2688018"/>
                <a:gridCol w="2688860"/>
              </a:tblGrid>
              <a:tr h="264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Немецкий язык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Английский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Русский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9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jung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young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9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gut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good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9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braun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brown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9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rot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red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9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hart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hard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3704"/>
              </p:ext>
            </p:extLst>
          </p:nvPr>
        </p:nvGraphicFramePr>
        <p:xfrm>
          <a:off x="467543" y="4581128"/>
          <a:ext cx="8064896" cy="1728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88018"/>
                <a:gridCol w="2688018"/>
                <a:gridCol w="2688860"/>
              </a:tblGrid>
              <a:tr h="4318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Немецкий язык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Английский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Русский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singen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sing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helfen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help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trinken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drink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727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Немецкий глагол </a:t>
            </a:r>
            <a:r>
              <a:rPr lang="en-US" dirty="0" smtClean="0">
                <a:solidFill>
                  <a:srgbClr val="0070C0"/>
                </a:solidFill>
              </a:rPr>
              <a:t>sein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английский глагол </a:t>
            </a:r>
            <a:r>
              <a:rPr lang="en-US" dirty="0" smtClean="0">
                <a:solidFill>
                  <a:srgbClr val="0070C0"/>
                </a:solidFill>
              </a:rPr>
              <a:t>to be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1455562"/>
              </p:ext>
            </p:extLst>
          </p:nvPr>
        </p:nvGraphicFramePr>
        <p:xfrm>
          <a:off x="539552" y="1772816"/>
          <a:ext cx="8136904" cy="42484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68027"/>
                <a:gridCol w="4068877"/>
              </a:tblGrid>
              <a:tr h="6065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Немецкий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Английский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69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Ich bin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 am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69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Du bist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You are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69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Er,sie, es ist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She, he, it is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69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Wir sind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We are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69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Ihr seid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You are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69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Sie sind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They are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393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79649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Немецкий глагол </a:t>
            </a:r>
            <a:r>
              <a:rPr lang="en-US" b="1" dirty="0" err="1" smtClean="0">
                <a:solidFill>
                  <a:srgbClr val="0070C0"/>
                </a:solidFill>
              </a:rPr>
              <a:t>haben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ru-RU" dirty="0" smtClean="0"/>
              <a:t>и </a:t>
            </a:r>
            <a:r>
              <a:rPr lang="ru-RU" dirty="0" smtClean="0">
                <a:solidFill>
                  <a:srgbClr val="C00000"/>
                </a:solidFill>
              </a:rPr>
              <a:t>английский глагол </a:t>
            </a:r>
            <a:r>
              <a:rPr lang="en-US" b="1" dirty="0" smtClean="0">
                <a:solidFill>
                  <a:srgbClr val="0070C0"/>
                </a:solidFill>
              </a:rPr>
              <a:t>have got</a:t>
            </a:r>
            <a:br>
              <a:rPr lang="en-US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различия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habe</a:t>
            </a:r>
            <a:r>
              <a:rPr lang="en-US" dirty="0" smtClean="0"/>
              <a:t> </a:t>
            </a:r>
            <a:r>
              <a:rPr lang="en-US" dirty="0" err="1" smtClean="0"/>
              <a:t>einen</a:t>
            </a:r>
            <a:r>
              <a:rPr lang="en-US" dirty="0" smtClean="0"/>
              <a:t> … </a:t>
            </a:r>
            <a:r>
              <a:rPr lang="ru-RU" dirty="0" smtClean="0"/>
              <a:t>(мужской род)</a:t>
            </a:r>
          </a:p>
          <a:p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habe</a:t>
            </a:r>
            <a:r>
              <a:rPr lang="en-US" dirty="0" smtClean="0"/>
              <a:t> </a:t>
            </a:r>
            <a:r>
              <a:rPr lang="en-US" dirty="0" err="1" smtClean="0"/>
              <a:t>eine</a:t>
            </a:r>
            <a:r>
              <a:rPr lang="en-US" dirty="0" smtClean="0"/>
              <a:t> …. </a:t>
            </a:r>
            <a:r>
              <a:rPr lang="ru-RU" dirty="0" smtClean="0"/>
              <a:t>(женский род)</a:t>
            </a:r>
          </a:p>
          <a:p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habe</a:t>
            </a:r>
            <a:r>
              <a:rPr lang="en-US" dirty="0" smtClean="0"/>
              <a:t> </a:t>
            </a:r>
            <a:r>
              <a:rPr lang="en-US" dirty="0" err="1" smtClean="0"/>
              <a:t>ein</a:t>
            </a:r>
            <a:r>
              <a:rPr lang="en-US" dirty="0" smtClean="0"/>
              <a:t> …. </a:t>
            </a:r>
            <a:r>
              <a:rPr lang="ru-RU" dirty="0" smtClean="0"/>
              <a:t>(средний род)</a:t>
            </a:r>
          </a:p>
          <a:p>
            <a:r>
              <a:rPr lang="en-US" sz="6600" b="1" dirty="0" err="1" smtClean="0">
                <a:solidFill>
                  <a:srgbClr val="FF0000"/>
                </a:solidFill>
              </a:rPr>
              <a:t>Kein</a:t>
            </a:r>
            <a:r>
              <a:rPr lang="en-US" sz="6600" b="1" dirty="0" smtClean="0">
                <a:solidFill>
                  <a:srgbClr val="FF0000"/>
                </a:solidFill>
              </a:rPr>
              <a:t>, </a:t>
            </a:r>
            <a:r>
              <a:rPr lang="en-US" sz="6600" b="1" dirty="0" err="1" smtClean="0">
                <a:solidFill>
                  <a:srgbClr val="FF0000"/>
                </a:solidFill>
              </a:rPr>
              <a:t>keinen</a:t>
            </a:r>
            <a:r>
              <a:rPr lang="en-US" sz="6600" b="1" dirty="0" smtClean="0">
                <a:solidFill>
                  <a:srgbClr val="FF0000"/>
                </a:solidFill>
              </a:rPr>
              <a:t>, </a:t>
            </a:r>
            <a:r>
              <a:rPr lang="en-US" sz="6600" b="1" dirty="0" err="1" smtClean="0">
                <a:solidFill>
                  <a:srgbClr val="FF0000"/>
                </a:solidFill>
              </a:rPr>
              <a:t>keine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7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Одна тема на двух языках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Немецкий язык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Английский язык</a:t>
            </a:r>
            <a:endParaRPr lang="ru-RU" dirty="0"/>
          </a:p>
        </p:txBody>
      </p:sp>
      <p:pic>
        <p:nvPicPr>
          <p:cNvPr id="9" name="Объект 8" descr="https://languagesareeasy.files.wordpress.com/2014/06/wie-spc3a4t-ist-es2.pn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" y="2348880"/>
            <a:ext cx="4040188" cy="3960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Объект 9" descr="https://ds04.infourok.ru/uploads/ex/06e2/0008a5e9-5beb0b77/img2.jpg"/>
          <p:cNvPicPr>
            <a:picLocks noGrp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348880"/>
            <a:ext cx="4041775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291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Одна тема на двух языках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Немецкий язык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Die </a:t>
            </a:r>
            <a:r>
              <a:rPr lang="en-US" b="1" dirty="0" err="1" smtClean="0">
                <a:solidFill>
                  <a:srgbClr val="002060"/>
                </a:solidFill>
              </a:rPr>
              <a:t>Woche</a:t>
            </a: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Am </a:t>
            </a:r>
            <a:r>
              <a:rPr lang="en-US" b="1" dirty="0" err="1" smtClean="0">
                <a:solidFill>
                  <a:srgbClr val="002060"/>
                </a:solidFill>
              </a:rPr>
              <a:t>Wochenende</a:t>
            </a: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Am Montag</a:t>
            </a:r>
          </a:p>
          <a:p>
            <a:r>
              <a:rPr lang="en-US" b="1" dirty="0" err="1" smtClean="0">
                <a:solidFill>
                  <a:srgbClr val="002060"/>
                </a:solidFill>
              </a:rPr>
              <a:t>Montags</a:t>
            </a: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Der Monat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Das </a:t>
            </a:r>
            <a:r>
              <a:rPr lang="en-US" b="1" dirty="0" err="1" smtClean="0">
                <a:solidFill>
                  <a:srgbClr val="002060"/>
                </a:solidFill>
              </a:rPr>
              <a:t>Jahr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Английский язык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b="1" dirty="0">
                <a:solidFill>
                  <a:srgbClr val="7030A0"/>
                </a:solidFill>
              </a:rPr>
              <a:t>w</a:t>
            </a:r>
            <a:r>
              <a:rPr lang="en-US" b="1" dirty="0" smtClean="0">
                <a:solidFill>
                  <a:srgbClr val="7030A0"/>
                </a:solidFill>
              </a:rPr>
              <a:t>eek</a:t>
            </a:r>
          </a:p>
          <a:p>
            <a:r>
              <a:rPr lang="en-US" b="1" dirty="0">
                <a:solidFill>
                  <a:srgbClr val="7030A0"/>
                </a:solidFill>
              </a:rPr>
              <a:t>a</a:t>
            </a:r>
            <a:r>
              <a:rPr lang="en-US" b="1" dirty="0" smtClean="0">
                <a:solidFill>
                  <a:srgbClr val="7030A0"/>
                </a:solidFill>
              </a:rPr>
              <a:t>t weekend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On Monday</a:t>
            </a:r>
          </a:p>
          <a:p>
            <a:r>
              <a:rPr lang="en-US" b="1" smtClean="0">
                <a:solidFill>
                  <a:srgbClr val="7030A0"/>
                </a:solidFill>
              </a:rPr>
              <a:t>Mondays</a:t>
            </a:r>
            <a:endParaRPr lang="en-US" b="1" dirty="0" smtClean="0">
              <a:solidFill>
                <a:srgbClr val="7030A0"/>
              </a:solidFill>
            </a:endParaRPr>
          </a:p>
          <a:p>
            <a:r>
              <a:rPr lang="en-US" b="1" dirty="0">
                <a:solidFill>
                  <a:srgbClr val="7030A0"/>
                </a:solidFill>
              </a:rPr>
              <a:t>m</a:t>
            </a:r>
            <a:r>
              <a:rPr lang="en-US" b="1" dirty="0" smtClean="0">
                <a:solidFill>
                  <a:srgbClr val="7030A0"/>
                </a:solidFill>
              </a:rPr>
              <a:t>onth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year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21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Цель обучения иностранным языкам (ФГОС)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«Основная цель изучения иностранных языков в школе –формирование у школьников иноязычной коммуникативной компетенции, т.е. способности и готовности осуществлять иноязычное межличностное и межкультурное общение с носителями языка»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73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Цель обучения второму иностранному языку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«Формирование коммуникативной компетенции во втором иностранном языке на основе коммуникативных умений учащихся в родном и первом иностранном языках»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05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cf2.ppt-online.org/files2/slide/g/g5mVtdSFBZ6fxli7L1kOp4q9Ic2AjzUrCEwPGYKe0/slide-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96944" cy="566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503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Зачем учить иностранные языки?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Объект 3" descr="https://www.shaleny-ravlyk.com/assets/1-kurs-eidetiki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5450" y="1556792"/>
            <a:ext cx="2490366" cy="374441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2771800" y="1719071"/>
            <a:ext cx="5915000" cy="440740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Создаются нейронные связи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Улучшается память и внимание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Чем больше языков учит человек, тем лучше он решает интеллектуальные задачи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74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Топ-5 самых востребованных языков по данным портала </a:t>
            </a:r>
            <a:r>
              <a:rPr lang="en-US" sz="2800" b="1" dirty="0" smtClean="0">
                <a:solidFill>
                  <a:srgbClr val="0070C0"/>
                </a:solidFill>
              </a:rPr>
              <a:t>Superjob.ru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1</a:t>
            </a:r>
            <a:r>
              <a:rPr lang="ru-RU" b="1" dirty="0" smtClean="0"/>
              <a:t>. Немецкий (59% вакансий)</a:t>
            </a:r>
          </a:p>
          <a:p>
            <a:r>
              <a:rPr lang="ru-RU" b="1" dirty="0" smtClean="0"/>
              <a:t>2. Французский (14%)</a:t>
            </a:r>
          </a:p>
          <a:p>
            <a:r>
              <a:rPr lang="ru-RU" b="1" dirty="0" smtClean="0"/>
              <a:t>3.Итальянский (11%)</a:t>
            </a:r>
          </a:p>
          <a:p>
            <a:r>
              <a:rPr lang="ru-RU" b="1" dirty="0" smtClean="0"/>
              <a:t>4. Китайский (5%)</a:t>
            </a:r>
          </a:p>
          <a:p>
            <a:r>
              <a:rPr lang="ru-RU" b="1" dirty="0" smtClean="0"/>
              <a:t>5. Испанский (4%)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8289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r>
              <a:rPr lang="ru-RU" sz="4000" b="1" dirty="0" err="1" smtClean="0">
                <a:solidFill>
                  <a:srgbClr val="FF0000"/>
                </a:solidFill>
              </a:rPr>
              <a:t>Контрастивная</a:t>
            </a:r>
            <a:r>
              <a:rPr lang="ru-RU" sz="4000" b="1" dirty="0" smtClean="0">
                <a:solidFill>
                  <a:srgbClr val="FF0000"/>
                </a:solidFill>
              </a:rPr>
              <a:t> лингвистика </a:t>
            </a:r>
            <a:r>
              <a:rPr lang="ru-RU" b="1" dirty="0" smtClean="0"/>
              <a:t>(</a:t>
            </a:r>
            <a:r>
              <a:rPr lang="ru-RU" b="1" dirty="0" smtClean="0">
                <a:solidFill>
                  <a:srgbClr val="002060"/>
                </a:solidFill>
              </a:rPr>
              <a:t>сопоставительная</a:t>
            </a:r>
            <a:r>
              <a:rPr lang="ru-RU" b="1" dirty="0" smtClean="0"/>
              <a:t>) – </a:t>
            </a:r>
          </a:p>
          <a:p>
            <a:r>
              <a:rPr lang="ru-RU" sz="2000" b="1" dirty="0" smtClean="0"/>
              <a:t>Направление в общем языкознании, задачей которого является сопоставительное изучение нескольких (обычно двух) языков для выявления их сходств и различий на всех языковых уровнях</a:t>
            </a:r>
            <a:endParaRPr lang="ru-RU" sz="2000" b="1" dirty="0"/>
          </a:p>
        </p:txBody>
      </p:sp>
      <p:pic>
        <p:nvPicPr>
          <p:cNvPr id="4" name="Рисунок 3" descr="https://pptcloud3.ams3.digitaloceanspaces.com/slides/pics/004/244/182/original/Slide5.jpg?151166275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96952"/>
            <a:ext cx="7848872" cy="35957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774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Сходства и различия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Немецкий язык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Die Frau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Der Mann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Das Kind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Английский язык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chemeClr val="tx1"/>
                </a:solidFill>
              </a:rPr>
              <a:t>The woman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The man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The child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54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Интерференцию можно использовать во благо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Немецкий язык</a:t>
            </a:r>
            <a:endParaRPr lang="en-US" b="1" dirty="0" smtClean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Hallo, </a:t>
            </a:r>
            <a:r>
              <a:rPr lang="en-US" dirty="0" err="1" smtClean="0">
                <a:solidFill>
                  <a:schemeClr val="tx1"/>
                </a:solidFill>
              </a:rPr>
              <a:t>wie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geht`s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</a:p>
          <a:p>
            <a:r>
              <a:rPr lang="en-US" dirty="0" err="1" smtClean="0">
                <a:solidFill>
                  <a:schemeClr val="tx1"/>
                </a:solidFill>
              </a:rPr>
              <a:t>Wie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heisst</a:t>
            </a:r>
            <a:r>
              <a:rPr lang="en-US" dirty="0" smtClean="0">
                <a:solidFill>
                  <a:schemeClr val="tx1"/>
                </a:solidFill>
              </a:rPr>
              <a:t> du?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Wo </a:t>
            </a:r>
            <a:r>
              <a:rPr lang="en-US" dirty="0" err="1" smtClean="0">
                <a:solidFill>
                  <a:schemeClr val="tx1"/>
                </a:solidFill>
              </a:rPr>
              <a:t>wohnst</a:t>
            </a:r>
            <a:r>
              <a:rPr lang="en-US" dirty="0" smtClean="0">
                <a:solidFill>
                  <a:schemeClr val="tx1"/>
                </a:solidFill>
              </a:rPr>
              <a:t> du?</a:t>
            </a:r>
          </a:p>
          <a:p>
            <a:r>
              <a:rPr lang="en-US" dirty="0" err="1" smtClean="0">
                <a:solidFill>
                  <a:schemeClr val="tx1"/>
                </a:solidFill>
              </a:rPr>
              <a:t>Woher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kommst</a:t>
            </a:r>
            <a:r>
              <a:rPr lang="en-US" dirty="0" smtClean="0">
                <a:solidFill>
                  <a:schemeClr val="tx1"/>
                </a:solidFill>
              </a:rPr>
              <a:t> du?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Английский язык</a:t>
            </a:r>
          </a:p>
          <a:p>
            <a:endParaRPr lang="ru-RU" b="1" dirty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Hello, how are you?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What`s your name?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Where do you live?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Where are you from?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77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74</TotalTime>
  <Words>423</Words>
  <Application>Microsoft Office PowerPoint</Application>
  <PresentationFormat>Экран (4:3)</PresentationFormat>
  <Paragraphs>152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Аптека</vt:lpstr>
      <vt:lpstr>Развитие коммуникативных навыков в  системе двуязычия</vt:lpstr>
      <vt:lpstr>Цель обучения иностранным языкам (ФГОС)</vt:lpstr>
      <vt:lpstr>Цель обучения второму иностранному языку</vt:lpstr>
      <vt:lpstr>Презентация PowerPoint</vt:lpstr>
      <vt:lpstr>Зачем учить иностранные языки?</vt:lpstr>
      <vt:lpstr>Топ-5 самых востребованных языков по данным портала Superjob.ru</vt:lpstr>
      <vt:lpstr>Презентация PowerPoint</vt:lpstr>
      <vt:lpstr>Сходства и различия</vt:lpstr>
      <vt:lpstr>Интерференцию можно использовать во благо</vt:lpstr>
      <vt:lpstr>Сходство языков</vt:lpstr>
      <vt:lpstr>Сходство языков</vt:lpstr>
      <vt:lpstr>Немецкий глагол sein и английский глагол to be</vt:lpstr>
      <vt:lpstr>Немецкий глагол haben и английский глагол have got различия</vt:lpstr>
      <vt:lpstr>Одна тема на двух языках</vt:lpstr>
      <vt:lpstr>Одна тема на двух языках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коммуникативных навыков в  системе двуязычия</dc:title>
  <dc:creator>Пользователь Windows</dc:creator>
  <cp:lastModifiedBy>Пользователь Windows</cp:lastModifiedBy>
  <cp:revision>8</cp:revision>
  <dcterms:created xsi:type="dcterms:W3CDTF">2020-11-11T07:31:34Z</dcterms:created>
  <dcterms:modified xsi:type="dcterms:W3CDTF">2020-11-11T08:45:34Z</dcterms:modified>
</cp:coreProperties>
</file>