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6" r:id="rId3"/>
    <p:sldId id="265" r:id="rId4"/>
    <p:sldId id="258" r:id="rId5"/>
    <p:sldId id="264" r:id="rId6"/>
    <p:sldId id="260" r:id="rId7"/>
    <p:sldId id="262" r:id="rId8"/>
    <p:sldId id="263" r:id="rId9"/>
    <p:sldId id="267" r:id="rId10"/>
    <p:sldId id="268" r:id="rId11"/>
    <p:sldId id="269" r:id="rId12"/>
    <p:sldId id="270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49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Заголовок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17" name="Подзаголовок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 smtClean="0"/>
              <a:t>Образец подзаголовка</a:t>
            </a:r>
            <a:endParaRPr kumimoji="0" lang="en-US"/>
          </a:p>
        </p:txBody>
      </p:sp>
      <p:sp>
        <p:nvSpPr>
          <p:cNvPr id="30" name="Дата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27" name="Номер слайда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Содержимое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" name="Текст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 smtClean="0"/>
              <a:t>Образец текста</a:t>
            </a:r>
          </a:p>
          <a:p>
            <a:pPr lvl="1" eaLnBrk="1" latinLnBrk="0" hangingPunct="1"/>
            <a:r>
              <a:rPr lang="ru-RU" smtClean="0"/>
              <a:t>Второй уровень</a:t>
            </a:r>
          </a:p>
          <a:p>
            <a:pPr lvl="2" eaLnBrk="1" latinLnBrk="0" hangingPunct="1"/>
            <a:r>
              <a:rPr lang="ru-RU" smtClean="0"/>
              <a:t>Третий уровень</a:t>
            </a:r>
          </a:p>
          <a:p>
            <a:pPr lvl="3" eaLnBrk="1" latinLnBrk="0" hangingPunct="1"/>
            <a:r>
              <a:rPr lang="ru-RU" smtClean="0"/>
              <a:t>Четвертый уровень</a:t>
            </a:r>
          </a:p>
          <a:p>
            <a:pPr lvl="4" eaLnBrk="1" latinLnBrk="0" hangingPunct="1"/>
            <a:r>
              <a:rPr lang="ru-RU" smtClean="0"/>
              <a:t>Пятый уровень</a:t>
            </a:r>
            <a:endParaRPr kumimoji="0" lang="en-US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Прямоугольник с одним вырезанным скругленным углом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Прямоугольный треугольник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 smtClean="0"/>
              <a:t>Вставка рисунка</a:t>
            </a:r>
            <a:endParaRPr kumimoji="0" lang="en-US" dirty="0"/>
          </a:p>
        </p:txBody>
      </p:sp>
      <p:sp>
        <p:nvSpPr>
          <p:cNvPr id="10" name="Полилиния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Полилиния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олилиния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Полилиния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Заголовок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ru-RU" smtClean="0"/>
              <a:t>Образец заголовка</a:t>
            </a:r>
            <a:endParaRPr kumimoji="0" lang="en-US"/>
          </a:p>
        </p:txBody>
      </p:sp>
      <p:sp>
        <p:nvSpPr>
          <p:cNvPr id="30" name="Текст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 smtClean="0"/>
              <a:t>Образец текста</a:t>
            </a:r>
          </a:p>
          <a:p>
            <a:pPr lvl="1" eaLnBrk="1" latinLnBrk="0" hangingPunct="1"/>
            <a:r>
              <a:rPr kumimoji="0" lang="ru-RU" smtClean="0"/>
              <a:t>Второй уровень</a:t>
            </a:r>
          </a:p>
          <a:p>
            <a:pPr lvl="2" eaLnBrk="1" latinLnBrk="0" hangingPunct="1"/>
            <a:r>
              <a:rPr kumimoji="0" lang="ru-RU" smtClean="0"/>
              <a:t>Третий уровень</a:t>
            </a:r>
          </a:p>
          <a:p>
            <a:pPr lvl="3" eaLnBrk="1" latinLnBrk="0" hangingPunct="1"/>
            <a:r>
              <a:rPr kumimoji="0" lang="ru-RU" smtClean="0"/>
              <a:t>Четвертый уровень</a:t>
            </a:r>
          </a:p>
          <a:p>
            <a:pPr lvl="4" eaLnBrk="1" latinLnBrk="0" hangingPunct="1"/>
            <a:r>
              <a:rPr kumimoji="0" lang="ru-RU" smtClean="0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5B106E36-FD25-4E2D-B0AA-010F637433A0}" type="datetimeFigureOut">
              <a:rPr lang="ru-RU" smtClean="0"/>
              <a:pPr/>
              <a:t>01.11.2022</a:t>
            </a:fld>
            <a:endParaRPr lang="ru-RU"/>
          </a:p>
        </p:txBody>
      </p:sp>
      <p:sp>
        <p:nvSpPr>
          <p:cNvPr id="22" name="Нижний колонтитул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18" name="Номер слайда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725C68B6-61C2-468F-89AB-4B9F7531AA68}" type="slidenum">
              <a:rPr lang="ru-RU" smtClean="0"/>
              <a:pPr/>
              <a:t>‹#›</a:t>
            </a:fld>
            <a:endParaRPr lang="ru-RU"/>
          </a:p>
        </p:txBody>
      </p:sp>
      <p:grpSp>
        <p:nvGrpSpPr>
          <p:cNvPr id="2" name="Группа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Полилиния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Полилиния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2" descr="https://xn--80aabfed6bj3anj.xn--p1ai/wp-content/uploads/2021/12/img75.jpg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ru-RU"/>
          </a:p>
        </p:txBody>
      </p:sp>
      <p:sp>
        <p:nvSpPr>
          <p:cNvPr id="5" name="TextBox 4"/>
          <p:cNvSpPr txBox="1"/>
          <p:nvPr/>
        </p:nvSpPr>
        <p:spPr>
          <a:xfrm>
            <a:off x="428596" y="857232"/>
            <a:ext cx="8429684" cy="477053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4400" dirty="0" smtClean="0"/>
              <a:t>          Игра  по математике</a:t>
            </a:r>
          </a:p>
          <a:p>
            <a:r>
              <a:rPr lang="ru-RU" sz="4400" dirty="0" smtClean="0"/>
              <a:t>              для 2 класса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                                                                                            Автор: </a:t>
            </a:r>
            <a:r>
              <a:rPr lang="ru-RU" dirty="0" err="1" smtClean="0"/>
              <a:t>Скареднова</a:t>
            </a:r>
            <a:r>
              <a:rPr lang="ru-RU" dirty="0" smtClean="0"/>
              <a:t> Т.В.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4181925" y="5572140"/>
            <a:ext cx="7801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/>
              <a:t>2022г.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 descr="C:\Users\Админ\Desktop\0cfd1d58e22f2dcd3e7fcfeae568514f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7224" y="285728"/>
            <a:ext cx="7786742" cy="6072229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643042" y="928670"/>
            <a:ext cx="5990038" cy="3693319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На этом наша игра закончена .Победители получат значки </a:t>
            </a:r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r>
              <a:rPr lang="ru-RU" dirty="0" smtClean="0"/>
              <a:t> Спасибо за внимание</a:t>
            </a:r>
            <a:endParaRPr lang="ru-RU" dirty="0"/>
          </a:p>
        </p:txBody>
      </p:sp>
      <p:pic>
        <p:nvPicPr>
          <p:cNvPr id="3" name="Рисунок 2" descr="C:\Users\Админ\Downloads\1667315694371.jpg"/>
          <p:cNvPicPr/>
          <p:nvPr/>
        </p:nvPicPr>
        <p:blipFill>
          <a:blip r:embed="rId2" cstate="print"/>
          <a:srcRect l="13835" t="12750" r="10310" b="6144"/>
          <a:stretch>
            <a:fillRect/>
          </a:stretch>
        </p:blipFill>
        <p:spPr bwMode="auto">
          <a:xfrm>
            <a:off x="1142976" y="1528200"/>
            <a:ext cx="6429420" cy="447256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>
    <p:wipe dir="d"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00100" y="1500174"/>
            <a:ext cx="728667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5400" dirty="0" smtClean="0">
                <a:solidFill>
                  <a:srgbClr val="FF0000"/>
                </a:solidFill>
              </a:rPr>
              <a:t>Спасибо за внимание</a:t>
            </a:r>
            <a:endParaRPr lang="ru-RU" sz="5400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500034" y="135382"/>
            <a:ext cx="7858180" cy="480131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cap="none" normalizeH="0" baseline="0" dirty="0" smtClean="0">
                <a:ln>
                  <a:noFill/>
                </a:ln>
                <a:solidFill>
                  <a:srgbClr val="0070C0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Цели и задачи: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70C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Формировать творческие способности учащихся, в математической и логической смекалке, умение использовать знания в нестандартной ситуации.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Активизировать познавательную деятельность обучающихся, развивать кругозор, внимание, память, мышление, речь.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Способствовать воспитанию коллективизма, воспитанию уверенности в своих силах. Развивать справедливость, ответственность, уважение к мнению товарищей.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Calibri" pitchFamily="34" charset="0"/>
              <a:ea typeface="Calibri" pitchFamily="34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AutoNum type="arabicPeriod"/>
              <a:tabLst/>
            </a:pPr>
            <a:r>
              <a:rPr kumimoji="0" lang="ru-RU" sz="2400" b="0" i="0" u="none" strike="noStrike" cap="none" normalizeH="0" baseline="0" dirty="0" smtClean="0">
                <a:ln>
                  <a:noFill/>
                </a:ln>
                <a:solidFill>
                  <a:srgbClr val="002060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Прививать любовь к математике.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002060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3" descr="C:\Users\Админ\Desktop\88034824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4" y="214290"/>
            <a:ext cx="8286808" cy="621510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14282" y="357166"/>
            <a:ext cx="8715436" cy="507831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endParaRPr lang="ru-RU" dirty="0" smtClean="0"/>
          </a:p>
          <a:p>
            <a:pPr lvl="0"/>
            <a:r>
              <a:rPr lang="ru-RU" dirty="0" smtClean="0"/>
              <a:t>1.Какую фигуру образует колесо? </a:t>
            </a:r>
          </a:p>
          <a:p>
            <a:pPr lvl="0"/>
            <a:r>
              <a:rPr lang="ru-RU" dirty="0" smtClean="0"/>
              <a:t>2.Какое число стоит перед числом 99? </a:t>
            </a:r>
          </a:p>
          <a:p>
            <a:pPr lvl="0"/>
            <a:r>
              <a:rPr lang="ru-RU" dirty="0" smtClean="0"/>
              <a:t>3.Сколько ног у насекомых? </a:t>
            </a:r>
          </a:p>
          <a:p>
            <a:pPr lvl="0"/>
            <a:r>
              <a:rPr lang="ru-RU" dirty="0" smtClean="0"/>
              <a:t>4.Плюс без палочки ?</a:t>
            </a:r>
          </a:p>
          <a:p>
            <a:pPr lvl="0"/>
            <a:r>
              <a:rPr lang="ru-RU" dirty="0" smtClean="0"/>
              <a:t> 5.Результат  вычитания?</a:t>
            </a:r>
          </a:p>
          <a:p>
            <a:pPr lvl="0"/>
            <a:r>
              <a:rPr lang="ru-RU" dirty="0" smtClean="0"/>
              <a:t> 6.Сколько знаков действий в математике? </a:t>
            </a:r>
          </a:p>
          <a:p>
            <a:pPr lvl="0"/>
            <a:r>
              <a:rPr lang="ru-RU" dirty="0" smtClean="0"/>
              <a:t> 7.Как называется первое число при  сложении?</a:t>
            </a:r>
            <a:r>
              <a:rPr lang="ru-RU" i="1" dirty="0" smtClean="0"/>
              <a:t> Реши задачу. </a:t>
            </a:r>
            <a:r>
              <a:rPr lang="ru-RU" dirty="0" smtClean="0"/>
              <a:t>На столе лежит два яблока и три груши. Сколько овощей лежит на столе? </a:t>
            </a:r>
          </a:p>
          <a:p>
            <a:pPr lvl="0"/>
            <a:r>
              <a:rPr lang="ru-RU" dirty="0" smtClean="0"/>
              <a:t> 8.Знак, помогающий уменьшить  число в несколько раз ?</a:t>
            </a:r>
          </a:p>
          <a:p>
            <a:pPr lvl="0"/>
            <a:r>
              <a:rPr lang="ru-RU" dirty="0" smtClean="0"/>
              <a:t> 9.Как называется математический рассказ с вопросом?</a:t>
            </a:r>
          </a:p>
          <a:p>
            <a:pPr lvl="0"/>
            <a:r>
              <a:rPr lang="ru-RU" dirty="0" smtClean="0"/>
              <a:t> 10.Как называется фигура у которой все стороны равны ? </a:t>
            </a:r>
          </a:p>
          <a:p>
            <a:pPr lvl="0"/>
            <a:endParaRPr lang="ru-RU" dirty="0" smtClean="0"/>
          </a:p>
          <a:p>
            <a:endParaRPr lang="ru-RU" dirty="0"/>
          </a:p>
        </p:txBody>
      </p:sp>
      <p:sp>
        <p:nvSpPr>
          <p:cNvPr id="4" name="TextBox 3"/>
          <p:cNvSpPr txBox="1"/>
          <p:nvPr/>
        </p:nvSpPr>
        <p:spPr>
          <a:xfrm>
            <a:off x="785786" y="285729"/>
            <a:ext cx="821537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Ребята</a:t>
            </a:r>
            <a:r>
              <a:rPr lang="ru-RU" sz="2400" b="1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, 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сегодня мы проведём с вами игру “Самый умный”</a:t>
            </a:r>
          </a:p>
          <a:p>
            <a:endParaRPr lang="ru-RU" dirty="0" smtClean="0"/>
          </a:p>
          <a:p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 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Р</a:t>
            </a:r>
            <a:r>
              <a:rPr lang="ru-RU" sz="2400" dirty="0" smtClean="0">
                <a:solidFill>
                  <a:schemeClr val="tx2">
                    <a:lumMod val="60000"/>
                    <a:lumOff val="40000"/>
                  </a:schemeClr>
                </a:solidFill>
              </a:rPr>
              <a:t>азминка</a:t>
            </a:r>
            <a:endParaRPr lang="ru-RU" sz="2400" dirty="0" smtClean="0">
              <a:solidFill>
                <a:schemeClr val="tx2">
                  <a:lumMod val="60000"/>
                  <a:lumOff val="40000"/>
                </a:schemeClr>
              </a:solidFill>
            </a:endParaRPr>
          </a:p>
          <a:p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5" name="Rectangle 1"/>
          <p:cNvSpPr>
            <a:spLocks noChangeArrowheads="1"/>
          </p:cNvSpPr>
          <p:nvPr/>
        </p:nvSpPr>
        <p:spPr bwMode="auto">
          <a:xfrm>
            <a:off x="714348" y="304490"/>
            <a:ext cx="7572428" cy="595547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Helvetica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600" dirty="0" smtClean="0">
              <a:solidFill>
                <a:srgbClr val="333333"/>
              </a:solidFill>
              <a:latin typeface="Helvetica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Helvetica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Математическую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600" b="0" i="0" u="none" strike="noStrike" cap="none" normalizeH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игру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я открываю.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Всем успехов </a:t>
            </a:r>
            <a:r>
              <a:rPr lang="ru-RU" sz="1600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 всем  </a:t>
            </a: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желаю.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Думать, мыслить, не зевать,</a:t>
            </a:r>
            <a:b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</a:br>
            <a:r>
              <a:rPr kumimoji="0" lang="ru-RU" sz="16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Быстро все в уме считать.</a:t>
            </a: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6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Helvetica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100" dirty="0" smtClean="0">
              <a:solidFill>
                <a:srgbClr val="333333"/>
              </a:solidFill>
              <a:latin typeface="Helvetica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- Мы разделимся на две команды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 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Helvetica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lang="ru-RU" sz="1400" dirty="0" smtClean="0">
              <a:solidFill>
                <a:srgbClr val="333333"/>
              </a:solidFill>
              <a:latin typeface="Helvetica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Название первой команды: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1400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Пяти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угольник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Helvetica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Вот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команда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«</a:t>
            </a:r>
            <a:r>
              <a:rPr lang="ru-RU" sz="1400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Пяти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угольник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Пусть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узнает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каждый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школьник,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Будут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им,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сказать хочу,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Все </a:t>
            </a:r>
            <a:r>
              <a:rPr lang="ru-RU" sz="1400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 задания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по плечу!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-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  Название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второй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команды: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«</a:t>
            </a:r>
            <a:r>
              <a:rPr lang="ru-RU" sz="1400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Плюс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»</a:t>
            </a: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0" lang="ru-RU" sz="1400" b="0" i="0" u="none" strike="noStrike" cap="none" normalizeH="0" baseline="0" dirty="0" smtClean="0">
              <a:ln>
                <a:noFill/>
              </a:ln>
              <a:solidFill>
                <a:srgbClr val="333333"/>
              </a:solidFill>
              <a:effectLst/>
              <a:latin typeface="Helvetica"/>
              <a:ea typeface="Times New Roman" pitchFamily="18" charset="0"/>
              <a:cs typeface="Times New Roman" pitchFamily="18" charset="0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Вот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команда</a:t>
            </a:r>
            <a:r>
              <a:rPr kumimoji="0" lang="ru-RU" sz="1400" b="0" i="0" u="none" strike="noStrike" cap="none" normalizeH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номер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два:</a:t>
            </a:r>
            <a:b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</a:b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Разошлась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уже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Calibri"/>
                <a:ea typeface="Times New Roman" pitchFamily="18" charset="0"/>
                <a:cs typeface="Times New Roman" pitchFamily="18" charset="0"/>
              </a:rPr>
              <a:t> 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молва.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lang="ru-RU" sz="1400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Команда </a:t>
            </a:r>
            <a:r>
              <a:rPr lang="ru-RU" sz="1400" dirty="0" smtClean="0">
                <a:solidFill>
                  <a:srgbClr val="333333"/>
                </a:solidFill>
                <a:latin typeface="Helvetica"/>
                <a:ea typeface="Times New Roman" pitchFamily="18" charset="0"/>
                <a:cs typeface="Times New Roman" pitchFamily="18" charset="0"/>
              </a:rPr>
              <a:t>плюс, а это значит,</a:t>
            </a: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                                                                          Всегда </a:t>
            </a:r>
            <a:r>
              <a:rPr kumimoji="0" lang="ru-RU" sz="14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>вас ждет успех, удача!</a:t>
            </a:r>
            <a: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  <a:t/>
            </a:r>
            <a:br>
              <a:rPr kumimoji="0" lang="ru-RU" sz="1100" b="0" i="0" u="none" strike="noStrike" cap="none" normalizeH="0" baseline="0" dirty="0" smtClean="0">
                <a:ln>
                  <a:noFill/>
                </a:ln>
                <a:solidFill>
                  <a:srgbClr val="333333"/>
                </a:solidFill>
                <a:effectLst/>
                <a:latin typeface="Helvetica"/>
                <a:ea typeface="Times New Roman" pitchFamily="18" charset="0"/>
                <a:cs typeface="Times New Roman" pitchFamily="18" charset="0"/>
              </a:rPr>
            </a:br>
            <a:endParaRPr kumimoji="0" lang="ru-RU" sz="18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Rectangle 1"/>
          <p:cNvSpPr>
            <a:spLocks noChangeArrowheads="1"/>
          </p:cNvSpPr>
          <p:nvPr/>
        </p:nvSpPr>
        <p:spPr bwMode="auto">
          <a:xfrm>
            <a:off x="571472" y="461907"/>
            <a:ext cx="7143800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ru-RU" sz="1400" b="1" i="1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                                                            </a:t>
            </a:r>
            <a:r>
              <a:rPr kumimoji="0" lang="ru-RU" sz="2400" b="1" i="1" u="none" strike="noStrike" cap="none" normalizeH="0" baseline="0" dirty="0" smtClean="0">
                <a:ln>
                  <a:noFill/>
                </a:ln>
                <a:solidFill>
                  <a:srgbClr val="FF0000"/>
                </a:solidFill>
                <a:effectLst/>
                <a:latin typeface="Arial" pitchFamily="34" charset="0"/>
                <a:ea typeface="Times New Roman" pitchFamily="18" charset="0"/>
                <a:cs typeface="Times New Roman" pitchFamily="18" charset="0"/>
              </a:rPr>
              <a:t>Загадки:</a:t>
            </a:r>
            <a:endParaRPr kumimoji="0" lang="ru-RU" sz="2400" b="0" i="0" u="none" strike="noStrike" cap="none" normalizeH="0" baseline="0" dirty="0" smtClean="0">
              <a:ln>
                <a:noFill/>
              </a:ln>
              <a:solidFill>
                <a:srgbClr val="FF0000"/>
              </a:solidFill>
              <a:effectLst/>
              <a:latin typeface="Arial" pitchFamily="34" charset="0"/>
              <a:cs typeface="Arial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214282" y="928670"/>
            <a:ext cx="4357718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1.Серьезная стройка идет у Сережки: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Из кубиков красных кладет он дорожку.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Один плюс один, плюс один, еще три —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Считает Сережка успехи свои.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И ты дай ответ, поразмыслив немножко,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Так сколько же кубиков в этой дорожке? </a:t>
            </a:r>
            <a:endParaRPr lang="ru-RU" dirty="0"/>
          </a:p>
        </p:txBody>
      </p:sp>
      <p:sp>
        <p:nvSpPr>
          <p:cNvPr id="4" name="Прямоугольник 3"/>
          <p:cNvSpPr/>
          <p:nvPr/>
        </p:nvSpPr>
        <p:spPr>
          <a:xfrm>
            <a:off x="4572000" y="1000108"/>
            <a:ext cx="4429156" cy="20313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 2.Пять веселых лягушат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На </a:t>
            </a:r>
            <a:r>
              <a:rPr lang="ru-RU" i="1" dirty="0" err="1" smtClean="0"/>
              <a:t>пригорочке</a:t>
            </a:r>
            <a:r>
              <a:rPr lang="ru-RU" i="1" dirty="0" smtClean="0"/>
              <a:t> лежат.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Мимо ежики бежали,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Лягушат всех распугали.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Два лягушонка нырнули в ручей.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Сколько осталось?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Считай поскорей!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142844" y="3429000"/>
            <a:ext cx="35719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 3.Шесть веселых медвежат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За малиной в лес спешат.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Но один малыш устал: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От товарищей отстал.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А теперь ответ найди: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Сколько мишек впереди?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5072066" y="3500438"/>
            <a:ext cx="3786214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/>
              <a:t>4.Пять конфет взял Степан,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Положил себе в карман.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Две отдал сестричке Оле,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Угостил тремя он Колю.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Сколько же себе конфет</a:t>
            </a:r>
            <a:r>
              <a:rPr lang="ru-RU" dirty="0" smtClean="0"/>
              <a:t/>
            </a:r>
            <a:br>
              <a:rPr lang="ru-RU" dirty="0" smtClean="0"/>
            </a:br>
            <a:r>
              <a:rPr lang="ru-RU" i="1" dirty="0" smtClean="0"/>
              <a:t>Он оставил? Дай ответ.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s://optima.harmoniewoman.ru/wp-content/uploads/2020/11/Screenshot_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00035" y="857232"/>
            <a:ext cx="7500990" cy="5786443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3000364" y="500042"/>
            <a:ext cx="2090124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ru-RU" dirty="0" smtClean="0"/>
              <a:t>Решите примеры    </a:t>
            </a:r>
            <a:endParaRPr lang="ru-RU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3" name="Picture 1" descr="C:\Users\Админ\Desktop\f721a946e54dbd640640e15d609b54a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142976" y="428604"/>
            <a:ext cx="6786610" cy="58579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 descr="C:\Users\Админ\Desktop\17091f32cdf0c12fe089c5912cd71d6b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42909" y="933450"/>
            <a:ext cx="7786743" cy="49911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Поток">
  <a:themeElements>
    <a:clrScheme name="Поток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Поток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Поток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Flow</Template>
  <TotalTime>80</TotalTime>
  <Words>181</Words>
  <Application>Microsoft Office PowerPoint</Application>
  <PresentationFormat>Экран (4:3)</PresentationFormat>
  <Paragraphs>77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3" baseType="lpstr">
      <vt:lpstr>Поток</vt:lpstr>
      <vt:lpstr>Слайд 1</vt:lpstr>
      <vt:lpstr>Слайд 2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Админ</dc:creator>
  <cp:lastModifiedBy>Админ</cp:lastModifiedBy>
  <cp:revision>11</cp:revision>
  <dcterms:created xsi:type="dcterms:W3CDTF">2022-11-01T08:02:10Z</dcterms:created>
  <dcterms:modified xsi:type="dcterms:W3CDTF">2022-11-01T15:19:14Z</dcterms:modified>
</cp:coreProperties>
</file>