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9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98" r:id="rId18"/>
    <p:sldId id="296" r:id="rId19"/>
    <p:sldId id="256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text.ru/rd/aHR0cHM6Ly9pbmZvdXJvay5ydS91LXJvc3NpaS12ZWxpY2hhdm9qLW5hLWdlcmJlLW9yeW9sLWR2dWdsYXZ5ai1rb25zcGVrdC1ub2QtcG8tZ3JhemhkYW5za28tcGF0cmlvdGljaGVza29tdS12b3NwaXRhbml5dS1kZXRlai02MjU5NDQxLmh0bWw=" TargetMode="External"/><Relationship Id="rId13" Type="http://schemas.openxmlformats.org/officeDocument/2006/relationships/hyperlink" Target="https://text.ru/rd/aHR0cHM6Ly9pbmZvdXJvay5ydS9rb25zcGVrdC1rbGFzc25vZ28tY2hhc2Etc2ltdm9seS1yb3NzaWktNDM3Nzk2MS5odG1s" TargetMode="External"/><Relationship Id="rId18" Type="http://schemas.openxmlformats.org/officeDocument/2006/relationships/hyperlink" Target="https://text.ru/rd/aHR0cHM6Ly9wYW5kaWEucnUvdGV4dC84MC81NzUvNzYzNTYucGhw" TargetMode="External"/><Relationship Id="rId3" Type="http://schemas.openxmlformats.org/officeDocument/2006/relationships/hyperlink" Target="https://text.ru/rd/aHR0cHM6Ly9tdWx0aXVyb2sucnUvZmlsZXMvc2ltdm9saWthLXJvc3NpaS0yLTEuaHRtbA==" TargetMode="External"/><Relationship Id="rId7" Type="http://schemas.openxmlformats.org/officeDocument/2006/relationships/hyperlink" Target="https://text.ru/rd/aHR0cHM6Ly9pbmZvdXJvay5ydS9nb3N1ZGFyc3R2ZW5uYXlhLXNpbXZvbGlrYS1uYXNoZXktc3RyYW5pLTM4NzE1MjUuaHRtbA==" TargetMode="External"/><Relationship Id="rId12" Type="http://schemas.openxmlformats.org/officeDocument/2006/relationships/hyperlink" Target="https://text.ru/rd/aHR0cHM6Ly9pbmZvdXJvay5ydS9rbGFzc25peS1jaGFzLW5hLXRlbXUtbW95YS1yb2RpbmEtNTczMTA2Lmh0bWw=" TargetMode="External"/><Relationship Id="rId17" Type="http://schemas.openxmlformats.org/officeDocument/2006/relationships/hyperlink" Target="https://text.ru/rd/aHR0cHM6Ly9wYW5kaWEucnUvdGV4dC83OC81MjgvNjA3NDAucGhw" TargetMode="External"/><Relationship Id="rId2" Type="http://schemas.openxmlformats.org/officeDocument/2006/relationships/hyperlink" Target="https://text.ru/rd/aHR0cHM6Ly9tdWx0aXVyb2sucnUvZmlsZXMva29uc3BpZWt0LXphbmlhdGlpYS1zaW12b2xpa2Etcm9zc2lpLmh0bWw=" TargetMode="External"/><Relationship Id="rId16" Type="http://schemas.openxmlformats.org/officeDocument/2006/relationships/hyperlink" Target="https://text.ru/rd/aHR0cHM6Ly93d3cucHJvZGxlbmthLm9yZy9tZXRvZGljaGVza2llLXJhenJhYm90a2kvMzEzMzc1LXRlbWFyb3NzaWphLS1yb2RpbmEtbW9qYQ==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text.ru/rd/aHR0cHM6Ly9tdWx0aXVyb2sucnUvZmlsZXMvdXJvay1tb3NrdmEtc3RvbGl0c2Etcm9zc2lpLTEuaHRtbA==" TargetMode="External"/><Relationship Id="rId11" Type="http://schemas.openxmlformats.org/officeDocument/2006/relationships/hyperlink" Target="https://text.ru/rd/aHR0cHM6Ly9pbmZvdXJvay5ydS91cm9rLW5hLXRlbXUtc2xhdm55ZS1zaW12b2x5LXJvc3NpaS00LWtsYXNzLTQwNDM5MTguaHRtbA==" TargetMode="External"/><Relationship Id="rId5" Type="http://schemas.openxmlformats.org/officeDocument/2006/relationships/hyperlink" Target="https://text.ru/rd/aHR0cHM6Ly9tdWx0aXVyb2sucnUvZmlsZXMva2xhc3NueWktY2hhcy1uYS10ZW11LWtvbnN0aXR1dHNpaWEtb3Nub3Zub2ktemFrb24uaHRtbA==" TargetMode="External"/><Relationship Id="rId15" Type="http://schemas.openxmlformats.org/officeDocument/2006/relationships/hyperlink" Target="https://text.ru/rd/aHR0cHM6Ly93d3cucHJvZGxlbmthLm9yZy9tZXRvZGljaGVza2llLXJhenJhYm90a2kvbmFjaGFsbmFqYS1zaGtvbGEva2xhc3NueWotY2hhcy84ODQ3Ni1nb3N1ZGFyc3R2ZW5ueWUtc2ltdm9seS1yb3NzaWpza29qLWZlZGVyYWNpaS5odG1s" TargetMode="External"/><Relationship Id="rId10" Type="http://schemas.openxmlformats.org/officeDocument/2006/relationships/hyperlink" Target="https://text.ru/rd/aHR0cHM6Ly9pbmZvdXJvay5ydS9uYXNoLWtsYXNzbml5LWNoYXMtcG9zdnlhc2NoZW4tZ29zdWRhcnN0dmVubm95LXNpbXZvbGlrZS1yb3NzaWktc3RyYW5hLW5hc2hhLW9ncm9tbmEtb25hLXByb3R5YW51bGFzLWRhbGVrby1zLXphcGFkYS1uYS12b3N0b2staS00MjkxNDYuaHRtbA==" TargetMode="External"/><Relationship Id="rId4" Type="http://schemas.openxmlformats.org/officeDocument/2006/relationships/hyperlink" Target="https://text.ru/rd/aHR0cHM6Ly9tdWx0aXVyb2sucnUvZmlsZXMva2xhc3NueWktY2hhcy1zaW12b2x5LWdvc3VkYXJzdHZhLmh0bWw=" TargetMode="External"/><Relationship Id="rId9" Type="http://schemas.openxmlformats.org/officeDocument/2006/relationships/hyperlink" Target="https://text.ru/rd/aHR0cHM6Ly9pbmZvdXJvay5ydS9rbGFzc255ai1jaGFzLXYtMS1rbGFzc2UtcmF6Z292b3Itby1nbGF2bm9tLWdsYXZueWUtc2ltdm9seS1yb3NzaWktNjE5NDUwMC5odG1s" TargetMode="External"/><Relationship Id="rId14" Type="http://schemas.openxmlformats.org/officeDocument/2006/relationships/hyperlink" Target="https://text.ru/rd/aHR0cHM6Ly96eWJyaWxhLnJ1L3ByZXBvZC92b3NwaXRhdGVsbmF5YV9yYWJvdGEvb3Bic2lleXQuaHRtbA==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text.ru/rd/aHR0cHM6Ly91cm9rLjFzZXB0LnJ1L2FydGljbGVzLzYzMjg4Nw==" TargetMode="External"/><Relationship Id="rId13" Type="http://schemas.openxmlformats.org/officeDocument/2006/relationships/hyperlink" Target="https://text.ru/rd/aHR0cHM6Ly9rb3BpbGthdXJva292LnJ1L25hY2hhbG5peWVLbGFzc2kvbWVyb3ByaXlhdGlhL2tsYXNzbnlpX2NoYXNfZ29zdWRhcnN0dmllbm5haWFfc2ltdm9saWthX3ZfbmFzaGllaV96aGl6bmk=" TargetMode="External"/><Relationship Id="rId18" Type="http://schemas.openxmlformats.org/officeDocument/2006/relationships/hyperlink" Target="https://text.ru/rd/aHR0cDovL3d3dy5teXNoYXJlZC5ydS9zbGlkZS8xMDA5ODU5Lw==" TargetMode="External"/><Relationship Id="rId3" Type="http://schemas.openxmlformats.org/officeDocument/2006/relationships/hyperlink" Target="https://text.ru/rd/aHR0cHM6Ly9uc3BvcnRhbC5ydS9uYWNoYWxuYXlhLXNoa29sYS92b3NwaXRhdGVsbmF5YS1yYWJvdGEvMjAxNi8xMi8wOS9rbGFzc255eS1jaGFzLXNpbXZvbGlrYS1yb3NzaWk=" TargetMode="External"/><Relationship Id="rId7" Type="http://schemas.openxmlformats.org/officeDocument/2006/relationships/hyperlink" Target="https://text.ru/rd/aHR0cHM6Ly91cm9rLjFzZXB0LnJ1L2FydGljbGVzLzQxMDIxOA==" TargetMode="External"/><Relationship Id="rId12" Type="http://schemas.openxmlformats.org/officeDocument/2006/relationships/hyperlink" Target="https://text.ru/rd/aHR0cDovL21ldG9kLXNib3JuaWsucnUvbmFjaGFsbnllLWtsYXNzeS1ncGQvMjQzMi0wNjQ0NQ==" TargetMode="External"/><Relationship Id="rId17" Type="http://schemas.openxmlformats.org/officeDocument/2006/relationships/hyperlink" Target="https://text.ru/rd/aHR0cHM6Ly94bi0tLS03c2JhdmpucWNoMGNyOWgueG4tLXAxYWkv0LjRgdGC0L7RgNC40Y8t0LPQtdGA0LHQsC3RgNC+0YHRgdC40Lgt0LrRg9Cx0LDQvdC4LdGC0LDQvNCw0L3QuC8=" TargetMode="External"/><Relationship Id="rId2" Type="http://schemas.openxmlformats.org/officeDocument/2006/relationships/hyperlink" Target="https://text.ru/rd/aHR0cHM6Ly9uc3BvcnRhbC5ydS9uYWNoYWxuYXlhLXNoa29sYS92b3NwaXRhdGVsbmF5YS1yYWJvdGEvMjAxNS8wOS8xMi9rb25zcGVrdC1rbGFzc25vZ28tY2hhc2Etdi00LWtsYXNzZQ==" TargetMode="External"/><Relationship Id="rId16" Type="http://schemas.openxmlformats.org/officeDocument/2006/relationships/hyperlink" Target="https://text.ru/rd/aHR0cDovL3RlcmVwZWM0OC5ydS9kX2t1bC9yb3NzaWEuaHRt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text.ru/rd/aHR0cDovL3BzaWhkb2NzLnJ1L2dvc3VkYXJzdHZlbm5heWEtc2ltdm9saWthLXJvc3NpaS5odG1s" TargetMode="External"/><Relationship Id="rId11" Type="http://schemas.openxmlformats.org/officeDocument/2006/relationships/hyperlink" Target="https://text.ru/rd/aHR0cHM6Ly9wZWQta29waWxrYS5ydS9ibG9ncy9uYWRlemhkYS1sZW9uaWRvdm5hLWxpc2NoaXNoaW5hL3Zvc3BpdGF0ZWxza2lpLWNoYXMuaHRtbA==" TargetMode="External"/><Relationship Id="rId5" Type="http://schemas.openxmlformats.org/officeDocument/2006/relationships/hyperlink" Target="https://text.ru/rd/aHR0cHM6Ly9uc3BvcnRhbC5ydS9uYWNoYWxuYXlhLXNoa29sYS92b3NwaXRhdGVsbmF5YS1yYWJvdGEvMjAxMS8wOS8wOC9rbGFzc255eS1jaGFzLW1veWEtcm9kaW5hLXJvc3NpeWE=" TargetMode="External"/><Relationship Id="rId15" Type="http://schemas.openxmlformats.org/officeDocument/2006/relationships/hyperlink" Target="https://text.ru/rd/aHR0cHM6Ly96bmFuaW8ucnUvbWVkaWEva29uc3Bla3QtemFueWF0aXlhLXBvLXBvem5hdmF0ZWxub211LXJhenZpdGl5dS1rb25zdGl0dXRzaXlhLWdsYXZueWotemFrb24tc3RyYW55LXYtcG9kZ290b3ZpdGVsbm9qLWdydXBwZS0yNjUxNTQw" TargetMode="External"/><Relationship Id="rId10" Type="http://schemas.openxmlformats.org/officeDocument/2006/relationships/hyperlink" Target="https://text.ru/rd/aHR0cHM6Ly92ay5jb20vd2FsbC0xOTE2NzIzNTRfMTMw" TargetMode="External"/><Relationship Id="rId19" Type="http://schemas.openxmlformats.org/officeDocument/2006/relationships/hyperlink" Target="https://text.ru/rd/aHR0cDovL3d3dy5teXNoYXJlZC5ydS9zbGlkZS8xNjAyMTcv" TargetMode="External"/><Relationship Id="rId4" Type="http://schemas.openxmlformats.org/officeDocument/2006/relationships/hyperlink" Target="https://text.ru/rd/aHR0cHM6Ly9uc3BvcnRhbC5ydS9uYWNoYWxuYXlhLXNoa29sYS9va3J1emhheXVzaGNoaWktbWlyLzIwMTMvMDcvMjMvZ29zdWRhcnN0dmVubnllLXNpbXZvbHktcm9zc2lp" TargetMode="External"/><Relationship Id="rId9" Type="http://schemas.openxmlformats.org/officeDocument/2006/relationships/hyperlink" Target="https://text.ru/rd/aHR0cHM6Ly91cm9rLjFzZXB0LnJ1L2FydGljbGVzLzU4NzAxOA==" TargetMode="External"/><Relationship Id="rId14" Type="http://schemas.openxmlformats.org/officeDocument/2006/relationships/hyperlink" Target="https://text.ru/rd/aHR0cHM6Ly9wcmV6ZW50YWNpaS5vcmcva2xhc3NuaWVfY2hhc3kva2xhc3NuaWVfY2hhc3ktZGx5YS1uYWNoYWxub3ktc2hrb2x5LzExMjU4LWtsYXNzbnl5LWNoYXMtbW95LWtyYXkuaHRtbA==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590800"/>
            <a:ext cx="8153400" cy="3535363"/>
          </a:xfrm>
        </p:spPr>
        <p:txBody>
          <a:bodyPr>
            <a:normAutofit fontScale="70000" lnSpcReduction="20000"/>
          </a:bodyPr>
          <a:lstStyle/>
          <a:p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Герб и гимн России.</a:t>
            </a:r>
          </a:p>
          <a:p>
            <a:pPr marL="0" indent="0" algn="ctr">
              <a:buNone/>
            </a:pPr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занятию во внеурочное </a:t>
            </a:r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духовно-нравственному воспитанию.</a:t>
            </a:r>
            <a: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5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: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Суханова И.Н.</a:t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Береговой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/>
          </a:p>
        </p:txBody>
      </p:sp>
      <p:pic>
        <p:nvPicPr>
          <p:cNvPr id="5" name="Picture 1" descr="C:\Users\1\Desktop\0-02-05-0574110a1c1b831ee35803ba4ba9f383fe256ac6b9fcde730595fb290f97fcdf_ec82bdfd57a8f0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72017"/>
            <a:ext cx="19050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6971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0574" y="4859214"/>
            <a:ext cx="8160026" cy="1770185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Герб России.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соревнования «Весёлые старты». У каждого игрока на груди были эмблемы. А что такое эмблема?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Эмблема –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условное изображение чего-нибудь.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 своя эмблема, только называется она –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изображение, которое в условной форме показывает исторические традиции государства или города. Расположение и цвет символов на гербах объясняет специальная наука –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геральдика.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Гербы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очень давно. Их изображения были найдены на медалях, монетах и печатях древних государств и городов. Давайте познакомимся с гербом нашей Родины, России. 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830" y="1281128"/>
            <a:ext cx="4651513" cy="3578086"/>
          </a:xfrm>
        </p:spPr>
      </p:pic>
    </p:spTree>
    <p:extLst>
      <p:ext uri="{BB962C8B-B14F-4D97-AF65-F5344CB8AC3E}">
        <p14:creationId xmlns:p14="http://schemas.microsoft.com/office/powerpoint/2010/main" val="1031586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ищите вы гербы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осинкой как грибы!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найдём мы на монетах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гербовых конвертах,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гербовой бумаге,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печати и на флаге!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722" y="1417638"/>
            <a:ext cx="3886200" cy="5181600"/>
          </a:xfrm>
        </p:spPr>
      </p:pic>
    </p:spTree>
    <p:extLst>
      <p:ext uri="{BB962C8B-B14F-4D97-AF65-F5344CB8AC3E}">
        <p14:creationId xmlns:p14="http://schemas.microsoft.com/office/powerpoint/2010/main" val="3420222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834004"/>
            <a:ext cx="8229600" cy="1719196"/>
          </a:xfrm>
        </p:spPr>
        <p:txBody>
          <a:bodyPr>
            <a:normAutofit fontScale="47500" lnSpcReduction="2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Российскому гербу более 500 лет. Герб представляет собой тёмно-красный щит, на котором изображён золотой двуглавый орёл.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Двуглавый орёл, охраняя государство, смотрит и на запад, и на восток. Корона на голове – символ законности, означает, что страна живёт по законам чести и справедливости. В одной лапе орла скипетр – символ власти, а в другой – золотой шар, который  обозначает «держава»- символ могущества страны. Крылья орла похожи на солнечные лучи, а сама золотая птица – на солнце. На груди орла помещено изображение всадника на фоне красного щита. Это святой Георгий Победоносец. Он на белом коне, за его плечами развевается синий плащ, в правой руке - серебряное копьё, которое помогло ему победить змея. Чёрный змей – это символ зла. Он повержен героем. 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России символизирует красоту и справедливость, победу добра над злом!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009" y="1600200"/>
            <a:ext cx="9487487" cy="3233803"/>
          </a:xfrm>
        </p:spPr>
      </p:pic>
    </p:spTree>
    <p:extLst>
      <p:ext uri="{BB962C8B-B14F-4D97-AF65-F5344CB8AC3E}">
        <p14:creationId xmlns:p14="http://schemas.microsoft.com/office/powerpoint/2010/main" val="4088758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819400" cy="5105400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России.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Видели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вы по телевизору, когда в соревнованиях команды занимают 1, 2, 3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места,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 торжественная минута – награждение. Команды – победители выходят, встают на почётный пьедестал. Их награждают медалями, поздравляют, поднимают флаг страны победителя и звучит торжественная песня.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знает, как называется торжественная песня? А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 слов и  музыки С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Михалков, А. Александров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чувства возникают у вас при прослушивании гимна? 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слушать гимн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торжественная песня, славящая кого-либо. При исполнении гимна люди обычно встают, мужчины снимают головные уборы. Так проявляется уважение к стране, чей гимн звучит. Послушаем и мы гимн России. (Дети стоя слушают куплет и припев гимна).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0" t="29069"/>
          <a:stretch/>
        </p:blipFill>
        <p:spPr>
          <a:xfrm>
            <a:off x="3335435" y="1676400"/>
            <a:ext cx="5262311" cy="4190999"/>
          </a:xfrm>
        </p:spPr>
      </p:pic>
    </p:spTree>
    <p:extLst>
      <p:ext uri="{BB962C8B-B14F-4D97-AF65-F5344CB8AC3E}">
        <p14:creationId xmlns:p14="http://schemas.microsoft.com/office/powerpoint/2010/main" val="8581214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3400" y="5410200"/>
            <a:ext cx="7848600" cy="12192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sz="19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символы России.</a:t>
            </a:r>
            <a:endParaRPr lang="ru-RU" sz="19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 вами говорили о государственных символах нашей страны, но в каждом государстве есть и свои национальные символы. Какие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 есть наша гордость: русские березки, матрешки, самовар, балалайка, Олимпийские символы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410914"/>
            <a:ext cx="4076700" cy="3909925"/>
          </a:xfrm>
        </p:spPr>
      </p:pic>
    </p:spTree>
    <p:extLst>
      <p:ext uri="{BB962C8B-B14F-4D97-AF65-F5344CB8AC3E}">
        <p14:creationId xmlns:p14="http://schemas.microsoft.com/office/powerpoint/2010/main" val="212359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5334000"/>
            <a:ext cx="8115300" cy="1295400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Назовите, сколько символов нашей страны вы знаете?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нас должен любить, беречь, охранять Родину. А что вы, как маленькие жители нашей страны, должны делать? (хорошо учиться, расти добрыми, отзывчивыми, бережно относиться ко всем, беречь окружающую среду и т.д.)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94447"/>
            <a:ext cx="5867209" cy="3916362"/>
          </a:xfrm>
        </p:spPr>
      </p:pic>
    </p:spTree>
    <p:extLst>
      <p:ext uri="{BB962C8B-B14F-4D97-AF65-F5344CB8AC3E}">
        <p14:creationId xmlns:p14="http://schemas.microsoft.com/office/powerpoint/2010/main" val="2465507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743200"/>
            <a:ext cx="8077200" cy="3382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739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905000"/>
            <a:ext cx="7772400" cy="4724400"/>
          </a:xfrm>
        </p:spPr>
        <p:txBody>
          <a:bodyPr>
            <a:normAutofit/>
          </a:bodyPr>
          <a:lstStyle/>
          <a:p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multiurok.ru/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files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/konspiekt-zaniatiia-simvolika-rossii.html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multiurok.ru/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files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/simvolika-rossii-2-1.html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multiurok.ru/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files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/klassnyi-chas-simvoly-gosudarstva.html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multiurok.ru/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files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klassnyi-chas-na-temu-konstitut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...-osnovnoi-zakon.html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multiurok.ru/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files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/urok-moskva-stolitsa-rossii-1.html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infourok.ru/gosudarstvennaya-simvolika-nashey-strani-3871525.html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infourok.ru/u-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rossii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-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velichavoj-na-gerbe-oryol-dvu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...u-detej-6259441.html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infourok.ru/klassnyj-chas-v-1-klasse-razgovor-o-gl...-rossii-6194500.html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infourok.ru/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nash-klassniy-chas-posvyaschen-gosudar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...vostok-i-429146.html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infourok.ru/urok-na-temu-slavnye-simvoly-rossii-4-klass-4043918.html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infourok.ru/klassniy-chas-na-temu-moya-rodina-573106.html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infourok.ru/konspekt-klassnogo-chasa-simvoly-rossii-4377961.html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zybrila.ru/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prepod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vospitatelnaya_rabota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/opbsieyt.html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www.prodlenka.org/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metodicheskie-razrabotki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nachaln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...jskoj-federacii.html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www.prodlenka.org/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metodicheskie-razrabotki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/313375-...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rossija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--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rodina-moja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pandia.ru/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text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/78/528/60740.php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pandia.ru/</a:t>
            </a:r>
            <a:r>
              <a:rPr lang="ru-RU" sz="14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text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/80/575/76356.php</a:t>
            </a:r>
            <a: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Pedsovet.su</a:t>
            </a:r>
            <a:endParaRPr lang="ru-RU" sz="1400" b="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371601"/>
            <a:ext cx="7772400" cy="38099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680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5334000"/>
          </a:xfrm>
        </p:spPr>
        <p:txBody>
          <a:bodyPr>
            <a:normAutofit/>
          </a:bodyPr>
          <a:lstStyle/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nsportal.ru/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nachalnaya-shkola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vospitatelnaya-rabot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...ogo-chasa-v-4-klasse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nsportal.ru/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nachalnaya-shkola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vospitatelnaya-rabot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...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has-simvolika-rossii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nsportal.ru/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nachalnaya-shkola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okruzhayushchii-mir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/...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ennye-simvoly-rossii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nsportal.ru/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nachalnaya-shkola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vospitatelnaya-rabot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...-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moya-rodina-rossiya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psihdocs.ru/gosudarstvennaya-simvolika-rossii.html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urok.1sept.ru/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articles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/410218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urok.1sept.ru/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articles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/632887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urok.1sept.ru/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articles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/587018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vk.com/wall-191672354_130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ped-kopilka.ru/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blogs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nadezhda-leonidovna-lischishi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...itatelskii-chas.html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metod-sbornik.ru/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nachalnye-klassy-gpd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/2432-06445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kopilkaurokov.ru/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nachalniyeKlassi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meropriyatia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moi-krai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kopilkaurokov.ru/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nachalniyeKlassi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meropriyatia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kla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...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ika_v_nashiei_zhizni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prezentacii.org/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klassnie_chasy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klassnie_chasy-dlya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...y-chas-moy-kray.html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znanio.ru/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media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konspekt-zanyatiya-po-poznavatelno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...elnoj-gruppe-2651540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terepec48.ru/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d_kul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/rossia.htm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тамань-музей.рф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/история-герба-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россии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-</a:t>
            </a:r>
            <a:r>
              <a:rPr lang="ru-RU" sz="1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кубани-тамани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/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www.myshared.ru/slide/1009859/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www.myshared.ru/slide/160217/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1124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При использовании шаблона ссылка на </a:t>
            </a:r>
            <a:r>
              <a:rPr lang="en-US" dirty="0" smtClean="0"/>
              <a:t>Pedsovet.su </a:t>
            </a:r>
            <a:r>
              <a:rPr lang="ru-RU" dirty="0" smtClean="0"/>
              <a:t>обязательна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3048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Родиной зовём? 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Родиной зовем?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Дом, где мы с тобой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растём.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 небе голубом.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березки у дороги, 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которой мы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идем,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душистый, золотистый хлеб 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праздничным столом.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Родиной зовем?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Край, где мы с тобой живем,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рубиновые звезды-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Звезды мира над Кремлем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как вы понимаете слово «Родина»?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076" y="1905000"/>
            <a:ext cx="4340816" cy="3124200"/>
          </a:xfrm>
        </p:spPr>
      </p:pic>
    </p:spTree>
    <p:extLst>
      <p:ext uri="{BB962C8B-B14F-4D97-AF65-F5344CB8AC3E}">
        <p14:creationId xmlns:p14="http://schemas.microsoft.com/office/powerpoint/2010/main" val="2399798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Великую землю,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Любимую землю,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мы родились и живём.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Родиной светлой,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Родиной милой, 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Родиной нашей зовём.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475" y="1752600"/>
            <a:ext cx="4255325" cy="3276600"/>
          </a:xfrm>
        </p:spPr>
      </p:pic>
    </p:spTree>
    <p:extLst>
      <p:ext uri="{BB962C8B-B14F-4D97-AF65-F5344CB8AC3E}">
        <p14:creationId xmlns:p14="http://schemas.microsoft.com/office/powerpoint/2010/main" val="3770982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человек, живущий на нашей планете, испытывает чувство гордости за свою Родину,  за свой народ и страну, свою землю и её историю. А олицетворяют родную землю её символы. Догадайтесь, о каких символах идет речь: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прикрепленное к древку полотнище определенного или нескольких цветов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эмблема государства,  города,  сословия, рода, изображаемая на флагах, монетах, печатях и др. официальных документах 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торжественная песня, принятая как символ государственного или социального единства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750" y="1200053"/>
            <a:ext cx="3752650" cy="5353147"/>
          </a:xfrm>
        </p:spPr>
      </p:pic>
    </p:spTree>
    <p:extLst>
      <p:ext uri="{BB962C8B-B14F-4D97-AF65-F5344CB8AC3E}">
        <p14:creationId xmlns:p14="http://schemas.microsoft.com/office/powerpoint/2010/main" val="4250232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0480"/>
            <a:ext cx="8534400" cy="6827520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82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5181600"/>
            <a:ext cx="8057322" cy="944563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понимаете пословицу?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Родная сторона, как мать: и накормит, и приласкает.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31" y="1417638"/>
            <a:ext cx="4775137" cy="3653702"/>
          </a:xfrm>
        </p:spPr>
      </p:pic>
    </p:spTree>
    <p:extLst>
      <p:ext uri="{BB962C8B-B14F-4D97-AF65-F5344CB8AC3E}">
        <p14:creationId xmlns:p14="http://schemas.microsoft.com/office/powerpoint/2010/main" val="2611641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кем сравнивает русский народ Родину? 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с матерью?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знаете, как зовут вашу маму? Поднимите руки, кто знает имя и отчество своей мамы. Кто сможет назвать? 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чётко нужно знать и название своей страны, родины, которая сейчас заботится о вас. 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вы знаете, как называется страна, в которой мы живём?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748" y="1676400"/>
            <a:ext cx="4038600" cy="3990136"/>
          </a:xfrm>
        </p:spPr>
      </p:pic>
    </p:spTree>
    <p:extLst>
      <p:ext uri="{BB962C8B-B14F-4D97-AF65-F5344CB8AC3E}">
        <p14:creationId xmlns:p14="http://schemas.microsoft.com/office/powerpoint/2010/main" val="3765226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876800"/>
            <a:ext cx="8229600" cy="17526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России 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самая большая в мире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страна.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Москве вечер, то на Чукотке начинается новый день. Поезд идёт от Владивостока до Москвы целую неделю. Каждая страна отделяется границей. У каждого государства есть отличительные признаки, символ. </a:t>
            </a: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47800" y="1387821"/>
            <a:ext cx="6452190" cy="339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59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Отправляемся в дорогу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трудились очень много,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Отправляемся в дорогу.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(Ходьба на месте)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Побываем тут и там,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Поглядим по сторонам.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(Повороты корпусом)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на встречу скачет зайка,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(Прыжки)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небе кружат птицы.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(Дети машут руками)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пора вернуться в школу,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надо учиться.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(Дети садятся за парты).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600200"/>
            <a:ext cx="2209800" cy="22098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4114800"/>
            <a:ext cx="22479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535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734</Words>
  <Application>Microsoft Office PowerPoint</Application>
  <PresentationFormat>Экран (4:3)</PresentationFormat>
  <Paragraphs>75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Презентация PowerPoint</vt:lpstr>
      <vt:lpstr>Что мы Родиной зовём?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multiurok.ru/files/konspiekt-zaniatiia-simvolika-rossii.html multiurok.ru/files/simvolika-rossii-2-1.html multiurok.ru/files/klassnyi-chas-simvoly-gosudarstva.html multiurok.ru/files/klassnyi-chas-na-temu-konstitut...-osnovnoi-zakon.html multiurok.ru/files/urok-moskva-stolitsa-rossii-1.html infourok.ru/gosudarstvennaya-simvolika-nashey-strani-3871525.html infourok.ru/u-rossii-velichavoj-na-gerbe-oryol-dvu...u-detej-6259441.html infourok.ru/klassnyj-chas-v-1-klasse-razgovor-o-gl...-rossii-6194500.html infourok.ru/nash-klassniy-chas-posvyaschen-gosudar...vostok-i-429146.html infourok.ru/urok-na-temu-slavnye-simvoly-rossii-4-klass-4043918.html infourok.ru/klassniy-chas-na-temu-moya-rodina-573106.html infourok.ru/konspekt-klassnogo-chasa-simvoly-rossii-4377961.html zybrila.ru/prepod/vospitatelnaya_rabota/opbsieyt.html www.prodlenka.org/metodicheskie-razrabotki/nachaln...jskoj-federacii.html www.prodlenka.org/metodicheskie-razrabotki/313375-...rossija--rodina-moja pandia.ru/text/78/528/60740.php pandia.ru/text/80/575/76356.php Pedsovet.su</vt:lpstr>
      <vt:lpstr>nsportal.ru/nachalnaya-shkola/vospitatelnaya-rabot...ogo-chasa-v-4-klasse nsportal.ru/nachalnaya-shkola/vospitatelnaya-rabot...has-simvolika-rossii nsportal.ru/nachalnaya-shkola/okruzhayushchii-mir/...ennye-simvoly-rossii nsportal.ru/nachalnaya-shkola/vospitatelnaya-rabot...-moya-rodina-rossiya psihdocs.ru/gosudarstvennaya-simvolika-rossii.html urok.1sept.ru/articles/410218 urok.1sept.ru/articles/632887 urok.1sept.ru/articles/587018 vk.com/wall-191672354_130 ped-kopilka.ru/blogs/nadezhda-leonidovna-lischishi...itatelskii-chas.html metod-sbornik.ru/nachalnye-klassy-gpd/2432-06445 kopilkaurokov.ru/nachalniyeKlassi/meropriyatia/moi-krai kopilkaurokov.ru/nachalniyeKlassi/meropriyatia/kla...ika_v_nashiei_zhizni prezentacii.org/klassnie_chasy/klassnie_chasy-dlya...y-chas-moy-kray.html znanio.ru/media/konspekt-zanyatiya-po-poznavatelno...elnoj-gruppe-2651540 terepec48.ru/d_kul/rossia.htm тамань-музей.рф/история-герба-россии-кубани-тамани/ www.myshared.ru/slide/1009859/ www.myshared.ru/slide/160217/ 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Admin</cp:lastModifiedBy>
  <cp:revision>46</cp:revision>
  <dcterms:created xsi:type="dcterms:W3CDTF">2013-10-28T09:12:00Z</dcterms:created>
  <dcterms:modified xsi:type="dcterms:W3CDTF">2022-11-02T03:17:34Z</dcterms:modified>
</cp:coreProperties>
</file>