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D09E7-7C1E-4AAB-9C9F-5C8127867EB2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3F08-CE2B-40E6-8EF0-2A5BB5A055C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D09E7-7C1E-4AAB-9C9F-5C8127867EB2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3F08-CE2B-40E6-8EF0-2A5BB5A055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D09E7-7C1E-4AAB-9C9F-5C8127867EB2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3F08-CE2B-40E6-8EF0-2A5BB5A055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D09E7-7C1E-4AAB-9C9F-5C8127867EB2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3F08-CE2B-40E6-8EF0-2A5BB5A055C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D09E7-7C1E-4AAB-9C9F-5C8127867EB2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3F08-CE2B-40E6-8EF0-2A5BB5A055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D09E7-7C1E-4AAB-9C9F-5C8127867EB2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3F08-CE2B-40E6-8EF0-2A5BB5A055C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D09E7-7C1E-4AAB-9C9F-5C8127867EB2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3F08-CE2B-40E6-8EF0-2A5BB5A055C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D09E7-7C1E-4AAB-9C9F-5C8127867EB2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3F08-CE2B-40E6-8EF0-2A5BB5A055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D09E7-7C1E-4AAB-9C9F-5C8127867EB2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3F08-CE2B-40E6-8EF0-2A5BB5A055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D09E7-7C1E-4AAB-9C9F-5C8127867EB2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3F08-CE2B-40E6-8EF0-2A5BB5A055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D09E7-7C1E-4AAB-9C9F-5C8127867EB2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3F08-CE2B-40E6-8EF0-2A5BB5A055C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42D09E7-7C1E-4AAB-9C9F-5C8127867EB2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28C3F08-CE2B-40E6-8EF0-2A5BB5A055C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Was hast du?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i="1" dirty="0" err="1" smtClean="0">
                <a:solidFill>
                  <a:srgbClr val="FF0000"/>
                </a:solidFill>
              </a:rPr>
              <a:t>Haben</a:t>
            </a:r>
            <a:r>
              <a:rPr lang="en-US" b="1" i="1" dirty="0" smtClean="0">
                <a:solidFill>
                  <a:srgbClr val="FF0000"/>
                </a:solidFill>
              </a:rPr>
              <a:t> - </a:t>
            </a:r>
            <a:r>
              <a:rPr lang="ru-RU" b="1" i="1" dirty="0" smtClean="0">
                <a:solidFill>
                  <a:srgbClr val="FF0000"/>
                </a:solidFill>
              </a:rPr>
              <a:t>иметь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45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Was hast du?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solidFill>
            <a:schemeClr val="accent4"/>
          </a:solidFill>
        </p:spPr>
        <p:txBody>
          <a:bodyPr/>
          <a:lstStyle/>
          <a:p>
            <a:pPr marL="45720" indent="0">
              <a:buNone/>
            </a:pP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habe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r>
              <a:rPr lang="en-US" dirty="0" smtClean="0"/>
              <a:t>Du </a:t>
            </a:r>
            <a:r>
              <a:rPr lang="en-US" b="1" dirty="0" smtClean="0">
                <a:solidFill>
                  <a:srgbClr val="FF0000"/>
                </a:solidFill>
              </a:rPr>
              <a:t>hast</a:t>
            </a:r>
          </a:p>
          <a:p>
            <a:pPr marL="45720" indent="0">
              <a:buNone/>
            </a:pPr>
            <a:r>
              <a:rPr lang="en-US" dirty="0" err="1" smtClean="0"/>
              <a:t>Er</a:t>
            </a:r>
            <a:r>
              <a:rPr lang="en-US" dirty="0" smtClean="0"/>
              <a:t>, </a:t>
            </a:r>
            <a:r>
              <a:rPr lang="en-US" dirty="0" err="1" smtClean="0"/>
              <a:t>sie</a:t>
            </a:r>
            <a:r>
              <a:rPr lang="en-US" dirty="0" smtClean="0"/>
              <a:t>, </a:t>
            </a:r>
            <a:r>
              <a:rPr lang="en-US" dirty="0" err="1" smtClean="0"/>
              <a:t>es</a:t>
            </a:r>
            <a:r>
              <a:rPr lang="en-US" dirty="0" smtClean="0"/>
              <a:t>  </a:t>
            </a:r>
            <a:r>
              <a:rPr lang="en-US" b="1" dirty="0" smtClean="0">
                <a:solidFill>
                  <a:srgbClr val="FF0000"/>
                </a:solidFill>
              </a:rPr>
              <a:t>hat</a:t>
            </a:r>
          </a:p>
          <a:p>
            <a:pPr marL="45720" indent="0">
              <a:buNone/>
            </a:pPr>
            <a:r>
              <a:rPr lang="en-US" dirty="0" err="1" smtClean="0"/>
              <a:t>Wir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haben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r>
              <a:rPr lang="en-US" dirty="0" err="1" smtClean="0"/>
              <a:t>Ihr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habt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r>
              <a:rPr lang="en-US" dirty="0" err="1" smtClean="0"/>
              <a:t>Sie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haben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solidFill>
            <a:schemeClr val="accent3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einen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….</a:t>
            </a:r>
          </a:p>
          <a:p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eine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….</a:t>
            </a:r>
          </a:p>
          <a:p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ein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…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84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dirty="0" err="1" smtClean="0">
                <a:solidFill>
                  <a:srgbClr val="002060"/>
                </a:solidFill>
              </a:rPr>
              <a:t>Sagt</a:t>
            </a:r>
            <a:r>
              <a:rPr lang="en-US" dirty="0" smtClean="0">
                <a:solidFill>
                  <a:srgbClr val="002060"/>
                </a:solidFill>
              </a:rPr>
              <a:t> Deutsch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solidFill>
            <a:schemeClr val="accent4"/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У меня есть ( я имею)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У тебя есть (ты имеешь)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У нее есть ( она имеет)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У него есть (он имеет)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У нас есть (мы имеем)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У них есть ( они имеют)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53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83568" y="476672"/>
            <a:ext cx="7316293" cy="5040560"/>
          </a:xfrm>
        </p:spPr>
        <p:txBody>
          <a:bodyPr/>
          <a:lstStyle/>
          <a:p>
            <a:pPr algn="l"/>
            <a:r>
              <a:rPr lang="en-US" sz="40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en-US" sz="40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sz="4000" dirty="0" smtClean="0">
                <a:solidFill>
                  <a:schemeClr val="accent3">
                    <a:lumMod val="50000"/>
                  </a:schemeClr>
                </a:solidFill>
              </a:rPr>
              <a:t>Hast du </a:t>
            </a:r>
            <a:r>
              <a:rPr lang="en-US" sz="4000" dirty="0" err="1" smtClean="0">
                <a:solidFill>
                  <a:schemeClr val="accent3">
                    <a:lumMod val="50000"/>
                  </a:schemeClr>
                </a:solidFill>
              </a:rPr>
              <a:t>einen</a:t>
            </a:r>
            <a:r>
              <a:rPr lang="en-US" sz="4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3">
                    <a:lumMod val="50000"/>
                  </a:schemeClr>
                </a:solidFill>
              </a:rPr>
              <a:t>Kuli</a:t>
            </a:r>
            <a:r>
              <a:rPr lang="en-US" sz="4000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br>
              <a:rPr lang="en-US" sz="40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sz="4000" dirty="0" err="1" smtClean="0">
                <a:solidFill>
                  <a:srgbClr val="002060"/>
                </a:solidFill>
              </a:rPr>
              <a:t>Ja</a:t>
            </a:r>
            <a:r>
              <a:rPr lang="en-US" sz="4000" dirty="0" smtClean="0">
                <a:solidFill>
                  <a:srgbClr val="002060"/>
                </a:solidFill>
              </a:rPr>
              <a:t>, </a:t>
            </a:r>
            <a:r>
              <a:rPr lang="en-US" sz="4000" dirty="0" err="1" smtClean="0">
                <a:solidFill>
                  <a:srgbClr val="002060"/>
                </a:solidFill>
              </a:rPr>
              <a:t>ich</a:t>
            </a:r>
            <a:r>
              <a:rPr lang="en-US" sz="4000" dirty="0" smtClean="0">
                <a:solidFill>
                  <a:srgbClr val="002060"/>
                </a:solidFill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</a:rPr>
              <a:t>habe</a:t>
            </a:r>
            <a:r>
              <a:rPr lang="en-US" sz="4000" dirty="0" smtClean="0">
                <a:solidFill>
                  <a:srgbClr val="002060"/>
                </a:solidFill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</a:rPr>
              <a:t>einen</a:t>
            </a:r>
            <a:r>
              <a:rPr lang="en-US" sz="4000" dirty="0" smtClean="0">
                <a:solidFill>
                  <a:srgbClr val="002060"/>
                </a:solidFill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</a:rPr>
              <a:t>Kuli</a:t>
            </a:r>
            <a:r>
              <a:rPr lang="en-US" sz="4000" dirty="0" smtClean="0">
                <a:solidFill>
                  <a:srgbClr val="002060"/>
                </a:solidFill>
              </a:rPr>
              <a:t>.</a:t>
            </a:r>
            <a:br>
              <a:rPr lang="en-US" sz="4000" dirty="0" smtClean="0">
                <a:solidFill>
                  <a:srgbClr val="002060"/>
                </a:solidFill>
              </a:rPr>
            </a:br>
            <a:r>
              <a:rPr lang="en-US" sz="4000" dirty="0" smtClean="0">
                <a:solidFill>
                  <a:srgbClr val="FF0000"/>
                </a:solidFill>
              </a:rPr>
              <a:t>Nein, </a:t>
            </a:r>
            <a:r>
              <a:rPr lang="en-US" sz="4000" dirty="0" err="1" smtClean="0">
                <a:solidFill>
                  <a:srgbClr val="FF0000"/>
                </a:solidFill>
              </a:rPr>
              <a:t>ich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habe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keinen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Kuli</a:t>
            </a:r>
            <a:r>
              <a:rPr lang="en-US" sz="4000" dirty="0" smtClean="0">
                <a:solidFill>
                  <a:srgbClr val="FF0000"/>
                </a:solidFill>
              </a:rPr>
              <a:t>.</a:t>
            </a:r>
            <a:br>
              <a:rPr lang="en-US" sz="4000" dirty="0" smtClean="0">
                <a:solidFill>
                  <a:srgbClr val="FF0000"/>
                </a:solidFill>
              </a:rPr>
            </a:br>
            <a:r>
              <a:rPr lang="en-US" sz="4000" dirty="0">
                <a:solidFill>
                  <a:srgbClr val="FF0000"/>
                </a:solidFill>
              </a:rPr>
              <a:t/>
            </a:r>
            <a:br>
              <a:rPr lang="en-US" sz="4000" dirty="0">
                <a:solidFill>
                  <a:srgbClr val="FF0000"/>
                </a:solidFill>
              </a:rPr>
            </a:br>
            <a:r>
              <a:rPr lang="en-US" sz="4000" dirty="0" smtClean="0">
                <a:solidFill>
                  <a:srgbClr val="FF0000"/>
                </a:solidFill>
              </a:rPr>
              <a:t/>
            </a:r>
            <a:br>
              <a:rPr lang="en-US" sz="4000" dirty="0" smtClean="0">
                <a:solidFill>
                  <a:srgbClr val="FF0000"/>
                </a:solidFill>
              </a:rPr>
            </a:br>
            <a:r>
              <a:rPr lang="en-US" sz="4000" dirty="0">
                <a:solidFill>
                  <a:srgbClr val="A7EA52">
                    <a:lumMod val="50000"/>
                  </a:srgbClr>
                </a:solidFill>
              </a:rPr>
              <a:t>Hast du </a:t>
            </a:r>
            <a:r>
              <a:rPr lang="en-US" sz="4000" dirty="0" err="1">
                <a:solidFill>
                  <a:srgbClr val="A7EA52">
                    <a:lumMod val="50000"/>
                  </a:srgbClr>
                </a:solidFill>
              </a:rPr>
              <a:t>ein</a:t>
            </a:r>
            <a:r>
              <a:rPr lang="en-US" sz="4000" dirty="0">
                <a:solidFill>
                  <a:srgbClr val="A7EA52">
                    <a:lumMod val="50000"/>
                  </a:srgbClr>
                </a:solidFill>
              </a:rPr>
              <a:t> Heft?</a:t>
            </a:r>
            <a:br>
              <a:rPr lang="en-US" sz="4000" dirty="0">
                <a:solidFill>
                  <a:srgbClr val="A7EA52">
                    <a:lumMod val="50000"/>
                  </a:srgbClr>
                </a:solidFill>
              </a:rPr>
            </a:br>
            <a:r>
              <a:rPr lang="en-US" sz="4000" dirty="0">
                <a:solidFill>
                  <a:srgbClr val="A7EA52">
                    <a:lumMod val="50000"/>
                  </a:srgbClr>
                </a:solidFill>
              </a:rPr>
              <a:t>Hast du </a:t>
            </a:r>
            <a:r>
              <a:rPr lang="en-US" sz="4000" dirty="0" err="1">
                <a:solidFill>
                  <a:srgbClr val="A7EA52">
                    <a:lumMod val="50000"/>
                  </a:srgbClr>
                </a:solidFill>
              </a:rPr>
              <a:t>eine</a:t>
            </a:r>
            <a:r>
              <a:rPr lang="en-US" sz="4000" dirty="0">
                <a:solidFill>
                  <a:srgbClr val="A7EA52">
                    <a:lumMod val="50000"/>
                  </a:srgbClr>
                </a:solidFill>
              </a:rPr>
              <a:t> </a:t>
            </a:r>
            <a:r>
              <a:rPr lang="en-US" sz="4000" dirty="0" err="1">
                <a:solidFill>
                  <a:srgbClr val="A7EA52">
                    <a:lumMod val="50000"/>
                  </a:srgbClr>
                </a:solidFill>
              </a:rPr>
              <a:t>Schere</a:t>
            </a:r>
            <a:r>
              <a:rPr lang="en-US" sz="4000" dirty="0" smtClean="0">
                <a:solidFill>
                  <a:srgbClr val="A7EA52">
                    <a:lumMod val="50000"/>
                  </a:srgbClr>
                </a:solidFill>
              </a:rPr>
              <a:t>?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715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3289" y="5733256"/>
            <a:ext cx="6512511" cy="936104"/>
          </a:xfrm>
        </p:spPr>
        <p:txBody>
          <a:bodyPr/>
          <a:lstStyle/>
          <a:p>
            <a:pPr algn="l"/>
            <a:r>
              <a:rPr lang="en-US" dirty="0" err="1" smtClean="0">
                <a:solidFill>
                  <a:srgbClr val="002060"/>
                </a:solidFill>
              </a:rPr>
              <a:t>Spricht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nach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569688"/>
          </a:xfrm>
          <a:solidFill>
            <a:schemeClr val="accent4"/>
          </a:solidFill>
        </p:spPr>
        <p:txBody>
          <a:bodyPr>
            <a:noAutofit/>
          </a:bodyPr>
          <a:lstStyle/>
          <a:p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Ich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habe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einen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Bleistift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Du hast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eine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Brille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Er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hat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eine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Katze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Sie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hat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ein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Meerschweinchen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Wir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haben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ein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Buch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Ihr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habt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einen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Schmetterling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Sie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haben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</a:rPr>
              <a:t>eine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CD.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46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793289" y="5515168"/>
            <a:ext cx="6512511" cy="74072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461448" cy="5001736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sz="3900" dirty="0" smtClean="0">
                <a:solidFill>
                  <a:schemeClr val="accent6">
                    <a:lumMod val="75000"/>
                  </a:schemeClr>
                </a:solidFill>
              </a:rPr>
              <a:t>1. Petra – </a:t>
            </a:r>
            <a:r>
              <a:rPr lang="en-US" sz="3900" dirty="0" err="1" smtClean="0">
                <a:solidFill>
                  <a:schemeClr val="accent6">
                    <a:lumMod val="75000"/>
                  </a:schemeClr>
                </a:solidFill>
              </a:rPr>
              <a:t>Katze</a:t>
            </a:r>
            <a:endParaRPr lang="en-US" sz="39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3900" dirty="0" smtClean="0">
                <a:solidFill>
                  <a:schemeClr val="accent6">
                    <a:lumMod val="75000"/>
                  </a:schemeClr>
                </a:solidFill>
              </a:rPr>
              <a:t>2. </a:t>
            </a:r>
            <a:r>
              <a:rPr lang="en-US" sz="3900" dirty="0" err="1" smtClean="0">
                <a:solidFill>
                  <a:schemeClr val="accent6">
                    <a:lumMod val="75000"/>
                  </a:schemeClr>
                </a:solidFill>
              </a:rPr>
              <a:t>Er</a:t>
            </a:r>
            <a:r>
              <a:rPr lang="en-US" sz="3900" dirty="0" smtClean="0">
                <a:solidFill>
                  <a:schemeClr val="accent6">
                    <a:lumMod val="75000"/>
                  </a:schemeClr>
                </a:solidFill>
              </a:rPr>
              <a:t> – </a:t>
            </a:r>
            <a:r>
              <a:rPr lang="en-US" sz="3900" dirty="0" err="1" smtClean="0">
                <a:solidFill>
                  <a:schemeClr val="accent6">
                    <a:lumMod val="75000"/>
                  </a:schemeClr>
                </a:solidFill>
              </a:rPr>
              <a:t>Mause</a:t>
            </a:r>
            <a:endParaRPr lang="en-US" sz="39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3900" dirty="0" smtClean="0">
                <a:solidFill>
                  <a:schemeClr val="accent6">
                    <a:lumMod val="75000"/>
                  </a:schemeClr>
                </a:solidFill>
              </a:rPr>
              <a:t>3. </a:t>
            </a:r>
            <a:r>
              <a:rPr lang="en-US" sz="3900" dirty="0" err="1" smtClean="0">
                <a:solidFill>
                  <a:schemeClr val="accent6">
                    <a:lumMod val="75000"/>
                  </a:schemeClr>
                </a:solidFill>
              </a:rPr>
              <a:t>Wir</a:t>
            </a:r>
            <a:r>
              <a:rPr lang="en-US" sz="3900" dirty="0" smtClean="0">
                <a:solidFill>
                  <a:schemeClr val="accent6">
                    <a:lumMod val="75000"/>
                  </a:schemeClr>
                </a:solidFill>
              </a:rPr>
              <a:t> – </a:t>
            </a:r>
            <a:r>
              <a:rPr lang="en-US" sz="3900" dirty="0" err="1" smtClean="0">
                <a:solidFill>
                  <a:schemeClr val="accent6">
                    <a:lumMod val="75000"/>
                  </a:schemeClr>
                </a:solidFill>
              </a:rPr>
              <a:t>Buch</a:t>
            </a:r>
            <a:endParaRPr lang="en-US" sz="39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3900" dirty="0" smtClean="0">
                <a:solidFill>
                  <a:schemeClr val="accent6">
                    <a:lumMod val="75000"/>
                  </a:schemeClr>
                </a:solidFill>
              </a:rPr>
              <a:t>4. </a:t>
            </a:r>
            <a:r>
              <a:rPr lang="en-US" sz="3900" dirty="0" err="1" smtClean="0">
                <a:solidFill>
                  <a:schemeClr val="accent6">
                    <a:lumMod val="75000"/>
                  </a:schemeClr>
                </a:solidFill>
              </a:rPr>
              <a:t>Ihr</a:t>
            </a:r>
            <a:r>
              <a:rPr lang="en-US" sz="3900" dirty="0" smtClean="0">
                <a:solidFill>
                  <a:schemeClr val="accent6">
                    <a:lumMod val="75000"/>
                  </a:schemeClr>
                </a:solidFill>
              </a:rPr>
              <a:t> – Computer</a:t>
            </a:r>
          </a:p>
          <a:p>
            <a:r>
              <a:rPr lang="en-US" sz="3900" dirty="0" smtClean="0">
                <a:solidFill>
                  <a:schemeClr val="accent6">
                    <a:lumMod val="75000"/>
                  </a:schemeClr>
                </a:solidFill>
              </a:rPr>
              <a:t>5. Peter – </a:t>
            </a:r>
            <a:r>
              <a:rPr lang="en-US" sz="3900" dirty="0" err="1" smtClean="0">
                <a:solidFill>
                  <a:schemeClr val="accent6">
                    <a:lumMod val="75000"/>
                  </a:schemeClr>
                </a:solidFill>
              </a:rPr>
              <a:t>Hund</a:t>
            </a:r>
            <a:endParaRPr lang="en-US" sz="39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3900" dirty="0" smtClean="0">
                <a:solidFill>
                  <a:schemeClr val="accent6">
                    <a:lumMod val="75000"/>
                  </a:schemeClr>
                </a:solidFill>
              </a:rPr>
              <a:t>6. Monika und Klaus - </a:t>
            </a:r>
            <a:r>
              <a:rPr lang="en-US" sz="3900" dirty="0" err="1" smtClean="0">
                <a:solidFill>
                  <a:schemeClr val="accent6">
                    <a:lumMod val="75000"/>
                  </a:schemeClr>
                </a:solidFill>
              </a:rPr>
              <a:t>Hefte</a:t>
            </a:r>
            <a:r>
              <a:rPr lang="en-US" sz="39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97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25</TotalTime>
  <Words>146</Words>
  <Application>Microsoft Office PowerPoint</Application>
  <PresentationFormat>Экран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Haben - иметь</vt:lpstr>
      <vt:lpstr>Was hast du?</vt:lpstr>
      <vt:lpstr>Sagt Deutsch</vt:lpstr>
      <vt:lpstr> Hast du einen Kuli? Ja, ich habe einen Kuli. Nein, ich habe keinen Kuli.   Hast du ein Heft? Hast du eine Schere?</vt:lpstr>
      <vt:lpstr>Spricht nach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Haben - иметь</dc:title>
  <dc:creator>Пользователь Windows</dc:creator>
  <cp:lastModifiedBy>Пользователь Windows</cp:lastModifiedBy>
  <cp:revision>3</cp:revision>
  <dcterms:created xsi:type="dcterms:W3CDTF">2019-12-13T08:52:38Z</dcterms:created>
  <dcterms:modified xsi:type="dcterms:W3CDTF">2019-12-13T09:18:18Z</dcterms:modified>
</cp:coreProperties>
</file>