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4" r:id="rId8"/>
    <p:sldId id="265" r:id="rId9"/>
    <p:sldId id="263" r:id="rId10"/>
    <p:sldId id="266" r:id="rId11"/>
    <p:sldId id="267" r:id="rId12"/>
    <p:sldId id="269" r:id="rId13"/>
    <p:sldId id="271" r:id="rId14"/>
    <p:sldId id="272" r:id="rId15"/>
    <p:sldId id="27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702" y="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25.12.2012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&#1055;&#1086;&#1089;&#1074;&#1103;&#1097;&#1077;&#1085;&#1080;&#1077;%20&#1078;&#1077;&#1085;&#1072;&#1084;%20&#1076;&#1077;&#1082;&#1072;&#1073;&#1088;&#1080;&#1089;&#1090;&#1086;&#1074;.mp4" TargetMode="Externa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357430"/>
            <a:ext cx="7772400" cy="342902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29124" y="5929330"/>
            <a:ext cx="4429156" cy="714380"/>
          </a:xfrm>
        </p:spPr>
        <p:txBody>
          <a:bodyPr/>
          <a:lstStyle/>
          <a:p>
            <a:r>
              <a:rPr lang="en-US" dirty="0" smtClean="0"/>
              <a:t>	</a:t>
            </a:r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428868"/>
            <a:ext cx="7929618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500034" y="714356"/>
            <a:ext cx="81243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kumimoji="0" lang="ru-RU" sz="5400" b="1" i="0" u="none" strike="noStrike" kern="1200" cap="none" spc="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Восстание декабристов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1214422"/>
            <a:ext cx="5926468" cy="2714644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>К следствию привлечено 579 человек </a:t>
            </a:r>
            <a:br>
              <a:rPr lang="ru-RU" sz="2000" dirty="0" smtClean="0"/>
            </a:br>
            <a:r>
              <a:rPr lang="ru-RU" sz="2000" dirty="0" smtClean="0"/>
              <a:t>Виновными признаны 289 человек, </a:t>
            </a:r>
            <a:r>
              <a:rPr lang="ru-RU" sz="2000" dirty="0" smtClean="0"/>
              <a:t>из </a:t>
            </a:r>
            <a:r>
              <a:rPr lang="ru-RU" sz="2000" dirty="0" smtClean="0"/>
              <a:t>них 121 был предан Верховному уголовному суду. </a:t>
            </a:r>
            <a:br>
              <a:rPr lang="ru-RU" sz="2000" dirty="0" smtClean="0"/>
            </a:br>
            <a:r>
              <a:rPr lang="ru-RU" sz="2000" dirty="0" smtClean="0"/>
              <a:t>Свыше 100 декабристов сосланы на каторгу </a:t>
            </a:r>
            <a:br>
              <a:rPr lang="ru-RU" sz="2000" dirty="0" smtClean="0"/>
            </a:br>
            <a:r>
              <a:rPr lang="ru-RU" sz="2000" dirty="0" smtClean="0"/>
              <a:t>и </a:t>
            </a:r>
            <a:r>
              <a:rPr lang="ru-RU" sz="2000" dirty="0" smtClean="0"/>
              <a:t>на вечное поселение в </a:t>
            </a:r>
            <a:r>
              <a:rPr lang="ru-RU" sz="2000" dirty="0" err="1" smtClean="0"/>
              <a:t>Сибирь.Черниговский</a:t>
            </a:r>
            <a:r>
              <a:rPr lang="ru-RU" sz="2000" dirty="0" smtClean="0"/>
              <a:t> </a:t>
            </a:r>
            <a:r>
              <a:rPr lang="ru-RU" sz="2000" dirty="0" smtClean="0"/>
              <a:t>полк отправили на </a:t>
            </a:r>
            <a:r>
              <a:rPr lang="ru-RU" sz="2000" dirty="0" smtClean="0"/>
              <a:t>Кавказ,</a:t>
            </a:r>
            <a:r>
              <a:rPr lang="en-US" sz="2000" dirty="0" smtClean="0"/>
              <a:t> </a:t>
            </a:r>
            <a:r>
              <a:rPr lang="ru-RU" sz="2000" dirty="0" smtClean="0"/>
              <a:t>где </a:t>
            </a:r>
            <a:r>
              <a:rPr lang="ru-RU" sz="2000" dirty="0" smtClean="0"/>
              <a:t>шла война с горцами.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1800" dirty="0" smtClean="0"/>
              <a:t>Лишь в</a:t>
            </a:r>
            <a:r>
              <a:rPr lang="ru-RU" sz="1800" dirty="0" smtClean="0"/>
              <a:t> </a:t>
            </a:r>
            <a:r>
              <a:rPr lang="ru-RU" sz="1800" dirty="0" smtClean="0"/>
              <a:t>1856 году Александр </a:t>
            </a:r>
            <a:r>
              <a:rPr lang="en-US" sz="1800" dirty="0" smtClean="0"/>
              <a:t>II </a:t>
            </a:r>
            <a:r>
              <a:rPr lang="ru-RU" sz="1800" dirty="0" smtClean="0"/>
              <a:t>вернул из ссылки 40 декабристов</a:t>
            </a:r>
            <a:r>
              <a:rPr lang="ru-RU" sz="1800" dirty="0" smtClean="0"/>
              <a:t>.</a:t>
            </a:r>
            <a:r>
              <a:rPr lang="en-US" sz="1800" dirty="0" smtClean="0"/>
              <a:t/>
            </a:r>
            <a:br>
              <a:rPr lang="en-US" sz="1800" dirty="0" smtClean="0"/>
            </a:b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755508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A50021"/>
                </a:solidFill>
              </a:rPr>
              <a:t>Следствие, суд, приговор</a:t>
            </a:r>
            <a:endParaRPr lang="ru-RU" sz="3200" dirty="0"/>
          </a:p>
        </p:txBody>
      </p:sp>
      <p:pic>
        <p:nvPicPr>
          <p:cNvPr id="4" name="Содержимое 5" descr="Вид Петровсого завода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3714752"/>
            <a:ext cx="4500564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Изображение 07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1" y="1214422"/>
            <a:ext cx="2214578" cy="2286016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1214422"/>
            <a:ext cx="7998170" cy="1428760"/>
          </a:xfrm>
        </p:spPr>
        <p:txBody>
          <a:bodyPr>
            <a:normAutofit fontScale="90000"/>
          </a:bodyPr>
          <a:lstStyle/>
          <a:p>
            <a:r>
              <a:rPr lang="ru-RU" sz="3100" i="1" kern="10" dirty="0" smtClean="0"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К суду привлечены - 579 человек;</a:t>
            </a:r>
            <a:br>
              <a:rPr lang="ru-RU" sz="3100" i="1" kern="10" dirty="0" smtClean="0"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</a:br>
            <a:r>
              <a:rPr lang="ru-RU" sz="3100" i="1" kern="10" dirty="0" smtClean="0"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из них военных - 465 человек.</a:t>
            </a:r>
            <a:r>
              <a:rPr lang="ru-RU" i="1" kern="10" dirty="0" smtClean="0"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/>
            </a:r>
            <a:br>
              <a:rPr lang="ru-RU" i="1" kern="10" dirty="0" smtClean="0"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898384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Расправа  над бунтовщиками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2285992"/>
            <a:ext cx="77153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Пять человек - казнены</a:t>
            </a:r>
          </a:p>
          <a:p>
            <a:pPr algn="ctr"/>
            <a:r>
              <a:rPr lang="ru-RU" sz="24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Пестель, Муравьев-Апостол С.И.,</a:t>
            </a:r>
          </a:p>
          <a:p>
            <a:pPr algn="ctr"/>
            <a:r>
              <a:rPr lang="ru-RU" sz="24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Бестужев-Рюмин, Каховский, Рылеев</a:t>
            </a:r>
            <a:endParaRPr lang="ru-RU" sz="2400" dirty="0"/>
          </a:p>
        </p:txBody>
      </p:sp>
      <p:pic>
        <p:nvPicPr>
          <p:cNvPr id="5" name="Picture 7" descr="пестел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429000"/>
            <a:ext cx="1714512" cy="2428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" descr="М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3429000"/>
            <a:ext cx="1785950" cy="2428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 descr="C:\Documents and Settings\director_\Мои документы\Мои рисунки\МОУ СОШ №9\бестужев- Рюмин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9059" y="3429001"/>
            <a:ext cx="1643074" cy="2428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9" descr="каховский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72132" y="3429001"/>
            <a:ext cx="1643074" cy="25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15206" y="3429001"/>
            <a:ext cx="1571637" cy="250033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7171" name="Содержимое 2"/>
          <p:cNvSpPr>
            <a:spLocks noGrp="1"/>
          </p:cNvSpPr>
          <p:nvPr>
            <p:ph idx="1"/>
          </p:nvPr>
        </p:nvSpPr>
        <p:spPr>
          <a:xfrm>
            <a:off x="571472" y="1285860"/>
            <a:ext cx="8183880" cy="4714908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 fontScale="92500"/>
          </a:bodyPr>
          <a:lstStyle/>
          <a:p>
            <a:r>
              <a:rPr lang="ru-RU" sz="2400" dirty="0" smtClean="0"/>
              <a:t>Еще больше возвысили славу декабристов их  жены и любимые, последовавшие за ними в ссылку. Княгини Е.И. Трубецкая, М.Н. Волконская и А.Г. Муравьева были первыми.</a:t>
            </a:r>
          </a:p>
          <a:p>
            <a:r>
              <a:rPr lang="ru-RU" sz="2400" dirty="0" smtClean="0"/>
              <a:t>Чтобы остановить женщин Николай I распорядился довести до их сведения, что и они сами лишаются дворянства, а дети, если родятся в Сибири, не будут дворянами… Их пугали страшной и долгой дорогой, тем, что кругом каторжники, убийцы, уголовники… Но они все равно поехали, и оказалось, что чиновники, чинившие всевозможные препятствия и вымогавшие бесконечные взятки, много хуже и гаже уголовников.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 smtClean="0"/>
          </a:p>
        </p:txBody>
      </p:sp>
      <p:pic>
        <p:nvPicPr>
          <p:cNvPr id="7172" name="Рисунок 13" descr="10_clip_image002.jpg"/>
          <p:cNvPicPr>
            <a:picLocks noChangeAspect="1" noChangeArrowheads="1"/>
          </p:cNvPicPr>
          <p:nvPr/>
        </p:nvPicPr>
        <p:blipFill>
          <a:blip r:embed="rId2" cstate="print"/>
          <a:srcRect b="47253"/>
          <a:stretch>
            <a:fillRect/>
          </a:stretch>
        </p:blipFill>
        <p:spPr bwMode="auto">
          <a:xfrm>
            <a:off x="7143750" y="285750"/>
            <a:ext cx="1643063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28596" y="214290"/>
            <a:ext cx="1961635" cy="2601299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195" name="Прямоугольник 2"/>
          <p:cNvSpPr>
            <a:spLocks noChangeArrowheads="1"/>
          </p:cNvSpPr>
          <p:nvPr/>
        </p:nvSpPr>
        <p:spPr bwMode="auto">
          <a:xfrm>
            <a:off x="285750" y="2786063"/>
            <a:ext cx="22955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/>
              <a:t>Мария Николаевна </a:t>
            </a:r>
            <a:endParaRPr lang="en-US" b="1"/>
          </a:p>
          <a:p>
            <a:pPr algn="ctr"/>
            <a:r>
              <a:rPr lang="ru-RU" b="1"/>
              <a:t>Волконская</a:t>
            </a:r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280621" y="214290"/>
            <a:ext cx="2148635" cy="2793226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197" name="Прямоугольник 4"/>
          <p:cNvSpPr>
            <a:spLocks noChangeArrowheads="1"/>
          </p:cNvSpPr>
          <p:nvPr/>
        </p:nvSpPr>
        <p:spPr bwMode="auto">
          <a:xfrm>
            <a:off x="2643188" y="2928938"/>
            <a:ext cx="32861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/>
              <a:t>Жанетта Полина Гёбль</a:t>
            </a:r>
            <a:r>
              <a:rPr lang="ru-RU"/>
              <a:t> (в замужестве Анненкова Прасковья Егоровна)</a:t>
            </a:r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429388" y="214290"/>
            <a:ext cx="2176001" cy="2825977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199" name="Прямоугольник 6"/>
          <p:cNvSpPr>
            <a:spLocks noChangeArrowheads="1"/>
          </p:cNvSpPr>
          <p:nvPr/>
        </p:nvSpPr>
        <p:spPr bwMode="auto">
          <a:xfrm>
            <a:off x="6072188" y="2928938"/>
            <a:ext cx="27051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/>
              <a:t>Муравьева</a:t>
            </a:r>
            <a:r>
              <a:rPr lang="ru-RU"/>
              <a:t> </a:t>
            </a:r>
            <a:r>
              <a:rPr lang="ru-RU" b="1"/>
              <a:t>Александра</a:t>
            </a:r>
            <a:r>
              <a:rPr lang="ru-RU"/>
              <a:t> </a:t>
            </a:r>
            <a:endParaRPr lang="en-US"/>
          </a:p>
          <a:p>
            <a:pPr algn="ctr"/>
            <a:r>
              <a:rPr lang="ru-RU" b="1"/>
              <a:t>Григорьевна</a:t>
            </a:r>
            <a:r>
              <a:rPr lang="ru-RU"/>
              <a:t>.</a:t>
            </a:r>
          </a:p>
        </p:txBody>
      </p:sp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57158" y="3500438"/>
            <a:ext cx="1957930" cy="2643206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201" name="Прямоугольник 8"/>
          <p:cNvSpPr>
            <a:spLocks noChangeArrowheads="1"/>
          </p:cNvSpPr>
          <p:nvPr/>
        </p:nvSpPr>
        <p:spPr bwMode="auto">
          <a:xfrm>
            <a:off x="0" y="6000750"/>
            <a:ext cx="24558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/>
              <a:t>Екатерина Ивановна </a:t>
            </a:r>
            <a:endParaRPr lang="en-US" b="1"/>
          </a:p>
          <a:p>
            <a:pPr algn="ctr"/>
            <a:r>
              <a:rPr lang="ru-RU" b="1"/>
              <a:t>Трубецкая</a:t>
            </a:r>
          </a:p>
        </p:txBody>
      </p:sp>
      <p:pic>
        <p:nvPicPr>
          <p:cNvPr id="29702" name="Picture 6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286116" y="3857628"/>
            <a:ext cx="1928826" cy="2431998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203" name="Прямоугольник 10"/>
          <p:cNvSpPr>
            <a:spLocks noChangeArrowheads="1"/>
          </p:cNvSpPr>
          <p:nvPr/>
        </p:nvSpPr>
        <p:spPr bwMode="auto">
          <a:xfrm>
            <a:off x="2428875" y="6072188"/>
            <a:ext cx="42148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/>
              <a:t>Анастасия Васильевна Якушкина</a:t>
            </a:r>
            <a:r>
              <a:rPr lang="ru-RU" dirty="0"/>
              <a:t>, урождённая </a:t>
            </a:r>
            <a:r>
              <a:rPr lang="ru-RU" b="1" dirty="0"/>
              <a:t>Шереметева</a:t>
            </a:r>
            <a:endParaRPr lang="ru-RU" dirty="0"/>
          </a:p>
        </p:txBody>
      </p:sp>
      <p:pic>
        <p:nvPicPr>
          <p:cNvPr id="29703" name="Picture 7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6715140" y="3643314"/>
            <a:ext cx="1839509" cy="2286016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205" name="TextBox 12"/>
          <p:cNvSpPr txBox="1">
            <a:spLocks noChangeArrowheads="1"/>
          </p:cNvSpPr>
          <p:nvPr/>
        </p:nvSpPr>
        <p:spPr bwMode="auto">
          <a:xfrm>
            <a:off x="6286500" y="6000768"/>
            <a:ext cx="28575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rgbClr val="663300"/>
                </a:solidFill>
              </a:rPr>
              <a:t>Памятник жёнам декабристов в Тобольске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Tulips.jp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428860" y="714356"/>
            <a:ext cx="507209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			</a:t>
            </a:r>
            <a:r>
              <a:rPr kumimoji="0" lang="en-US" sz="1200" b="0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        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1" i="1" u="none" strike="noStrike" cap="none" spc="0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Book Antiqua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3200" b="1" i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Book Antiqua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1" i="1" u="none" strike="noStrike" cap="none" spc="0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Book Antiqua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spc="0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Пленительные образы!</a:t>
            </a:r>
            <a:r>
              <a:rPr lang="en-US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Book Antiqua" pitchFamily="18" charset="0"/>
              </a:rPr>
              <a:t> </a:t>
            </a:r>
            <a:endParaRPr lang="ru-RU" sz="32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Book Antiqua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spc="0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Едва ли</a:t>
            </a:r>
            <a:endParaRPr kumimoji="0" lang="ru-RU" sz="3200" b="1" i="0" u="none" strike="noStrike" cap="none" spc="0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Book Antiqua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spc="0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 истории какой- </a:t>
            </a:r>
            <a:r>
              <a:rPr kumimoji="0" lang="ru-RU" sz="3200" b="1" i="1" u="none" strike="noStrike" cap="none" spc="0" normalizeH="0" baseline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н</a:t>
            </a:r>
            <a:r>
              <a:rPr lang="ru-RU" sz="3200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ook Antiqua" pitchFamily="18" charset="0"/>
                <a:ea typeface="Calibri" pitchFamily="34" charset="0"/>
                <a:cs typeface="Times New Roman" pitchFamily="18" charset="0"/>
              </a:rPr>
              <a:t>и</a:t>
            </a:r>
            <a:r>
              <a:rPr kumimoji="0" lang="ru-RU" sz="3200" b="1" i="1" u="none" strike="noStrike" cap="none" spc="0" normalizeH="0" baseline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будь</a:t>
            </a:r>
            <a:r>
              <a:rPr kumimoji="0" lang="ru-RU" sz="3200" b="1" i="1" u="none" strike="noStrike" cap="none" spc="0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стран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spc="0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Вы что-нибудь прекраснее встречали</a:t>
            </a:r>
            <a:endParaRPr lang="ru-RU" sz="32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Book Antiqua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spc="0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Их имена забыться не должны.</a:t>
            </a:r>
            <a:endParaRPr kumimoji="0" lang="ru-RU" sz="3200" b="1" i="0" u="none" strike="noStrike" cap="none" spc="0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Book Antiqua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spc="0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                    </a:t>
            </a:r>
            <a:r>
              <a:rPr kumimoji="0" lang="en-US" sz="3200" b="1" i="1" u="none" strike="noStrike" cap="none" spc="0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		</a:t>
            </a:r>
            <a:r>
              <a:rPr kumimoji="0" lang="ru-RU" sz="3200" b="1" i="1" u="none" strike="noStrike" cap="none" spc="0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	Н.Некрасов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2357430"/>
            <a:ext cx="8183880" cy="3643338"/>
          </a:xfrm>
          <a:solidFill>
            <a:schemeClr val="accent3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en-US" sz="20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После победы над Наполеоном многие из тех, кто пережил Отечественную войну и восхищался подвигами своего народа, ждали от власти продолжения реформ, которые вывели бы Россию на уровень передовых европейских стран. Когда же стало очевидным, что самодержавие превратилось в силу, не способную на серьезные преобразования, некоторые представители русского общества решились вступить в борьбу со своим правительством.</a:t>
            </a:r>
            <a:r>
              <a:rPr lang="en-US" sz="20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После войны 1812 года Александр</a:t>
            </a:r>
            <a:r>
              <a:rPr lang="en-US" sz="20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постепенно отказался от либеральных реформ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</a:br>
            <a:endParaRPr lang="ru-RU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1184136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  <a:cs typeface="Times New Roman" pitchFamily="18" charset="0"/>
              </a:rPr>
              <a:t>Предпосылки движения декабристов</a:t>
            </a:r>
            <a:endParaRPr lang="ru-RU" sz="36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1285860"/>
            <a:ext cx="8183880" cy="4071966"/>
          </a:xfrm>
        </p:spPr>
        <p:txBody>
          <a:bodyPr>
            <a:noAutofit/>
          </a:bodyPr>
          <a:lstStyle/>
          <a:p>
            <a:pPr fontAlgn="t"/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428604"/>
            <a:ext cx="8183880" cy="1000132"/>
          </a:xfrm>
        </p:spPr>
        <p:txBody>
          <a:bodyPr/>
          <a:lstStyle/>
          <a:p>
            <a:r>
              <a:rPr lang="ru-RU" dirty="0" smtClean="0"/>
              <a:t>Общественные организации начала </a:t>
            </a:r>
            <a:r>
              <a:rPr lang="en-US" dirty="0" smtClean="0"/>
              <a:t>XIX </a:t>
            </a:r>
            <a:r>
              <a:rPr lang="ru-RU" dirty="0" smtClean="0"/>
              <a:t>века: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71473" y="1397000"/>
          <a:ext cx="8072493" cy="4908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0263"/>
                <a:gridCol w="2214578"/>
                <a:gridCol w="3857652"/>
              </a:tblGrid>
              <a:tr h="76359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Название</a:t>
                      </a:r>
                      <a:endParaRPr lang="ru-RU" sz="2400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Год  создания</a:t>
                      </a:r>
                      <a:endParaRPr lang="ru-RU" sz="2400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Члены общества</a:t>
                      </a:r>
                      <a:endParaRPr lang="ru-RU" sz="2400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76359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«Союз спасения» 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1816 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А. Н. и Н. М. Муравьевы, братья М. И. и С. И. Муравьевы-Апостолы, С. П. Трубецкой, И. Д. Якушкин 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76359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«Союз благоденствия»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1818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около 200 членов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76359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Южное общество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1821 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П. И. Пестель,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С. И. Муравьев-Апостол,  М. П. Бестужев-Рюмин. 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6359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Северное тайное общество 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1821 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Н. М. Муравьев С. П. Трубецкой</a:t>
                      </a:r>
                      <a:r>
                        <a:rPr lang="ru-RU" sz="2000" baseline="0" dirty="0" smtClean="0"/>
                        <a:t>, </a:t>
                      </a:r>
                      <a:r>
                        <a:rPr lang="ru-RU" sz="2000" dirty="0" smtClean="0"/>
                        <a:t> Е. П. Оболенский,</a:t>
                      </a:r>
                      <a:r>
                        <a:rPr lang="ru-RU" sz="2000" baseline="0" dirty="0" smtClean="0"/>
                        <a:t> </a:t>
                      </a:r>
                      <a:r>
                        <a:rPr lang="ru-RU" sz="2000" dirty="0" smtClean="0"/>
                        <a:t> К. Ф. Рылеев</a:t>
                      </a:r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3238" y="530223"/>
          <a:ext cx="8183562" cy="56134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9870"/>
                <a:gridCol w="3000396"/>
                <a:gridCol w="3543296"/>
              </a:tblGrid>
              <a:tr h="95205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«Русская правда»  П.Пестеля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«Конституция» Н.Муравьева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</a:tr>
              <a:tr h="18939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Власть,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форма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правления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Республика.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Закон. власть –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Народн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вече,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– Державной Думе. Россия неделима и едина.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Конституционная монархия. Закон. власть-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Народн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вече,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.- императору.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Россия – федеративное государство.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</a:tr>
              <a:tr h="10754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Крепостное право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отменяется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Отменяется, земля остается за помещиками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</a:tr>
              <a:tr h="16919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Сословный строй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Равенство всех перед законом, гражданские свободы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Равенство всех перед законом, но избирательное право- только богатым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2000240"/>
            <a:ext cx="3854766" cy="407196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785794"/>
            <a:ext cx="7643866" cy="714380"/>
          </a:xfrm>
          <a:solidFill>
            <a:schemeClr val="accent2">
              <a:lumMod val="60000"/>
              <a:lumOff val="40000"/>
            </a:schemeClr>
          </a:solidFill>
        </p:spPr>
        <p:txBody>
          <a:bodyPr/>
          <a:lstStyle/>
          <a:p>
            <a:pPr algn="ctr">
              <a:buNone/>
            </a:pPr>
            <a:r>
              <a:rPr lang="ru-RU" sz="3200" b="1" cap="all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rPr>
              <a:t>Проблемный вопрос:</a:t>
            </a:r>
          </a:p>
          <a:p>
            <a:pPr algn="ctr">
              <a:buNone/>
            </a:pP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09" y="1643050"/>
            <a:ext cx="3714777" cy="4310075"/>
          </a:xfrm>
          <a:prstGeom prst="rect">
            <a:avLst/>
          </a:prstGeom>
          <a:noFill/>
          <a:ln w="57150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072066" y="2000240"/>
            <a:ext cx="3143272" cy="338554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Декабристы </a:t>
            </a:r>
            <a:r>
              <a:rPr lang="ru-RU" sz="3200" b="1" i="1" dirty="0" smtClean="0">
                <a:solidFill>
                  <a:srgbClr val="C00000"/>
                </a:solidFill>
                <a:latin typeface="Calibri" pitchFamily="34" charset="0"/>
                <a:cs typeface="Times New Roman" pitchFamily="18" charset="0"/>
              </a:rPr>
              <a:t>–</a:t>
            </a: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ru-RU" sz="32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преступники </a:t>
            </a:r>
          </a:p>
          <a:p>
            <a:pPr algn="ctr"/>
            <a:endParaRPr lang="ru-RU" sz="32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или герои?</a:t>
            </a:r>
          </a:p>
          <a:p>
            <a:pPr algn="ctr"/>
            <a:endParaRPr lang="ru-RU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1357298"/>
            <a:ext cx="6283658" cy="4572032"/>
          </a:xfrm>
        </p:spPr>
        <p:txBody>
          <a:bodyPr>
            <a:normAutofit fontScale="90000"/>
          </a:bodyPr>
          <a:lstStyle/>
          <a:p>
            <a:pPr marL="548640" indent="-411480" fontAlgn="auto">
              <a:spcAft>
                <a:spcPts val="0"/>
              </a:spcAft>
              <a:defRPr/>
            </a:pPr>
            <a:r>
              <a:rPr lang="ru-RU" sz="2200" dirty="0" smtClean="0"/>
              <a:t>	1.Вывести на Сенатскую площадь 6 гвардейских полков</a:t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000" dirty="0" smtClean="0"/>
              <a:t>2. Назначить диктатора- человека с неограниченными полномочиями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3. Взять Зимний дворец, арестовать царскую семью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4. Захватить банк и почтамт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5. Сенат должен утвердить «Манифест к русскому народу» введение гражданских прав и свобод, отмена неограниченной власти императора. Отмена крепостного права</a:t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969822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План восстания декабристов:</a:t>
            </a:r>
            <a:r>
              <a:rPr lang="ru-RU" dirty="0" smtClean="0">
                <a:solidFill>
                  <a:srgbClr val="FFFF00"/>
                </a:solidFill>
              </a:rPr>
              <a:t/>
            </a:r>
            <a:br>
              <a:rPr lang="ru-RU" dirty="0" smtClean="0">
                <a:solidFill>
                  <a:srgbClr val="FFFF00"/>
                </a:solidFill>
              </a:rPr>
            </a:br>
            <a:endParaRPr lang="ru-RU" dirty="0"/>
          </a:p>
        </p:txBody>
      </p:sp>
      <p:sp>
        <p:nvSpPr>
          <p:cNvPr id="5" name="Минус 4"/>
          <p:cNvSpPr/>
          <p:nvPr/>
        </p:nvSpPr>
        <p:spPr>
          <a:xfrm>
            <a:off x="7000892" y="2357430"/>
            <a:ext cx="1214445" cy="357190"/>
          </a:xfrm>
          <a:prstGeom prst="mathMinus">
            <a:avLst>
              <a:gd name="adj1" fmla="val 23520"/>
            </a:avLst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Минус 10"/>
          <p:cNvSpPr/>
          <p:nvPr/>
        </p:nvSpPr>
        <p:spPr>
          <a:xfrm>
            <a:off x="7000892" y="4857760"/>
            <a:ext cx="1285884" cy="357190"/>
          </a:xfrm>
          <a:prstGeom prst="mathMinu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Минус 11"/>
          <p:cNvSpPr/>
          <p:nvPr/>
        </p:nvSpPr>
        <p:spPr>
          <a:xfrm>
            <a:off x="7000892" y="3143248"/>
            <a:ext cx="1214446" cy="357190"/>
          </a:xfrm>
          <a:prstGeom prst="mathMinu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люс 12"/>
          <p:cNvSpPr/>
          <p:nvPr/>
        </p:nvSpPr>
        <p:spPr>
          <a:xfrm>
            <a:off x="6929454" y="1285860"/>
            <a:ext cx="1214446" cy="500066"/>
          </a:xfrm>
          <a:prstGeom prst="mathPlu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Минус 13"/>
          <p:cNvSpPr/>
          <p:nvPr/>
        </p:nvSpPr>
        <p:spPr>
          <a:xfrm flipV="1">
            <a:off x="7000892" y="3857628"/>
            <a:ext cx="1214446" cy="428628"/>
          </a:xfrm>
          <a:prstGeom prst="mathMinu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2214554"/>
            <a:ext cx="8183880" cy="382048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826946"/>
          </a:xfrm>
        </p:spPr>
        <p:txBody>
          <a:bodyPr>
            <a:norm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Путь движения войск декабристов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5" name="Picture 4" descr="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285860"/>
            <a:ext cx="8358246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1500174"/>
            <a:ext cx="8183880" cy="435771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4" name="Picture 12" descr="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500042"/>
            <a:ext cx="8429684" cy="5808683"/>
          </a:xfrm>
          <a:prstGeom prst="rect">
            <a:avLst/>
          </a:prstGeom>
          <a:noFill/>
          <a:ln w="9525">
            <a:solidFill>
              <a:schemeClr val="accent3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2000240"/>
            <a:ext cx="8183880" cy="4071966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</a:rPr>
              <a:t>Восстание потерпело поражение.</a:t>
            </a:r>
            <a:br>
              <a:rPr lang="ru-RU" dirty="0" smtClean="0">
                <a:latin typeface="Times New Roman" pitchFamily="18" charset="0"/>
              </a:rPr>
            </a:br>
            <a:r>
              <a:rPr lang="ru-RU" dirty="0" smtClean="0">
                <a:latin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</a:rPr>
            </a:br>
            <a:r>
              <a:rPr lang="ru-RU" dirty="0" smtClean="0">
                <a:latin typeface="Times New Roman" pitchFamily="18" charset="0"/>
              </a:rPr>
              <a:t>Восстание потерпело поражение.</a:t>
            </a:r>
            <a:br>
              <a:rPr lang="ru-RU" dirty="0" smtClean="0">
                <a:latin typeface="Times New Roman" pitchFamily="18" charset="0"/>
              </a:rPr>
            </a:br>
            <a:endParaRPr lang="ru-RU" dirty="0">
              <a:latin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1327012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FFFF00"/>
                </a:solidFill>
              </a:rPr>
              <a:t>14 декабря 1825 года- восстание декабристов. </a:t>
            </a:r>
            <a:endParaRPr lang="ru-RU" sz="3200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571612"/>
            <a:ext cx="8215370" cy="3357586"/>
          </a:xfrm>
          <a:prstGeom prst="rect">
            <a:avLst/>
          </a:prstGeom>
          <a:noFill/>
          <a:ln w="57150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246</TotalTime>
  <Words>474</Words>
  <Application>Microsoft Office PowerPoint</Application>
  <PresentationFormat>Экран (4:3)</PresentationFormat>
  <Paragraphs>77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Аспект</vt:lpstr>
      <vt:lpstr>Слайд 1</vt:lpstr>
      <vt:lpstr>1.После победы над Наполеоном многие из тех, кто пережил Отечественную войну и восхищался подвигами своего народа, ждали от власти продолжения реформ, которые вывели бы Россию на уровень передовых европейских стран. Когда же стало очевидным, что самодержавие превратилось в силу, не способную на серьезные преобразования, некоторые представители русского общества решились вступить в борьбу со своим правительством.   2.После войны 1812 года АлександрI постепенно отказался от либеральных реформ </vt:lpstr>
      <vt:lpstr>Слайд 3</vt:lpstr>
      <vt:lpstr>Слайд 4</vt:lpstr>
      <vt:lpstr>Слайд 5</vt:lpstr>
      <vt:lpstr> 1.Вывести на Сенатскую площадь 6 гвардейских полков  2. Назначить диктатора- человека с неограниченными полномочиями  3. Взять Зимний дворец, арестовать царскую семью  4. Захватить банк и почтамт  5. Сенат должен утвердить «Манифест к русскому народу» введение гражданских прав и свобод, отмена неограниченной власти императора. Отмена крепостного права </vt:lpstr>
      <vt:lpstr>Слайд 7</vt:lpstr>
      <vt:lpstr>Слайд 8</vt:lpstr>
      <vt:lpstr>Восстание потерпело поражение.  Восстание потерпело поражение. </vt:lpstr>
      <vt:lpstr>К следствию привлечено 579 человек  Виновными признаны 289 человек, из них 121 был предан Верховному уголовному суду.  Свыше 100 декабристов сосланы на каторгу  и на вечное поселение в Сибирь.Черниговский полк отправили на Кавказ, где шла война с горцами.  Лишь в 1856 году Александр II вернул из ссылки 40 декабристов. </vt:lpstr>
      <vt:lpstr>К суду привлечены - 579 человек; из них военных - 465 человек. 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30</cp:revision>
  <dcterms:modified xsi:type="dcterms:W3CDTF">2012-12-25T12:59:07Z</dcterms:modified>
</cp:coreProperties>
</file>