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1" r:id="rId3"/>
    <p:sldId id="257" r:id="rId4"/>
    <p:sldId id="262" r:id="rId5"/>
    <p:sldId id="258" r:id="rId6"/>
    <p:sldId id="263" r:id="rId7"/>
    <p:sldId id="260" r:id="rId8"/>
    <p:sldId id="264" r:id="rId9"/>
    <p:sldId id="265" r:id="rId10"/>
    <p:sldId id="266" r:id="rId11"/>
    <p:sldId id="267" r:id="rId12"/>
    <p:sldId id="268" r:id="rId13"/>
    <p:sldId id="269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2" r:id="rId24"/>
    <p:sldId id="270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C7DED-5572-438C-870D-F093720E2EE9}" type="datetimeFigureOut">
              <a:rPr lang="ru-RU" smtClean="0"/>
              <a:t>20.08.2019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128A9-C592-4078-887E-F6317E5F9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640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C7DED-5572-438C-870D-F093720E2EE9}" type="datetimeFigureOut">
              <a:rPr lang="ru-RU" smtClean="0"/>
              <a:t>20.08.2019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128A9-C592-4078-887E-F6317E5F9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07226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C7DED-5572-438C-870D-F093720E2EE9}" type="datetimeFigureOut">
              <a:rPr lang="ru-RU" smtClean="0"/>
              <a:t>20.08.2019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128A9-C592-4078-887E-F6317E5F9B55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92451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C7DED-5572-438C-870D-F093720E2EE9}" type="datetimeFigureOut">
              <a:rPr lang="ru-RU" smtClean="0"/>
              <a:t>20.08.2019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128A9-C592-4078-887E-F6317E5F9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51005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C7DED-5572-438C-870D-F093720E2EE9}" type="datetimeFigureOut">
              <a:rPr lang="ru-RU" smtClean="0"/>
              <a:t>20.08.2019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128A9-C592-4078-887E-F6317E5F9B55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030257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C7DED-5572-438C-870D-F093720E2EE9}" type="datetimeFigureOut">
              <a:rPr lang="ru-RU" smtClean="0"/>
              <a:t>20.08.2019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128A9-C592-4078-887E-F6317E5F9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06233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C7DED-5572-438C-870D-F093720E2EE9}" type="datetimeFigureOut">
              <a:rPr lang="ru-RU" smtClean="0"/>
              <a:t>20.08.2019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128A9-C592-4078-887E-F6317E5F9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70281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C7DED-5572-438C-870D-F093720E2EE9}" type="datetimeFigureOut">
              <a:rPr lang="ru-RU" smtClean="0"/>
              <a:t>20.08.2019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128A9-C592-4078-887E-F6317E5F9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538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C7DED-5572-438C-870D-F093720E2EE9}" type="datetimeFigureOut">
              <a:rPr lang="ru-RU" smtClean="0"/>
              <a:t>20.08.2019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128A9-C592-4078-887E-F6317E5F9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134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C7DED-5572-438C-870D-F093720E2EE9}" type="datetimeFigureOut">
              <a:rPr lang="ru-RU" smtClean="0"/>
              <a:t>20.08.2019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128A9-C592-4078-887E-F6317E5F9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6039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C7DED-5572-438C-870D-F093720E2EE9}" type="datetimeFigureOut">
              <a:rPr lang="ru-RU" smtClean="0"/>
              <a:t>20.08.2019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128A9-C592-4078-887E-F6317E5F9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9105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C7DED-5572-438C-870D-F093720E2EE9}" type="datetimeFigureOut">
              <a:rPr lang="ru-RU" smtClean="0"/>
              <a:t>20.08.2019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128A9-C592-4078-887E-F6317E5F9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753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C7DED-5572-438C-870D-F093720E2EE9}" type="datetimeFigureOut">
              <a:rPr lang="ru-RU" smtClean="0"/>
              <a:t>20.08.2019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128A9-C592-4078-887E-F6317E5F9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16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C7DED-5572-438C-870D-F093720E2EE9}" type="datetimeFigureOut">
              <a:rPr lang="ru-RU" smtClean="0"/>
              <a:t>20.08.2019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128A9-C592-4078-887E-F6317E5F9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250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C7DED-5572-438C-870D-F093720E2EE9}" type="datetimeFigureOut">
              <a:rPr lang="ru-RU" smtClean="0"/>
              <a:t>20.08.2019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128A9-C592-4078-887E-F6317E5F9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6835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C7DED-5572-438C-870D-F093720E2EE9}" type="datetimeFigureOut">
              <a:rPr lang="ru-RU" smtClean="0"/>
              <a:t>20.08.2019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128A9-C592-4078-887E-F6317E5F9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8794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CC7DED-5572-438C-870D-F093720E2EE9}" type="datetimeFigureOut">
              <a:rPr lang="ru-RU" smtClean="0"/>
              <a:t>20.08.2019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EE128A9-C592-4078-887E-F6317E5F9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8715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s://infourok.ru/go.html?href=http%3A%2F%2Fwww.pribaikal.ru%2Fuploads%2Fpics%2Ftuesa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8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12" Type="http://schemas.openxmlformats.org/officeDocument/2006/relationships/image" Target="../media/image57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5" Type="http://schemas.openxmlformats.org/officeDocument/2006/relationships/image" Target="../media/image6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Relationship Id="rId14" Type="http://schemas.openxmlformats.org/officeDocument/2006/relationships/image" Target="../media/image5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528820-D134-47D1-969B-66AA9B970A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rot="1106572">
            <a:off x="6312220" y="1524146"/>
            <a:ext cx="5734039" cy="1852275"/>
          </a:xfrm>
          <a:solidFill>
            <a:schemeClr val="accent3"/>
          </a:solidFill>
        </p:spPr>
        <p:txBody>
          <a:bodyPr/>
          <a:lstStyle/>
          <a:p>
            <a:pPr algn="ctr"/>
            <a:r>
              <a:rPr lang="ru-RU" sz="4400" b="1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Изобразительное искусство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3C3CB54-A471-4DF0-B161-A0B82280D6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98972" y="5752762"/>
            <a:ext cx="3570514" cy="881066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Выполнил: преподаватель изобразительного искусства Козлова М. В.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55D6A44-A568-4DE8-B981-31DB1D4B3BC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65693" y="2029679"/>
            <a:ext cx="5159829" cy="38392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3789475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виток: горизонтальный 1">
            <a:extLst>
              <a:ext uri="{FF2B5EF4-FFF2-40B4-BE49-F238E27FC236}">
                <a16:creationId xmlns:a16="http://schemas.microsoft.com/office/drawing/2014/main" id="{47FBA426-0C5D-4B66-ADB7-249D4262C473}"/>
              </a:ext>
            </a:extLst>
          </p:cNvPr>
          <p:cNvSpPr/>
          <p:nvPr/>
        </p:nvSpPr>
        <p:spPr>
          <a:xfrm>
            <a:off x="1153885" y="217714"/>
            <a:ext cx="8055429" cy="1567543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dirty="0">
                <a:solidFill>
                  <a:prstClr val="black">
                    <a:lumMod val="95000"/>
                    <a:lumOff val="5000"/>
                  </a:prstClr>
                </a:solidFill>
                <a:latin typeface="Comic Sans MS" panose="030F0702030302020204" pitchFamily="66" charset="0"/>
              </a:rPr>
              <a:t>Архитектурные сооружения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84F3699-212E-4FE8-9D92-0ACE84B63A2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536543"/>
            <a:ext cx="2677886" cy="207917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DFC9119-78A9-4E6D-BFFD-113FC1B419C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4007" y="2536543"/>
            <a:ext cx="2677886" cy="2221027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390EC64-DA1D-43DE-9E30-58852FE4A399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0746" y="2536543"/>
            <a:ext cx="3505200" cy="3777513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957756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виток: горизонтальный 5">
            <a:extLst>
              <a:ext uri="{FF2B5EF4-FFF2-40B4-BE49-F238E27FC236}">
                <a16:creationId xmlns:a16="http://schemas.microsoft.com/office/drawing/2014/main" id="{287E30CE-855F-46AC-9895-8EE567756E2C}"/>
              </a:ext>
            </a:extLst>
          </p:cNvPr>
          <p:cNvSpPr/>
          <p:nvPr/>
        </p:nvSpPr>
        <p:spPr>
          <a:xfrm>
            <a:off x="1197429" y="304801"/>
            <a:ext cx="7881257" cy="126274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2C3C43">
                    <a:lumMod val="50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Виды изобразительного искусства</a:t>
            </a:r>
          </a:p>
        </p:txBody>
      </p:sp>
      <p:sp>
        <p:nvSpPr>
          <p:cNvPr id="47" name="Стрелка: изогнутая вправо 46">
            <a:extLst>
              <a:ext uri="{FF2B5EF4-FFF2-40B4-BE49-F238E27FC236}">
                <a16:creationId xmlns:a16="http://schemas.microsoft.com/office/drawing/2014/main" id="{50F428BA-A224-4BB3-A076-0D96D85023C2}"/>
              </a:ext>
            </a:extLst>
          </p:cNvPr>
          <p:cNvSpPr/>
          <p:nvPr/>
        </p:nvSpPr>
        <p:spPr>
          <a:xfrm rot="20587226">
            <a:off x="244658" y="728204"/>
            <a:ext cx="1314926" cy="1974695"/>
          </a:xfrm>
          <a:prstGeom prst="curvedRightArrow">
            <a:avLst>
              <a:gd name="adj1" fmla="val 0"/>
              <a:gd name="adj2" fmla="val 38612"/>
              <a:gd name="adj3" fmla="val 44517"/>
            </a:avLst>
          </a:prstGeom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49" name="Прямоугольник: скругленные углы 48">
            <a:extLst>
              <a:ext uri="{FF2B5EF4-FFF2-40B4-BE49-F238E27FC236}">
                <a16:creationId xmlns:a16="http://schemas.microsoft.com/office/drawing/2014/main" id="{9C2F0782-2171-4833-8D49-4048E2F332D2}"/>
              </a:ext>
            </a:extLst>
          </p:cNvPr>
          <p:cNvSpPr/>
          <p:nvPr/>
        </p:nvSpPr>
        <p:spPr>
          <a:xfrm>
            <a:off x="1861488" y="1567543"/>
            <a:ext cx="3483428" cy="1076891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400" b="1" dirty="0">
              <a:solidFill>
                <a:prstClr val="black">
                  <a:lumMod val="95000"/>
                  <a:lumOff val="5000"/>
                </a:prst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Декоративно – прикладное искусство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id="{E9BF454C-D6B8-441E-8356-AC1986BEA9C3}"/>
              </a:ext>
            </a:extLst>
          </p:cNvPr>
          <p:cNvSpPr/>
          <p:nvPr/>
        </p:nvSpPr>
        <p:spPr>
          <a:xfrm>
            <a:off x="696686" y="2851262"/>
            <a:ext cx="4441370" cy="3426897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Название ДПИ - от французского: декор, украшение. Люди всегда стремились украшать вещи и окружать себя красивыми вещами. В России много мест, где люди с давних пор занимались каким-то прикладным искусством. Секреты народного мастерства передавались умельцами из поколения в поколение.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67C9963-78D8-4A18-A6E8-381FC8CC00DF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652" y="2808970"/>
            <a:ext cx="4184402" cy="317127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449395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виток: горизонтальный 1">
            <a:extLst>
              <a:ext uri="{FF2B5EF4-FFF2-40B4-BE49-F238E27FC236}">
                <a16:creationId xmlns:a16="http://schemas.microsoft.com/office/drawing/2014/main" id="{47FBA426-0C5D-4B66-ADB7-249D4262C473}"/>
              </a:ext>
            </a:extLst>
          </p:cNvPr>
          <p:cNvSpPr/>
          <p:nvPr/>
        </p:nvSpPr>
        <p:spPr>
          <a:xfrm>
            <a:off x="1153885" y="217714"/>
            <a:ext cx="8055429" cy="1567543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dirty="0">
                <a:solidFill>
                  <a:prstClr val="black">
                    <a:lumMod val="95000"/>
                    <a:lumOff val="5000"/>
                  </a:prstClr>
                </a:solidFill>
                <a:latin typeface="Comic Sans MS" panose="030F0702030302020204" pitchFamily="66" charset="0"/>
              </a:rPr>
              <a:t>Работы умельцев в ДПИ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7" name="Рисунок 6">
            <a:hlinkClick r:id="rId2"/>
            <a:extLst>
              <a:ext uri="{FF2B5EF4-FFF2-40B4-BE49-F238E27FC236}">
                <a16:creationId xmlns:a16="http://schemas.microsoft.com/office/drawing/2014/main" id="{AA179D01-B059-406B-B5ED-CEFAA4E4768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645" y="2329198"/>
            <a:ext cx="3550103" cy="183832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CD67F3F-ED7D-4D58-886F-3A9C60BB3661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202" y="2377165"/>
            <a:ext cx="2662918" cy="2717347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478976B-0726-452F-B5DC-71C8C60E1024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569" y="4306079"/>
            <a:ext cx="2464254" cy="2019983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0CBBFF2-2FEC-4331-92F7-4CF29857027C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3273" y="2355397"/>
            <a:ext cx="2662918" cy="2717347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777933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виток: горизонтальный 5">
            <a:extLst>
              <a:ext uri="{FF2B5EF4-FFF2-40B4-BE49-F238E27FC236}">
                <a16:creationId xmlns:a16="http://schemas.microsoft.com/office/drawing/2014/main" id="{287E30CE-855F-46AC-9895-8EE567756E2C}"/>
              </a:ext>
            </a:extLst>
          </p:cNvPr>
          <p:cNvSpPr/>
          <p:nvPr/>
        </p:nvSpPr>
        <p:spPr>
          <a:xfrm>
            <a:off x="1311744" y="328673"/>
            <a:ext cx="7881257" cy="126274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srgbClr val="2C3C43">
                    <a:lumMod val="50000"/>
                  </a:srgbClr>
                </a:solidFill>
                <a:latin typeface="Comic Sans MS" panose="030F0702030302020204" pitchFamily="66" charset="0"/>
              </a:rPr>
              <a:t>Проверка знаний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2C3C43">
                  <a:lumMod val="50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47" name="Стрелка: изогнутая вправо 46">
            <a:extLst>
              <a:ext uri="{FF2B5EF4-FFF2-40B4-BE49-F238E27FC236}">
                <a16:creationId xmlns:a16="http://schemas.microsoft.com/office/drawing/2014/main" id="{50F428BA-A224-4BB3-A076-0D96D85023C2}"/>
              </a:ext>
            </a:extLst>
          </p:cNvPr>
          <p:cNvSpPr/>
          <p:nvPr/>
        </p:nvSpPr>
        <p:spPr>
          <a:xfrm rot="20587226">
            <a:off x="244658" y="728204"/>
            <a:ext cx="1314926" cy="1974695"/>
          </a:xfrm>
          <a:prstGeom prst="curvedRightArrow">
            <a:avLst>
              <a:gd name="adj1" fmla="val 0"/>
              <a:gd name="adj2" fmla="val 38612"/>
              <a:gd name="adj3" fmla="val 44517"/>
            </a:avLst>
          </a:prstGeom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49" name="Прямоугольник: скругленные углы 48">
            <a:extLst>
              <a:ext uri="{FF2B5EF4-FFF2-40B4-BE49-F238E27FC236}">
                <a16:creationId xmlns:a16="http://schemas.microsoft.com/office/drawing/2014/main" id="{9C2F0782-2171-4833-8D49-4048E2F332D2}"/>
              </a:ext>
            </a:extLst>
          </p:cNvPr>
          <p:cNvSpPr/>
          <p:nvPr/>
        </p:nvSpPr>
        <p:spPr>
          <a:xfrm>
            <a:off x="1817946" y="1567543"/>
            <a:ext cx="6868854" cy="1076891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Вопрос для учащихся: 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каким видам изобразительного искусства можно отнести эти изображения?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8DD9A1D-C5E7-4A1E-9B9F-B5E49AC0A72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410" y="2851263"/>
            <a:ext cx="1842131" cy="12598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432F26C-A902-41EA-AB6D-F7F02C360824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1940" y="2799030"/>
            <a:ext cx="1421760" cy="1312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E564254-5C15-409D-9A7E-41EBECC2B038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2171" y="2851263"/>
            <a:ext cx="1869608" cy="12598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D1AC13F-5EBC-4362-9CBC-77F38659AAD9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541" y="4991883"/>
            <a:ext cx="1847850" cy="1390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EDAD95F-9B8E-4CBC-AD6B-7101A689C3BE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9811" y="4817981"/>
            <a:ext cx="1828800" cy="18288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B00CCBDE-0D2F-4940-BE09-A8BEDAD1AFF3}"/>
              </a:ext>
            </a:extLst>
          </p:cNvPr>
          <p:cNvSpPr/>
          <p:nvPr/>
        </p:nvSpPr>
        <p:spPr>
          <a:xfrm>
            <a:off x="7526065" y="5370958"/>
            <a:ext cx="2927661" cy="483081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lnSpc>
                <a:spcPts val="147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Декоративно-прикладное </a:t>
            </a:r>
          </a:p>
          <a:p>
            <a:pPr>
              <a:lnSpc>
                <a:spcPts val="147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искусство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BDE27D2F-583C-4DAE-809B-747928398D0A}"/>
              </a:ext>
            </a:extLst>
          </p:cNvPr>
          <p:cNvSpPr/>
          <p:nvPr/>
        </p:nvSpPr>
        <p:spPr>
          <a:xfrm>
            <a:off x="587829" y="5446299"/>
            <a:ext cx="2002971" cy="369332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Архитектура</a:t>
            </a:r>
            <a:endParaRPr lang="ru-RU" b="1" dirty="0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97D67EE3-8A40-45BD-8C20-1E0E170AFFB8}"/>
              </a:ext>
            </a:extLst>
          </p:cNvPr>
          <p:cNvSpPr/>
          <p:nvPr/>
        </p:nvSpPr>
        <p:spPr>
          <a:xfrm>
            <a:off x="7206343" y="4282924"/>
            <a:ext cx="1828800" cy="369332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Скульптура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71F01878-E4C4-4684-9BB8-CFA948525E85}"/>
              </a:ext>
            </a:extLst>
          </p:cNvPr>
          <p:cNvSpPr/>
          <p:nvPr/>
        </p:nvSpPr>
        <p:spPr>
          <a:xfrm>
            <a:off x="3975286" y="4299264"/>
            <a:ext cx="1828800" cy="369332"/>
          </a:xfrm>
          <a:prstGeom prst="rect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Графика</a:t>
            </a:r>
            <a:endParaRPr lang="ru-RU" b="1" dirty="0"/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CC162974-EF46-403D-837A-48A75828BC8F}"/>
              </a:ext>
            </a:extLst>
          </p:cNvPr>
          <p:cNvSpPr/>
          <p:nvPr/>
        </p:nvSpPr>
        <p:spPr>
          <a:xfrm>
            <a:off x="1093410" y="4317939"/>
            <a:ext cx="1724677" cy="369332"/>
          </a:xfrm>
          <a:prstGeom prst="rect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Живопись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892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виток: горизонтальный 5">
            <a:extLst>
              <a:ext uri="{FF2B5EF4-FFF2-40B4-BE49-F238E27FC236}">
                <a16:creationId xmlns:a16="http://schemas.microsoft.com/office/drawing/2014/main" id="{287E30CE-855F-46AC-9895-8EE567756E2C}"/>
              </a:ext>
            </a:extLst>
          </p:cNvPr>
          <p:cNvSpPr/>
          <p:nvPr/>
        </p:nvSpPr>
        <p:spPr>
          <a:xfrm>
            <a:off x="1197429" y="304801"/>
            <a:ext cx="7881257" cy="126274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srgbClr val="2C3C43">
                    <a:lumMod val="50000"/>
                  </a:srgbClr>
                </a:solidFill>
                <a:latin typeface="Comic Sans MS" panose="030F0702030302020204" pitchFamily="66" charset="0"/>
              </a:rPr>
              <a:t>Жанры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2C3C43">
                    <a:lumMod val="50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изобразительного искусства</a:t>
            </a:r>
          </a:p>
        </p:txBody>
      </p:sp>
      <p:sp>
        <p:nvSpPr>
          <p:cNvPr id="2" name="Стрелка: изогнутая вправо 1">
            <a:extLst>
              <a:ext uri="{FF2B5EF4-FFF2-40B4-BE49-F238E27FC236}">
                <a16:creationId xmlns:a16="http://schemas.microsoft.com/office/drawing/2014/main" id="{A8736DBB-6509-4E4D-ADA0-D7873A969AE6}"/>
              </a:ext>
            </a:extLst>
          </p:cNvPr>
          <p:cNvSpPr/>
          <p:nvPr/>
        </p:nvSpPr>
        <p:spPr>
          <a:xfrm>
            <a:off x="465909" y="1262743"/>
            <a:ext cx="731520" cy="121615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87866A1-444B-4C78-AEA5-D85E7E6B656E}"/>
              </a:ext>
            </a:extLst>
          </p:cNvPr>
          <p:cNvSpPr/>
          <p:nvPr/>
        </p:nvSpPr>
        <p:spPr>
          <a:xfrm>
            <a:off x="1524000" y="2073693"/>
            <a:ext cx="6291943" cy="4802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ru-RU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Пейзаж 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ru-RU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Портрет 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ru-RU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Натюрморт 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ru-RU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Исторический жанр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ru-RU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Батальный жанр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ru-RU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Анималистический жанр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ru-RU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Мифологический жанр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ru-RU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Бытовой жанр</a:t>
            </a:r>
          </a:p>
        </p:txBody>
      </p:sp>
    </p:spTree>
    <p:extLst>
      <p:ext uri="{BB962C8B-B14F-4D97-AF65-F5344CB8AC3E}">
        <p14:creationId xmlns:p14="http://schemas.microsoft.com/office/powerpoint/2010/main" val="33837168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виток: горизонтальный 5">
            <a:extLst>
              <a:ext uri="{FF2B5EF4-FFF2-40B4-BE49-F238E27FC236}">
                <a16:creationId xmlns:a16="http://schemas.microsoft.com/office/drawing/2014/main" id="{287E30CE-855F-46AC-9895-8EE567756E2C}"/>
              </a:ext>
            </a:extLst>
          </p:cNvPr>
          <p:cNvSpPr/>
          <p:nvPr/>
        </p:nvSpPr>
        <p:spPr>
          <a:xfrm>
            <a:off x="1197429" y="304801"/>
            <a:ext cx="7881257" cy="126274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srgbClr val="2C3C43">
                    <a:lumMod val="50000"/>
                  </a:srgbClr>
                </a:solidFill>
                <a:latin typeface="Comic Sans MS" panose="030F0702030302020204" pitchFamily="66" charset="0"/>
              </a:rPr>
              <a:t>Жанры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2C3C43">
                    <a:lumMod val="50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изобразительного искусства</a:t>
            </a:r>
          </a:p>
        </p:txBody>
      </p:sp>
      <p:sp>
        <p:nvSpPr>
          <p:cNvPr id="47" name="Стрелка: изогнутая вправо 46">
            <a:extLst>
              <a:ext uri="{FF2B5EF4-FFF2-40B4-BE49-F238E27FC236}">
                <a16:creationId xmlns:a16="http://schemas.microsoft.com/office/drawing/2014/main" id="{50F428BA-A224-4BB3-A076-0D96D85023C2}"/>
              </a:ext>
            </a:extLst>
          </p:cNvPr>
          <p:cNvSpPr/>
          <p:nvPr/>
        </p:nvSpPr>
        <p:spPr>
          <a:xfrm rot="20587226">
            <a:off x="244658" y="728204"/>
            <a:ext cx="1314926" cy="1974695"/>
          </a:xfrm>
          <a:prstGeom prst="curvedRightArrow">
            <a:avLst>
              <a:gd name="adj1" fmla="val 0"/>
              <a:gd name="adj2" fmla="val 38612"/>
              <a:gd name="adj3" fmla="val 44517"/>
            </a:avLst>
          </a:prstGeom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49" name="Прямоугольник: скругленные углы 48">
            <a:extLst>
              <a:ext uri="{FF2B5EF4-FFF2-40B4-BE49-F238E27FC236}">
                <a16:creationId xmlns:a16="http://schemas.microsoft.com/office/drawing/2014/main" id="{9C2F0782-2171-4833-8D49-4048E2F332D2}"/>
              </a:ext>
            </a:extLst>
          </p:cNvPr>
          <p:cNvSpPr/>
          <p:nvPr/>
        </p:nvSpPr>
        <p:spPr>
          <a:xfrm>
            <a:off x="1861488" y="1567543"/>
            <a:ext cx="2296855" cy="82127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Пейзаж </a:t>
            </a:r>
          </a:p>
        </p:txBody>
      </p:sp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id="{E9BF454C-D6B8-441E-8356-AC1986BEA9C3}"/>
              </a:ext>
            </a:extLst>
          </p:cNvPr>
          <p:cNvSpPr/>
          <p:nvPr/>
        </p:nvSpPr>
        <p:spPr>
          <a:xfrm>
            <a:off x="500742" y="2644434"/>
            <a:ext cx="4887715" cy="4213566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Пейзаж -жанр изобразительного искусства (или отдельные произведения этого жанра), в котором основным предметом изображения является дикая или в той или иной степени преображённая человеком природа. В пейзаже воспроизводятся реальные или воображаемые виды местностей, архитектурных построек, городов (городской архитектурный пейзаж - </a:t>
            </a:r>
            <a:r>
              <a:rPr lang="ru-RU" sz="2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ведута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), морских видов (марина) и т. п.</a:t>
            </a:r>
            <a:endParaRPr lang="ru-RU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3FB5FA6-1DB3-4CD3-A0F5-D1D2075DE7A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467" y="2077256"/>
            <a:ext cx="4232955" cy="329094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1416318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виток: горизонтальный 5">
            <a:extLst>
              <a:ext uri="{FF2B5EF4-FFF2-40B4-BE49-F238E27FC236}">
                <a16:creationId xmlns:a16="http://schemas.microsoft.com/office/drawing/2014/main" id="{287E30CE-855F-46AC-9895-8EE567756E2C}"/>
              </a:ext>
            </a:extLst>
          </p:cNvPr>
          <p:cNvSpPr/>
          <p:nvPr/>
        </p:nvSpPr>
        <p:spPr>
          <a:xfrm>
            <a:off x="1197429" y="304801"/>
            <a:ext cx="7881257" cy="126274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2C3C43">
                    <a:lumMod val="50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Жанры изобразительного искусства</a:t>
            </a:r>
          </a:p>
        </p:txBody>
      </p:sp>
      <p:sp>
        <p:nvSpPr>
          <p:cNvPr id="47" name="Стрелка: изогнутая вправо 46">
            <a:extLst>
              <a:ext uri="{FF2B5EF4-FFF2-40B4-BE49-F238E27FC236}">
                <a16:creationId xmlns:a16="http://schemas.microsoft.com/office/drawing/2014/main" id="{50F428BA-A224-4BB3-A076-0D96D85023C2}"/>
              </a:ext>
            </a:extLst>
          </p:cNvPr>
          <p:cNvSpPr/>
          <p:nvPr/>
        </p:nvSpPr>
        <p:spPr>
          <a:xfrm rot="20587226">
            <a:off x="244658" y="728204"/>
            <a:ext cx="1314926" cy="1974695"/>
          </a:xfrm>
          <a:prstGeom prst="curvedRightArrow">
            <a:avLst>
              <a:gd name="adj1" fmla="val 0"/>
              <a:gd name="adj2" fmla="val 38612"/>
              <a:gd name="adj3" fmla="val 44517"/>
            </a:avLst>
          </a:prstGeom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49" name="Прямоугольник: скругленные углы 48">
            <a:extLst>
              <a:ext uri="{FF2B5EF4-FFF2-40B4-BE49-F238E27FC236}">
                <a16:creationId xmlns:a16="http://schemas.microsoft.com/office/drawing/2014/main" id="{9C2F0782-2171-4833-8D49-4048E2F332D2}"/>
              </a:ext>
            </a:extLst>
          </p:cNvPr>
          <p:cNvSpPr/>
          <p:nvPr/>
        </p:nvSpPr>
        <p:spPr>
          <a:xfrm>
            <a:off x="1861488" y="1567543"/>
            <a:ext cx="2296855" cy="82127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Портрет 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6128197-4EC1-49BF-98A6-99AA1B3D5237}"/>
              </a:ext>
            </a:extLst>
          </p:cNvPr>
          <p:cNvSpPr/>
          <p:nvPr/>
        </p:nvSpPr>
        <p:spPr>
          <a:xfrm>
            <a:off x="695950" y="2830285"/>
            <a:ext cx="4232955" cy="3629455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228600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Портрет -   изображение (образ) какого-либо человека либо группы людей, существующих или существовавших в действительности. Портрет - один из главных жанров живописи, скульптуры, графики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AAC03C5-FD07-4615-866F-E90C12AA930C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270" y="1978179"/>
            <a:ext cx="3427653" cy="394072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580069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виток: горизонтальный 5">
            <a:extLst>
              <a:ext uri="{FF2B5EF4-FFF2-40B4-BE49-F238E27FC236}">
                <a16:creationId xmlns:a16="http://schemas.microsoft.com/office/drawing/2014/main" id="{287E30CE-855F-46AC-9895-8EE567756E2C}"/>
              </a:ext>
            </a:extLst>
          </p:cNvPr>
          <p:cNvSpPr/>
          <p:nvPr/>
        </p:nvSpPr>
        <p:spPr>
          <a:xfrm>
            <a:off x="1197429" y="304801"/>
            <a:ext cx="7881257" cy="126274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2C3C43">
                    <a:lumMod val="50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Жанры изобразительного искусства</a:t>
            </a:r>
          </a:p>
        </p:txBody>
      </p:sp>
      <p:sp>
        <p:nvSpPr>
          <p:cNvPr id="47" name="Стрелка: изогнутая вправо 46">
            <a:extLst>
              <a:ext uri="{FF2B5EF4-FFF2-40B4-BE49-F238E27FC236}">
                <a16:creationId xmlns:a16="http://schemas.microsoft.com/office/drawing/2014/main" id="{50F428BA-A224-4BB3-A076-0D96D85023C2}"/>
              </a:ext>
            </a:extLst>
          </p:cNvPr>
          <p:cNvSpPr/>
          <p:nvPr/>
        </p:nvSpPr>
        <p:spPr>
          <a:xfrm rot="20587226">
            <a:off x="244658" y="728204"/>
            <a:ext cx="1314926" cy="1974695"/>
          </a:xfrm>
          <a:prstGeom prst="curvedRightArrow">
            <a:avLst>
              <a:gd name="adj1" fmla="val 0"/>
              <a:gd name="adj2" fmla="val 38612"/>
              <a:gd name="adj3" fmla="val 44517"/>
            </a:avLst>
          </a:prstGeom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49" name="Прямоугольник: скругленные углы 48">
            <a:extLst>
              <a:ext uri="{FF2B5EF4-FFF2-40B4-BE49-F238E27FC236}">
                <a16:creationId xmlns:a16="http://schemas.microsoft.com/office/drawing/2014/main" id="{9C2F0782-2171-4833-8D49-4048E2F332D2}"/>
              </a:ext>
            </a:extLst>
          </p:cNvPr>
          <p:cNvSpPr/>
          <p:nvPr/>
        </p:nvSpPr>
        <p:spPr>
          <a:xfrm>
            <a:off x="1861488" y="1567543"/>
            <a:ext cx="2623425" cy="82127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Натюрморт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5767ADD-2203-4D30-AE87-91D8F9D0CB79}"/>
              </a:ext>
            </a:extLst>
          </p:cNvPr>
          <p:cNvSpPr/>
          <p:nvPr/>
        </p:nvSpPr>
        <p:spPr>
          <a:xfrm>
            <a:off x="570788" y="2830285"/>
            <a:ext cx="4506686" cy="3234283"/>
          </a:xfrm>
          <a:prstGeom prst="rect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Натюрморт (от фр.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nature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morte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 «мёртвая природа») — изображение неодушевлённых предметов в изобразительном искусстве, в отличие от портретной, жанровой, исторической и пейзажной тематики.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B927B41-124A-474C-9EEB-EFE73112787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379" y="2200846"/>
            <a:ext cx="4362717" cy="3060267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5763062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виток: горизонтальный 5">
            <a:extLst>
              <a:ext uri="{FF2B5EF4-FFF2-40B4-BE49-F238E27FC236}">
                <a16:creationId xmlns:a16="http://schemas.microsoft.com/office/drawing/2014/main" id="{287E30CE-855F-46AC-9895-8EE567756E2C}"/>
              </a:ext>
            </a:extLst>
          </p:cNvPr>
          <p:cNvSpPr/>
          <p:nvPr/>
        </p:nvSpPr>
        <p:spPr>
          <a:xfrm>
            <a:off x="1197429" y="304801"/>
            <a:ext cx="7881257" cy="126274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2C3C43">
                    <a:lumMod val="50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Жанры изобразительного искусства</a:t>
            </a:r>
          </a:p>
        </p:txBody>
      </p:sp>
      <p:sp>
        <p:nvSpPr>
          <p:cNvPr id="47" name="Стрелка: изогнутая вправо 46">
            <a:extLst>
              <a:ext uri="{FF2B5EF4-FFF2-40B4-BE49-F238E27FC236}">
                <a16:creationId xmlns:a16="http://schemas.microsoft.com/office/drawing/2014/main" id="{50F428BA-A224-4BB3-A076-0D96D85023C2}"/>
              </a:ext>
            </a:extLst>
          </p:cNvPr>
          <p:cNvSpPr/>
          <p:nvPr/>
        </p:nvSpPr>
        <p:spPr>
          <a:xfrm rot="20587226">
            <a:off x="244658" y="728204"/>
            <a:ext cx="1314926" cy="1974695"/>
          </a:xfrm>
          <a:prstGeom prst="curvedRightArrow">
            <a:avLst>
              <a:gd name="adj1" fmla="val 0"/>
              <a:gd name="adj2" fmla="val 38612"/>
              <a:gd name="adj3" fmla="val 44517"/>
            </a:avLst>
          </a:prstGeom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49" name="Прямоугольник: скругленные углы 48">
            <a:extLst>
              <a:ext uri="{FF2B5EF4-FFF2-40B4-BE49-F238E27FC236}">
                <a16:creationId xmlns:a16="http://schemas.microsoft.com/office/drawing/2014/main" id="{9C2F0782-2171-4833-8D49-4048E2F332D2}"/>
              </a:ext>
            </a:extLst>
          </p:cNvPr>
          <p:cNvSpPr/>
          <p:nvPr/>
        </p:nvSpPr>
        <p:spPr>
          <a:xfrm>
            <a:off x="1861488" y="1567543"/>
            <a:ext cx="3276569" cy="82127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Исторический жанр 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0DFD2FD-8C87-4E46-BD23-6F82D7E32BA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057" y="2465016"/>
            <a:ext cx="4667153" cy="330220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D55150B-40C9-43BD-B3A1-88095135B26F}"/>
              </a:ext>
            </a:extLst>
          </p:cNvPr>
          <p:cNvSpPr/>
          <p:nvPr/>
        </p:nvSpPr>
        <p:spPr>
          <a:xfrm>
            <a:off x="762000" y="2830285"/>
            <a:ext cx="3788229" cy="3227102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Один из основных 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жанров изобразительного искусства, посвященный историческим событиям и деятелям, социально значимым явлениям в истории общества</a:t>
            </a:r>
          </a:p>
        </p:txBody>
      </p:sp>
    </p:spTree>
    <p:extLst>
      <p:ext uri="{BB962C8B-B14F-4D97-AF65-F5344CB8AC3E}">
        <p14:creationId xmlns:p14="http://schemas.microsoft.com/office/powerpoint/2010/main" val="10892649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виток: горизонтальный 5">
            <a:extLst>
              <a:ext uri="{FF2B5EF4-FFF2-40B4-BE49-F238E27FC236}">
                <a16:creationId xmlns:a16="http://schemas.microsoft.com/office/drawing/2014/main" id="{287E30CE-855F-46AC-9895-8EE567756E2C}"/>
              </a:ext>
            </a:extLst>
          </p:cNvPr>
          <p:cNvSpPr/>
          <p:nvPr/>
        </p:nvSpPr>
        <p:spPr>
          <a:xfrm>
            <a:off x="1197429" y="304801"/>
            <a:ext cx="7881257" cy="126274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2C3C43">
                    <a:lumMod val="50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Жанры изобразительного искусства</a:t>
            </a:r>
          </a:p>
        </p:txBody>
      </p:sp>
      <p:sp>
        <p:nvSpPr>
          <p:cNvPr id="47" name="Стрелка: изогнутая вправо 46">
            <a:extLst>
              <a:ext uri="{FF2B5EF4-FFF2-40B4-BE49-F238E27FC236}">
                <a16:creationId xmlns:a16="http://schemas.microsoft.com/office/drawing/2014/main" id="{50F428BA-A224-4BB3-A076-0D96D85023C2}"/>
              </a:ext>
            </a:extLst>
          </p:cNvPr>
          <p:cNvSpPr/>
          <p:nvPr/>
        </p:nvSpPr>
        <p:spPr>
          <a:xfrm rot="20587226">
            <a:off x="244658" y="728204"/>
            <a:ext cx="1314926" cy="1974695"/>
          </a:xfrm>
          <a:prstGeom prst="curvedRightArrow">
            <a:avLst>
              <a:gd name="adj1" fmla="val 0"/>
              <a:gd name="adj2" fmla="val 38612"/>
              <a:gd name="adj3" fmla="val 44517"/>
            </a:avLst>
          </a:prstGeom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49" name="Прямоугольник: скругленные углы 48">
            <a:extLst>
              <a:ext uri="{FF2B5EF4-FFF2-40B4-BE49-F238E27FC236}">
                <a16:creationId xmlns:a16="http://schemas.microsoft.com/office/drawing/2014/main" id="{9C2F0782-2171-4833-8D49-4048E2F332D2}"/>
              </a:ext>
            </a:extLst>
          </p:cNvPr>
          <p:cNvSpPr/>
          <p:nvPr/>
        </p:nvSpPr>
        <p:spPr>
          <a:xfrm>
            <a:off x="1861488" y="1567543"/>
            <a:ext cx="3058855" cy="82127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Батальный жанр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0DC6881-E8C7-4789-B314-98B4BCE79791}"/>
              </a:ext>
            </a:extLst>
          </p:cNvPr>
          <p:cNvSpPr/>
          <p:nvPr/>
        </p:nvSpPr>
        <p:spPr>
          <a:xfrm>
            <a:off x="522515" y="3126301"/>
            <a:ext cx="4397828" cy="3046988"/>
          </a:xfrm>
          <a:prstGeom prst="rect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Батальный жанр (от фр. </a:t>
            </a:r>
            <a:r>
              <a:rPr lang="ru-RU" sz="2400" b="1" dirty="0" err="1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bataille</a:t>
            </a: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 битва) — жанр изобразительного искусства, посвящённый темам войны и военной жизни. Главное место в батальном жанре занимают сцены сухопутных, морских сражений и военных походов</a:t>
            </a:r>
            <a:r>
              <a:rPr lang="ru-RU" sz="22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E6B16DF-71A3-488F-B4E3-775580F1B6D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058" y="2388817"/>
            <a:ext cx="4637314" cy="285809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486518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виток: горизонтальный 5">
            <a:extLst>
              <a:ext uri="{FF2B5EF4-FFF2-40B4-BE49-F238E27FC236}">
                <a16:creationId xmlns:a16="http://schemas.microsoft.com/office/drawing/2014/main" id="{287E30CE-855F-46AC-9895-8EE567756E2C}"/>
              </a:ext>
            </a:extLst>
          </p:cNvPr>
          <p:cNvSpPr/>
          <p:nvPr/>
        </p:nvSpPr>
        <p:spPr>
          <a:xfrm>
            <a:off x="1197429" y="304801"/>
            <a:ext cx="7881257" cy="126274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2C3C43">
                    <a:lumMod val="50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Виды изобразительного искусства</a:t>
            </a:r>
          </a:p>
        </p:txBody>
      </p:sp>
      <p:sp>
        <p:nvSpPr>
          <p:cNvPr id="49" name="Прямоугольник: скругленные углы 48">
            <a:extLst>
              <a:ext uri="{FF2B5EF4-FFF2-40B4-BE49-F238E27FC236}">
                <a16:creationId xmlns:a16="http://schemas.microsoft.com/office/drawing/2014/main" id="{9C2F0782-2171-4833-8D49-4048E2F332D2}"/>
              </a:ext>
            </a:extLst>
          </p:cNvPr>
          <p:cNvSpPr/>
          <p:nvPr/>
        </p:nvSpPr>
        <p:spPr>
          <a:xfrm>
            <a:off x="2240049" y="5450704"/>
            <a:ext cx="6272580" cy="126274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Декоративно – прикладное искусство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Стрелка: вниз 8">
            <a:extLst>
              <a:ext uri="{FF2B5EF4-FFF2-40B4-BE49-F238E27FC236}">
                <a16:creationId xmlns:a16="http://schemas.microsoft.com/office/drawing/2014/main" id="{AABD9644-AED1-46A6-BED8-D20B769D97A3}"/>
              </a:ext>
            </a:extLst>
          </p:cNvPr>
          <p:cNvSpPr/>
          <p:nvPr/>
        </p:nvSpPr>
        <p:spPr>
          <a:xfrm>
            <a:off x="1779596" y="1516163"/>
            <a:ext cx="460453" cy="67883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: вниз 13">
            <a:extLst>
              <a:ext uri="{FF2B5EF4-FFF2-40B4-BE49-F238E27FC236}">
                <a16:creationId xmlns:a16="http://schemas.microsoft.com/office/drawing/2014/main" id="{F8976057-B0C0-4AF8-B51D-10FD641E81D9}"/>
              </a:ext>
            </a:extLst>
          </p:cNvPr>
          <p:cNvSpPr/>
          <p:nvPr/>
        </p:nvSpPr>
        <p:spPr>
          <a:xfrm>
            <a:off x="7889253" y="1516163"/>
            <a:ext cx="427433" cy="63690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: вниз 14">
            <a:extLst>
              <a:ext uri="{FF2B5EF4-FFF2-40B4-BE49-F238E27FC236}">
                <a16:creationId xmlns:a16="http://schemas.microsoft.com/office/drawing/2014/main" id="{34AB3CDB-EB41-4B38-8481-2FDE67B7CA99}"/>
              </a:ext>
            </a:extLst>
          </p:cNvPr>
          <p:cNvSpPr/>
          <p:nvPr/>
        </p:nvSpPr>
        <p:spPr>
          <a:xfrm rot="1262955">
            <a:off x="3816831" y="1501946"/>
            <a:ext cx="495078" cy="22387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: вниз 15">
            <a:extLst>
              <a:ext uri="{FF2B5EF4-FFF2-40B4-BE49-F238E27FC236}">
                <a16:creationId xmlns:a16="http://schemas.microsoft.com/office/drawing/2014/main" id="{4B55B88D-D1D1-4BF2-8CB1-8782D9DF29A3}"/>
              </a:ext>
            </a:extLst>
          </p:cNvPr>
          <p:cNvSpPr/>
          <p:nvPr/>
        </p:nvSpPr>
        <p:spPr>
          <a:xfrm rot="20252591">
            <a:off x="5975880" y="1497402"/>
            <a:ext cx="495078" cy="22387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: вниз 16">
            <a:extLst>
              <a:ext uri="{FF2B5EF4-FFF2-40B4-BE49-F238E27FC236}">
                <a16:creationId xmlns:a16="http://schemas.microsoft.com/office/drawing/2014/main" id="{568CD2AF-BC86-4703-BC0A-E45F0BC19DB7}"/>
              </a:ext>
            </a:extLst>
          </p:cNvPr>
          <p:cNvSpPr/>
          <p:nvPr/>
        </p:nvSpPr>
        <p:spPr>
          <a:xfrm>
            <a:off x="4868219" y="1555180"/>
            <a:ext cx="506747" cy="35175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E7624BC1-A093-4F39-95B7-000A7273111D}"/>
              </a:ext>
            </a:extLst>
          </p:cNvPr>
          <p:cNvSpPr/>
          <p:nvPr/>
        </p:nvSpPr>
        <p:spPr>
          <a:xfrm>
            <a:off x="6996626" y="2284324"/>
            <a:ext cx="3200400" cy="818778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Графика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F726E05-784C-44CF-9630-C9983722B6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366" y="2284324"/>
            <a:ext cx="3237257" cy="107298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DD9F598-DCA2-4C3A-8B06-A2D680DE6A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824" y="3566965"/>
            <a:ext cx="3517697" cy="118272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0404B37-DBE9-4A0D-BD32-4FFEBB788B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0643" y="3531298"/>
            <a:ext cx="3737172" cy="1182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3979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виток: горизонтальный 5">
            <a:extLst>
              <a:ext uri="{FF2B5EF4-FFF2-40B4-BE49-F238E27FC236}">
                <a16:creationId xmlns:a16="http://schemas.microsoft.com/office/drawing/2014/main" id="{287E30CE-855F-46AC-9895-8EE567756E2C}"/>
              </a:ext>
            </a:extLst>
          </p:cNvPr>
          <p:cNvSpPr/>
          <p:nvPr/>
        </p:nvSpPr>
        <p:spPr>
          <a:xfrm>
            <a:off x="1197429" y="304801"/>
            <a:ext cx="7881257" cy="126274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2C3C43">
                    <a:lumMod val="50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Жанры изобразительного искусства</a:t>
            </a:r>
          </a:p>
        </p:txBody>
      </p:sp>
      <p:sp>
        <p:nvSpPr>
          <p:cNvPr id="47" name="Стрелка: изогнутая вправо 46">
            <a:extLst>
              <a:ext uri="{FF2B5EF4-FFF2-40B4-BE49-F238E27FC236}">
                <a16:creationId xmlns:a16="http://schemas.microsoft.com/office/drawing/2014/main" id="{50F428BA-A224-4BB3-A076-0D96D85023C2}"/>
              </a:ext>
            </a:extLst>
          </p:cNvPr>
          <p:cNvSpPr/>
          <p:nvPr/>
        </p:nvSpPr>
        <p:spPr>
          <a:xfrm rot="20587226">
            <a:off x="244658" y="728204"/>
            <a:ext cx="1314926" cy="1974695"/>
          </a:xfrm>
          <a:prstGeom prst="curvedRightArrow">
            <a:avLst>
              <a:gd name="adj1" fmla="val 0"/>
              <a:gd name="adj2" fmla="val 38612"/>
              <a:gd name="adj3" fmla="val 44517"/>
            </a:avLst>
          </a:prstGeom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49" name="Прямоугольник: скругленные углы 48">
            <a:extLst>
              <a:ext uri="{FF2B5EF4-FFF2-40B4-BE49-F238E27FC236}">
                <a16:creationId xmlns:a16="http://schemas.microsoft.com/office/drawing/2014/main" id="{9C2F0782-2171-4833-8D49-4048E2F332D2}"/>
              </a:ext>
            </a:extLst>
          </p:cNvPr>
          <p:cNvSpPr/>
          <p:nvPr/>
        </p:nvSpPr>
        <p:spPr>
          <a:xfrm>
            <a:off x="1861487" y="1567543"/>
            <a:ext cx="4735255" cy="82127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Анималистический жанр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532BF27-B4C2-4C0B-9811-7CC516CC3A4F}"/>
              </a:ext>
            </a:extLst>
          </p:cNvPr>
          <p:cNvSpPr/>
          <p:nvPr/>
        </p:nvSpPr>
        <p:spPr>
          <a:xfrm>
            <a:off x="907580" y="2830285"/>
            <a:ext cx="4540736" cy="3629455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Анималистика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(Анималистический жанр), иногда также </a:t>
            </a:r>
            <a:r>
              <a:rPr lang="ru-RU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Анимали́зм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(от лат. </a:t>
            </a:r>
            <a:r>
              <a:rPr lang="ru-RU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animal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 животное) — жанр изобразительного искусства, основным объектом которого являются животные, главным образом в живописи, фотографии, скульптуре.</a:t>
            </a:r>
            <a:endParaRPr lang="ru-RU" sz="11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CB0C31C-A08D-4D52-B9B7-C39DA16A5C8C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542080"/>
            <a:ext cx="3314699" cy="38542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71459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виток: горизонтальный 5">
            <a:extLst>
              <a:ext uri="{FF2B5EF4-FFF2-40B4-BE49-F238E27FC236}">
                <a16:creationId xmlns:a16="http://schemas.microsoft.com/office/drawing/2014/main" id="{287E30CE-855F-46AC-9895-8EE567756E2C}"/>
              </a:ext>
            </a:extLst>
          </p:cNvPr>
          <p:cNvSpPr/>
          <p:nvPr/>
        </p:nvSpPr>
        <p:spPr>
          <a:xfrm>
            <a:off x="1197429" y="304801"/>
            <a:ext cx="7881257" cy="126274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2C3C43">
                    <a:lumMod val="50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Жанры изобразительного искусства</a:t>
            </a:r>
          </a:p>
        </p:txBody>
      </p:sp>
      <p:sp>
        <p:nvSpPr>
          <p:cNvPr id="47" name="Стрелка: изогнутая вправо 46">
            <a:extLst>
              <a:ext uri="{FF2B5EF4-FFF2-40B4-BE49-F238E27FC236}">
                <a16:creationId xmlns:a16="http://schemas.microsoft.com/office/drawing/2014/main" id="{50F428BA-A224-4BB3-A076-0D96D85023C2}"/>
              </a:ext>
            </a:extLst>
          </p:cNvPr>
          <p:cNvSpPr/>
          <p:nvPr/>
        </p:nvSpPr>
        <p:spPr>
          <a:xfrm rot="20587226">
            <a:off x="244658" y="728204"/>
            <a:ext cx="1314926" cy="1974695"/>
          </a:xfrm>
          <a:prstGeom prst="curvedRightArrow">
            <a:avLst>
              <a:gd name="adj1" fmla="val 0"/>
              <a:gd name="adj2" fmla="val 38612"/>
              <a:gd name="adj3" fmla="val 44517"/>
            </a:avLst>
          </a:prstGeom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49" name="Прямоугольник: скругленные углы 48">
            <a:extLst>
              <a:ext uri="{FF2B5EF4-FFF2-40B4-BE49-F238E27FC236}">
                <a16:creationId xmlns:a16="http://schemas.microsoft.com/office/drawing/2014/main" id="{9C2F0782-2171-4833-8D49-4048E2F332D2}"/>
              </a:ext>
            </a:extLst>
          </p:cNvPr>
          <p:cNvSpPr/>
          <p:nvPr/>
        </p:nvSpPr>
        <p:spPr>
          <a:xfrm>
            <a:off x="1861488" y="1567543"/>
            <a:ext cx="4887715" cy="82127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Мифологический жанр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8A95ED6-2A01-45B8-8984-46E81F689069}"/>
              </a:ext>
            </a:extLst>
          </p:cNvPr>
          <p:cNvSpPr/>
          <p:nvPr/>
        </p:nvSpPr>
        <p:spPr>
          <a:xfrm>
            <a:off x="662634" y="3051328"/>
            <a:ext cx="4061765" cy="2835713"/>
          </a:xfrm>
          <a:prstGeom prst="rect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Жанр изобразительного искусства, посвященный событиям и героям, о которых рассказывают мифы древних народов.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0FABCFF-98AB-4EFB-AE1F-6024116069E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3885" y="2830285"/>
            <a:ext cx="4682475" cy="32573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098495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виток: горизонтальный 5">
            <a:extLst>
              <a:ext uri="{FF2B5EF4-FFF2-40B4-BE49-F238E27FC236}">
                <a16:creationId xmlns:a16="http://schemas.microsoft.com/office/drawing/2014/main" id="{287E30CE-855F-46AC-9895-8EE567756E2C}"/>
              </a:ext>
            </a:extLst>
          </p:cNvPr>
          <p:cNvSpPr/>
          <p:nvPr/>
        </p:nvSpPr>
        <p:spPr>
          <a:xfrm>
            <a:off x="1197429" y="304801"/>
            <a:ext cx="7881257" cy="126274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2C3C43">
                    <a:lumMod val="50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Жанры изобразительного искусства</a:t>
            </a:r>
          </a:p>
        </p:txBody>
      </p:sp>
      <p:sp>
        <p:nvSpPr>
          <p:cNvPr id="47" name="Стрелка: изогнутая вправо 46">
            <a:extLst>
              <a:ext uri="{FF2B5EF4-FFF2-40B4-BE49-F238E27FC236}">
                <a16:creationId xmlns:a16="http://schemas.microsoft.com/office/drawing/2014/main" id="{50F428BA-A224-4BB3-A076-0D96D85023C2}"/>
              </a:ext>
            </a:extLst>
          </p:cNvPr>
          <p:cNvSpPr/>
          <p:nvPr/>
        </p:nvSpPr>
        <p:spPr>
          <a:xfrm rot="20587226">
            <a:off x="244658" y="728204"/>
            <a:ext cx="1314926" cy="1974695"/>
          </a:xfrm>
          <a:prstGeom prst="curvedRightArrow">
            <a:avLst>
              <a:gd name="adj1" fmla="val 0"/>
              <a:gd name="adj2" fmla="val 38612"/>
              <a:gd name="adj3" fmla="val 44517"/>
            </a:avLst>
          </a:prstGeom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49" name="Прямоугольник: скругленные углы 48">
            <a:extLst>
              <a:ext uri="{FF2B5EF4-FFF2-40B4-BE49-F238E27FC236}">
                <a16:creationId xmlns:a16="http://schemas.microsoft.com/office/drawing/2014/main" id="{9C2F0782-2171-4833-8D49-4048E2F332D2}"/>
              </a:ext>
            </a:extLst>
          </p:cNvPr>
          <p:cNvSpPr/>
          <p:nvPr/>
        </p:nvSpPr>
        <p:spPr>
          <a:xfrm>
            <a:off x="1861488" y="1567543"/>
            <a:ext cx="3167712" cy="82127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Бытовой жанр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ABE165A-8553-47DA-83A5-A703E3F759A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206" y="2388816"/>
            <a:ext cx="4173321" cy="324335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2652FE8-0BB0-4B6C-AF4A-8F64524B2F0A}"/>
              </a:ext>
            </a:extLst>
          </p:cNvPr>
          <p:cNvSpPr/>
          <p:nvPr/>
        </p:nvSpPr>
        <p:spPr>
          <a:xfrm>
            <a:off x="397344" y="2882898"/>
            <a:ext cx="4996291" cy="3477875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Бытовой жанр — жанр изобразительного искусства, посвящённый повседневной, частной и общественной жизни, обычно современной художнику. К бытовому жанру относятся бытовая (жанровая) живопись, графика и скульптура, преимущественно небольших размеров.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79214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виток: горизонтальный 5">
            <a:extLst>
              <a:ext uri="{FF2B5EF4-FFF2-40B4-BE49-F238E27FC236}">
                <a16:creationId xmlns:a16="http://schemas.microsoft.com/office/drawing/2014/main" id="{287E30CE-855F-46AC-9895-8EE567756E2C}"/>
              </a:ext>
            </a:extLst>
          </p:cNvPr>
          <p:cNvSpPr/>
          <p:nvPr/>
        </p:nvSpPr>
        <p:spPr>
          <a:xfrm>
            <a:off x="1311744" y="67498"/>
            <a:ext cx="7881257" cy="1076891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2C3C43">
                    <a:lumMod val="50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Проверка знаний</a:t>
            </a:r>
          </a:p>
        </p:txBody>
      </p:sp>
      <p:sp>
        <p:nvSpPr>
          <p:cNvPr id="47" name="Стрелка: изогнутая вправо 46">
            <a:extLst>
              <a:ext uri="{FF2B5EF4-FFF2-40B4-BE49-F238E27FC236}">
                <a16:creationId xmlns:a16="http://schemas.microsoft.com/office/drawing/2014/main" id="{50F428BA-A224-4BB3-A076-0D96D85023C2}"/>
              </a:ext>
            </a:extLst>
          </p:cNvPr>
          <p:cNvSpPr/>
          <p:nvPr/>
        </p:nvSpPr>
        <p:spPr>
          <a:xfrm rot="20587226">
            <a:off x="375899" y="397239"/>
            <a:ext cx="1314926" cy="1974695"/>
          </a:xfrm>
          <a:prstGeom prst="curvedRightArrow">
            <a:avLst>
              <a:gd name="adj1" fmla="val 0"/>
              <a:gd name="adj2" fmla="val 38612"/>
              <a:gd name="adj3" fmla="val 44517"/>
            </a:avLst>
          </a:prstGeom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49" name="Прямоугольник: скругленные углы 48">
            <a:extLst>
              <a:ext uri="{FF2B5EF4-FFF2-40B4-BE49-F238E27FC236}">
                <a16:creationId xmlns:a16="http://schemas.microsoft.com/office/drawing/2014/main" id="{9C2F0782-2171-4833-8D49-4048E2F332D2}"/>
              </a:ext>
            </a:extLst>
          </p:cNvPr>
          <p:cNvSpPr/>
          <p:nvPr/>
        </p:nvSpPr>
        <p:spPr>
          <a:xfrm>
            <a:off x="1926382" y="1238267"/>
            <a:ext cx="6040593" cy="1076891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Вопрос для учащихся: 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каким жанрам изобразительного искусства можно отнести эти изображения?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id="{CEA4349D-D2EA-4864-8E68-B720FAF838C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FC42BB23-155B-4E42-9FC5-39D39BB43B4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178" y="2517952"/>
            <a:ext cx="1423035" cy="1453936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3E001DE-DE27-4839-A965-5D7780695A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795" y="4087745"/>
            <a:ext cx="1755800" cy="49991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80B3E88-CC4F-48CB-890B-6D6E81DE94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1457" y="2504192"/>
            <a:ext cx="1591194" cy="1481456"/>
          </a:xfrm>
          <a:prstGeom prst="rect">
            <a:avLst/>
          </a:prstGeom>
        </p:spPr>
      </p:pic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339B289B-923F-43F5-B1F9-37D6EFF6C87C}"/>
              </a:ext>
            </a:extLst>
          </p:cNvPr>
          <p:cNvSpPr/>
          <p:nvPr/>
        </p:nvSpPr>
        <p:spPr>
          <a:xfrm>
            <a:off x="2669688" y="4104263"/>
            <a:ext cx="1724677" cy="369332"/>
          </a:xfrm>
          <a:prstGeom prst="rect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Пейзаж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DEB45A8-AE98-48DD-863C-A1EE0D03CE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45113" y="2490433"/>
            <a:ext cx="1767248" cy="148145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0A4BAF2-B092-4364-9A5F-9A2A09DBF8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91752" y="4104263"/>
            <a:ext cx="1859441" cy="49381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80F57DB-B556-413C-9B30-06E1940F070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51038" y="2504192"/>
            <a:ext cx="1841963" cy="148145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AE4F382-EA94-43F1-8AD3-2185813D047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51038" y="4104263"/>
            <a:ext cx="1859441" cy="49381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13D3605-1957-47A6-B1B6-9CE9903164D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0092" y="4616567"/>
            <a:ext cx="1708503" cy="1232840"/>
          </a:xfrm>
          <a:prstGeom prst="rect">
            <a:avLst/>
          </a:prstGeom>
        </p:spPr>
      </p:pic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F0DDB9E9-E50C-4AF0-9677-1EC9785309FD}"/>
              </a:ext>
            </a:extLst>
          </p:cNvPr>
          <p:cNvSpPr/>
          <p:nvPr/>
        </p:nvSpPr>
        <p:spPr>
          <a:xfrm>
            <a:off x="658356" y="6095604"/>
            <a:ext cx="1724678" cy="290721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147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Бытовой 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DD35753-8C92-41F9-96C5-736BD3207FC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10599" y="4643597"/>
            <a:ext cx="1665255" cy="123284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8E8623F-D157-4BC4-B84B-95EF84E6D18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454403" y="5994054"/>
            <a:ext cx="2377646" cy="49381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0801A2E-8A9A-4E00-AA5B-6CCC0C2556F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996592" y="4625331"/>
            <a:ext cx="1665255" cy="130113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139027D-0E35-4AB6-BE1B-1CE5AC08B95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903418" y="6009290"/>
            <a:ext cx="2127688" cy="493819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52C78A59-0773-46BC-82C3-EF8515406B4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117471" y="4620296"/>
            <a:ext cx="2093008" cy="1309472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D7502679-A9E5-499C-881B-4EF0934A900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242677" y="6043876"/>
            <a:ext cx="2030144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03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528820-D134-47D1-969B-66AA9B970A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rot="1106572">
            <a:off x="6312220" y="1524146"/>
            <a:ext cx="5734039" cy="1852275"/>
          </a:xfrm>
          <a:solidFill>
            <a:schemeClr val="accent3"/>
          </a:solidFill>
        </p:spPr>
        <p:txBody>
          <a:bodyPr/>
          <a:lstStyle/>
          <a:p>
            <a:pPr algn="ctr"/>
            <a:r>
              <a:rPr lang="ru-RU" sz="4400" b="1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Спасибо за внимание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A59F5F1-B1D1-4A94-BF75-9DB2055A2A1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158" y="469583"/>
            <a:ext cx="5457321" cy="53869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135055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виток: горизонтальный 5">
            <a:extLst>
              <a:ext uri="{FF2B5EF4-FFF2-40B4-BE49-F238E27FC236}">
                <a16:creationId xmlns:a16="http://schemas.microsoft.com/office/drawing/2014/main" id="{287E30CE-855F-46AC-9895-8EE567756E2C}"/>
              </a:ext>
            </a:extLst>
          </p:cNvPr>
          <p:cNvSpPr/>
          <p:nvPr/>
        </p:nvSpPr>
        <p:spPr>
          <a:xfrm>
            <a:off x="1197429" y="304801"/>
            <a:ext cx="7881257" cy="126274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Виды изобразительного искусства</a:t>
            </a:r>
          </a:p>
        </p:txBody>
      </p:sp>
      <p:sp>
        <p:nvSpPr>
          <p:cNvPr id="47" name="Стрелка: изогнутая вправо 46">
            <a:extLst>
              <a:ext uri="{FF2B5EF4-FFF2-40B4-BE49-F238E27FC236}">
                <a16:creationId xmlns:a16="http://schemas.microsoft.com/office/drawing/2014/main" id="{50F428BA-A224-4BB3-A076-0D96D85023C2}"/>
              </a:ext>
            </a:extLst>
          </p:cNvPr>
          <p:cNvSpPr/>
          <p:nvPr/>
        </p:nvSpPr>
        <p:spPr>
          <a:xfrm rot="20587226">
            <a:off x="244658" y="728204"/>
            <a:ext cx="1314926" cy="1974695"/>
          </a:xfrm>
          <a:prstGeom prst="curvedRightArrow">
            <a:avLst>
              <a:gd name="adj1" fmla="val 0"/>
              <a:gd name="adj2" fmla="val 38612"/>
              <a:gd name="adj3" fmla="val 44517"/>
            </a:avLst>
          </a:prstGeom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9" name="Прямоугольник: скругленные углы 48">
            <a:extLst>
              <a:ext uri="{FF2B5EF4-FFF2-40B4-BE49-F238E27FC236}">
                <a16:creationId xmlns:a16="http://schemas.microsoft.com/office/drawing/2014/main" id="{9C2F0782-2171-4833-8D49-4048E2F332D2}"/>
              </a:ext>
            </a:extLst>
          </p:cNvPr>
          <p:cNvSpPr/>
          <p:nvPr/>
        </p:nvSpPr>
        <p:spPr>
          <a:xfrm>
            <a:off x="1937657" y="1774371"/>
            <a:ext cx="3200400" cy="87006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Графика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dirty="0"/>
          </a:p>
        </p:txBody>
      </p:sp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id="{E9BF454C-D6B8-441E-8356-AC1986BEA9C3}"/>
              </a:ext>
            </a:extLst>
          </p:cNvPr>
          <p:cNvSpPr/>
          <p:nvPr/>
        </p:nvSpPr>
        <p:spPr>
          <a:xfrm>
            <a:off x="696686" y="2851262"/>
            <a:ext cx="4441370" cy="3426897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Графика (от гр. </a:t>
            </a:r>
            <a:r>
              <a:rPr lang="ru-RU" sz="2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grapho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- пишу, рисую) - вид изобразительного искусства, который связан с изображением на плоскости и состоит из линий, пятен, штрихов преимущественно одного цвета (обычно черного), иногда с ограниченным применени­ем других цветов. </a:t>
            </a:r>
            <a:endParaRPr lang="ru-RU" sz="2000" b="1" dirty="0"/>
          </a:p>
        </p:txBody>
      </p:sp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34DF2442-9627-4AEB-B249-D449C0A76DA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5452" y="4396249"/>
            <a:ext cx="2276924" cy="16148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Рисунок 51">
            <a:extLst>
              <a:ext uri="{FF2B5EF4-FFF2-40B4-BE49-F238E27FC236}">
                <a16:creationId xmlns:a16="http://schemas.microsoft.com/office/drawing/2014/main" id="{BFE409DE-A65D-4104-9046-16C76F398C1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3820" y="4352191"/>
            <a:ext cx="2409731" cy="1614887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D799A33D-4F1B-41D9-B005-5A445AF1C714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7671" y="1567543"/>
            <a:ext cx="3200400" cy="246111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13763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F099231-51F3-4004-800D-90A49F621EE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251" y="1959428"/>
            <a:ext cx="1843768" cy="210502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sp>
        <p:nvSpPr>
          <p:cNvPr id="3" name="Свиток: горизонтальный 2">
            <a:extLst>
              <a:ext uri="{FF2B5EF4-FFF2-40B4-BE49-F238E27FC236}">
                <a16:creationId xmlns:a16="http://schemas.microsoft.com/office/drawing/2014/main" id="{A9A5877D-A2C6-4052-AE16-26E750AD69FC}"/>
              </a:ext>
            </a:extLst>
          </p:cNvPr>
          <p:cNvSpPr/>
          <p:nvPr/>
        </p:nvSpPr>
        <p:spPr>
          <a:xfrm>
            <a:off x="870857" y="164157"/>
            <a:ext cx="7728857" cy="140338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Работы художников -  графиков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BAB38FD-F7B4-4A13-9AF5-12697913B637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1889" y="2370364"/>
            <a:ext cx="2688092" cy="2105026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569A18B-FBFB-42E9-B81B-B9D232575FEC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943" y="4478111"/>
            <a:ext cx="2688092" cy="1777094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9CB4F2F-C913-4581-84AF-04DF5FBC845D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285" y="4659087"/>
            <a:ext cx="2688092" cy="159611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8C111FE-938E-4F7B-96C9-F9CACAF8F824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2493" y="1981201"/>
            <a:ext cx="3546021" cy="208325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735063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виток: горизонтальный 5">
            <a:extLst>
              <a:ext uri="{FF2B5EF4-FFF2-40B4-BE49-F238E27FC236}">
                <a16:creationId xmlns:a16="http://schemas.microsoft.com/office/drawing/2014/main" id="{287E30CE-855F-46AC-9895-8EE567756E2C}"/>
              </a:ext>
            </a:extLst>
          </p:cNvPr>
          <p:cNvSpPr/>
          <p:nvPr/>
        </p:nvSpPr>
        <p:spPr>
          <a:xfrm>
            <a:off x="1197429" y="304801"/>
            <a:ext cx="7881257" cy="126274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Виды изобразительного искусства</a:t>
            </a:r>
          </a:p>
        </p:txBody>
      </p:sp>
      <p:sp>
        <p:nvSpPr>
          <p:cNvPr id="47" name="Стрелка: изогнутая вправо 46">
            <a:extLst>
              <a:ext uri="{FF2B5EF4-FFF2-40B4-BE49-F238E27FC236}">
                <a16:creationId xmlns:a16="http://schemas.microsoft.com/office/drawing/2014/main" id="{50F428BA-A224-4BB3-A076-0D96D85023C2}"/>
              </a:ext>
            </a:extLst>
          </p:cNvPr>
          <p:cNvSpPr/>
          <p:nvPr/>
        </p:nvSpPr>
        <p:spPr>
          <a:xfrm rot="20587226">
            <a:off x="244658" y="728204"/>
            <a:ext cx="1314926" cy="1974695"/>
          </a:xfrm>
          <a:prstGeom prst="curvedRightArrow">
            <a:avLst>
              <a:gd name="adj1" fmla="val 0"/>
              <a:gd name="adj2" fmla="val 38612"/>
              <a:gd name="adj3" fmla="val 44517"/>
            </a:avLst>
          </a:prstGeom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9" name="Прямоугольник: скругленные углы 48">
            <a:extLst>
              <a:ext uri="{FF2B5EF4-FFF2-40B4-BE49-F238E27FC236}">
                <a16:creationId xmlns:a16="http://schemas.microsoft.com/office/drawing/2014/main" id="{9C2F0782-2171-4833-8D49-4048E2F332D2}"/>
              </a:ext>
            </a:extLst>
          </p:cNvPr>
          <p:cNvSpPr/>
          <p:nvPr/>
        </p:nvSpPr>
        <p:spPr>
          <a:xfrm>
            <a:off x="1937657" y="1774371"/>
            <a:ext cx="3200400" cy="87006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Живопись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dirty="0"/>
          </a:p>
        </p:txBody>
      </p:sp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id="{E9BF454C-D6B8-441E-8356-AC1986BEA9C3}"/>
              </a:ext>
            </a:extLst>
          </p:cNvPr>
          <p:cNvSpPr/>
          <p:nvPr/>
        </p:nvSpPr>
        <p:spPr>
          <a:xfrm>
            <a:off x="696686" y="2851262"/>
            <a:ext cx="4441370" cy="3426897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Живопись - один из наиболее ярких и распространенных видов изобразительного искусства, передающий мир с помощью цвета, красок (темперная, масляная, гуашевая, акварельная). Живопись в отличие от других видов искусства облада­ет цветом как главным, основным средством выраже­ния жизни.</a:t>
            </a:r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B278143-07CC-4C7E-86DF-C68A055F2EB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9591" y="4081909"/>
            <a:ext cx="3683261" cy="223000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10" name="Рисунок 9" descr="Рисование мальчика гуашью">
            <a:extLst>
              <a:ext uri="{FF2B5EF4-FFF2-40B4-BE49-F238E27FC236}">
                <a16:creationId xmlns:a16="http://schemas.microsoft.com/office/drawing/2014/main" id="{7E7E0969-05CE-4612-ADF7-5A287360AFE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8960" y="1665383"/>
            <a:ext cx="3813892" cy="223000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106159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виток: горизонтальный 3">
            <a:extLst>
              <a:ext uri="{FF2B5EF4-FFF2-40B4-BE49-F238E27FC236}">
                <a16:creationId xmlns:a16="http://schemas.microsoft.com/office/drawing/2014/main" id="{3ACF1E7D-B2CD-4B96-BEF0-9C8BD1CECD0F}"/>
              </a:ext>
            </a:extLst>
          </p:cNvPr>
          <p:cNvSpPr/>
          <p:nvPr/>
        </p:nvSpPr>
        <p:spPr>
          <a:xfrm>
            <a:off x="849086" y="217713"/>
            <a:ext cx="7598228" cy="153401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200" dirty="0">
                <a:solidFill>
                  <a:prstClr val="black">
                    <a:lumMod val="95000"/>
                    <a:lumOff val="5000"/>
                  </a:prstClr>
                </a:solidFill>
                <a:latin typeface="Comic Sans MS" panose="030F0702030302020204" pitchFamily="66" charset="0"/>
              </a:rPr>
              <a:t>Работы художников -  живописцев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55E44B1-BA97-4386-9798-84696B94D5C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828" y="1915886"/>
            <a:ext cx="3331029" cy="206828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F3286E-0FAF-4E06-A3AB-E89999A8ADB8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2896" y="1915886"/>
            <a:ext cx="3820886" cy="206828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594777F-F32A-4C44-9DDB-2065B67D8D3F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5682" y="4148329"/>
            <a:ext cx="2305050" cy="249146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4B26F29-5ADC-4F33-B383-06241E9721E5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603" y="4638184"/>
            <a:ext cx="2597603" cy="2001614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191078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виток: горизонтальный 5">
            <a:extLst>
              <a:ext uri="{FF2B5EF4-FFF2-40B4-BE49-F238E27FC236}">
                <a16:creationId xmlns:a16="http://schemas.microsoft.com/office/drawing/2014/main" id="{287E30CE-855F-46AC-9895-8EE567756E2C}"/>
              </a:ext>
            </a:extLst>
          </p:cNvPr>
          <p:cNvSpPr/>
          <p:nvPr/>
        </p:nvSpPr>
        <p:spPr>
          <a:xfrm>
            <a:off x="1197429" y="304801"/>
            <a:ext cx="7881257" cy="126274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Виды изобразительного искусства</a:t>
            </a:r>
          </a:p>
        </p:txBody>
      </p:sp>
      <p:sp>
        <p:nvSpPr>
          <p:cNvPr id="47" name="Стрелка: изогнутая вправо 46">
            <a:extLst>
              <a:ext uri="{FF2B5EF4-FFF2-40B4-BE49-F238E27FC236}">
                <a16:creationId xmlns:a16="http://schemas.microsoft.com/office/drawing/2014/main" id="{50F428BA-A224-4BB3-A076-0D96D85023C2}"/>
              </a:ext>
            </a:extLst>
          </p:cNvPr>
          <p:cNvSpPr/>
          <p:nvPr/>
        </p:nvSpPr>
        <p:spPr>
          <a:xfrm rot="20587226">
            <a:off x="244658" y="728204"/>
            <a:ext cx="1314926" cy="1974695"/>
          </a:xfrm>
          <a:prstGeom prst="curvedRightArrow">
            <a:avLst>
              <a:gd name="adj1" fmla="val 0"/>
              <a:gd name="adj2" fmla="val 38612"/>
              <a:gd name="adj3" fmla="val 44517"/>
            </a:avLst>
          </a:prstGeom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9" name="Прямоугольник: скругленные углы 48">
            <a:extLst>
              <a:ext uri="{FF2B5EF4-FFF2-40B4-BE49-F238E27FC236}">
                <a16:creationId xmlns:a16="http://schemas.microsoft.com/office/drawing/2014/main" id="{9C2F0782-2171-4833-8D49-4048E2F332D2}"/>
              </a:ext>
            </a:extLst>
          </p:cNvPr>
          <p:cNvSpPr/>
          <p:nvPr/>
        </p:nvSpPr>
        <p:spPr>
          <a:xfrm>
            <a:off x="1937657" y="1774371"/>
            <a:ext cx="3200400" cy="87006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Скульптура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dirty="0"/>
          </a:p>
        </p:txBody>
      </p:sp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id="{E9BF454C-D6B8-441E-8356-AC1986BEA9C3}"/>
              </a:ext>
            </a:extLst>
          </p:cNvPr>
          <p:cNvSpPr/>
          <p:nvPr/>
        </p:nvSpPr>
        <p:spPr>
          <a:xfrm>
            <a:off x="696686" y="2851262"/>
            <a:ext cx="4441370" cy="3426897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Скульптура - один из самых древних видов искусства. Скульптура - вид изобразительного искусства, произведения которого имеют материальный трехмерный объем. Сами эти произведения (статуи, бюсты, рельефы, и тому подобное) также называют скульптурой. </a:t>
            </a:r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18C68A2-10FF-4894-91FF-343D65F83063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682894"/>
            <a:ext cx="3217766" cy="225143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97D81EF-8C4D-4010-ADEA-F56B1B4A5F8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3359" y="4304449"/>
            <a:ext cx="2160814" cy="155577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BD54BF3-5E25-4E60-BD3E-9C4753448E1B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4036" y="4207546"/>
            <a:ext cx="2435419" cy="19351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003324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виток: горизонтальный 1">
            <a:extLst>
              <a:ext uri="{FF2B5EF4-FFF2-40B4-BE49-F238E27FC236}">
                <a16:creationId xmlns:a16="http://schemas.microsoft.com/office/drawing/2014/main" id="{47FBA426-0C5D-4B66-ADB7-249D4262C473}"/>
              </a:ext>
            </a:extLst>
          </p:cNvPr>
          <p:cNvSpPr/>
          <p:nvPr/>
        </p:nvSpPr>
        <p:spPr>
          <a:xfrm>
            <a:off x="1023257" y="391886"/>
            <a:ext cx="8055429" cy="1567543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200" dirty="0">
                <a:solidFill>
                  <a:prstClr val="black">
                    <a:lumMod val="95000"/>
                    <a:lumOff val="5000"/>
                  </a:prstClr>
                </a:solidFill>
                <a:latin typeface="Comic Sans MS" panose="030F0702030302020204" pitchFamily="66" charset="0"/>
              </a:rPr>
              <a:t>Работы художников -  скульпторов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1AF29BA-0F4C-4449-9C8C-54B2BE6E54B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113" y="2634341"/>
            <a:ext cx="3026228" cy="287382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B0956DB-394F-4FF0-B22F-B2970C37ED2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2686" y="2634341"/>
            <a:ext cx="3048000" cy="287382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AFD74BD-F9A9-49BE-8C04-EE73F04D6F3E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1489" y="2001949"/>
            <a:ext cx="2686049" cy="41386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087965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виток: горизонтальный 5">
            <a:extLst>
              <a:ext uri="{FF2B5EF4-FFF2-40B4-BE49-F238E27FC236}">
                <a16:creationId xmlns:a16="http://schemas.microsoft.com/office/drawing/2014/main" id="{287E30CE-855F-46AC-9895-8EE567756E2C}"/>
              </a:ext>
            </a:extLst>
          </p:cNvPr>
          <p:cNvSpPr/>
          <p:nvPr/>
        </p:nvSpPr>
        <p:spPr>
          <a:xfrm>
            <a:off x="1197429" y="304801"/>
            <a:ext cx="7881257" cy="126274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2C3C43">
                    <a:lumMod val="50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Виды изобразительного искусства</a:t>
            </a:r>
          </a:p>
        </p:txBody>
      </p:sp>
      <p:sp>
        <p:nvSpPr>
          <p:cNvPr id="47" name="Стрелка: изогнутая вправо 46">
            <a:extLst>
              <a:ext uri="{FF2B5EF4-FFF2-40B4-BE49-F238E27FC236}">
                <a16:creationId xmlns:a16="http://schemas.microsoft.com/office/drawing/2014/main" id="{50F428BA-A224-4BB3-A076-0D96D85023C2}"/>
              </a:ext>
            </a:extLst>
          </p:cNvPr>
          <p:cNvSpPr/>
          <p:nvPr/>
        </p:nvSpPr>
        <p:spPr>
          <a:xfrm rot="20587226">
            <a:off x="244658" y="728204"/>
            <a:ext cx="1314926" cy="1974695"/>
          </a:xfrm>
          <a:prstGeom prst="curvedRightArrow">
            <a:avLst>
              <a:gd name="adj1" fmla="val 0"/>
              <a:gd name="adj2" fmla="val 38612"/>
              <a:gd name="adj3" fmla="val 44517"/>
            </a:avLst>
          </a:prstGeom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49" name="Прямоугольник: скругленные углы 48">
            <a:extLst>
              <a:ext uri="{FF2B5EF4-FFF2-40B4-BE49-F238E27FC236}">
                <a16:creationId xmlns:a16="http://schemas.microsoft.com/office/drawing/2014/main" id="{9C2F0782-2171-4833-8D49-4048E2F332D2}"/>
              </a:ext>
            </a:extLst>
          </p:cNvPr>
          <p:cNvSpPr/>
          <p:nvPr/>
        </p:nvSpPr>
        <p:spPr>
          <a:xfrm>
            <a:off x="1937656" y="1774371"/>
            <a:ext cx="3367795" cy="87006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Архитектура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.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id="{E9BF454C-D6B8-441E-8356-AC1986BEA9C3}"/>
              </a:ext>
            </a:extLst>
          </p:cNvPr>
          <p:cNvSpPr/>
          <p:nvPr/>
        </p:nvSpPr>
        <p:spPr>
          <a:xfrm>
            <a:off x="696686" y="2851262"/>
            <a:ext cx="4441370" cy="3426897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Архитектура - зодчество, искусство проектировать и строить. Архитектура может выражать в художественных образах представления человека о мире, времени, величии, радости, торжестве, одиночестве и многих других чувствах.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rebuchet MS" panose="020B0603020202020204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1349BB7-96D7-4CDE-AB37-33D7B6536E9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5161" y="2644434"/>
            <a:ext cx="4431601" cy="3113314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28836695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323</TotalTime>
  <Words>377</Words>
  <Application>Microsoft Office PowerPoint</Application>
  <PresentationFormat>Широкоэкранный</PresentationFormat>
  <Paragraphs>72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2" baseType="lpstr">
      <vt:lpstr>Arial</vt:lpstr>
      <vt:lpstr>Calibri</vt:lpstr>
      <vt:lpstr>Comic Sans MS</vt:lpstr>
      <vt:lpstr>Times New Roman</vt:lpstr>
      <vt:lpstr>Trebuchet MS</vt:lpstr>
      <vt:lpstr>Wingdings</vt:lpstr>
      <vt:lpstr>Wingdings 3</vt:lpstr>
      <vt:lpstr>Аспект</vt:lpstr>
      <vt:lpstr>Изобразительное искусство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 Козлова</dc:creator>
  <cp:lastModifiedBy>Марина Козлова</cp:lastModifiedBy>
  <cp:revision>37</cp:revision>
  <dcterms:created xsi:type="dcterms:W3CDTF">2019-08-20T00:21:33Z</dcterms:created>
  <dcterms:modified xsi:type="dcterms:W3CDTF">2019-08-20T05:45:15Z</dcterms:modified>
</cp:coreProperties>
</file>