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69" r:id="rId4"/>
    <p:sldId id="274" r:id="rId5"/>
    <p:sldId id="271" r:id="rId6"/>
    <p:sldId id="257" r:id="rId7"/>
    <p:sldId id="275" r:id="rId8"/>
    <p:sldId id="276" r:id="rId9"/>
    <p:sldId id="259" r:id="rId10"/>
    <p:sldId id="260" r:id="rId11"/>
    <p:sldId id="263" r:id="rId12"/>
    <p:sldId id="267" r:id="rId13"/>
    <p:sldId id="272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ds03.infourok.ru/uploads/ex/01b2/00035d11-fc30f023/img4.jpg" TargetMode="External"/><Relationship Id="rId3" Type="http://schemas.openxmlformats.org/officeDocument/2006/relationships/hyperlink" Target="http://lisyonok.ucoz.ru/_ld/0/56505.png" TargetMode="External"/><Relationship Id="rId7" Type="http://schemas.openxmlformats.org/officeDocument/2006/relationships/hyperlink" Target="http://fiz.1september.ru/2009/02/3-6.jpg" TargetMode="External"/><Relationship Id="rId2" Type="http://schemas.openxmlformats.org/officeDocument/2006/relationships/hyperlink" Target="https://ds04.infourok.ru/uploads/ex/0c80/000242e7-25687275/hello_html_2c548ee1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ldistina.ru/data/1/skazki/47/2.jpg" TargetMode="External"/><Relationship Id="rId5" Type="http://schemas.openxmlformats.org/officeDocument/2006/relationships/hyperlink" Target="http://a2.mzstatic.com/us/r30/Purple18/v4/42/01/09/42010943-9b34-5841-bfb3-766517f45386/screen1024x1024.jpeg" TargetMode="External"/><Relationship Id="rId10" Type="http://schemas.openxmlformats.org/officeDocument/2006/relationships/hyperlink" Target="http://boombob.ru/img/picture/Oct/15/225dd670744aacdab017008852072070/10.jpg" TargetMode="External"/><Relationship Id="rId4" Type="http://schemas.openxmlformats.org/officeDocument/2006/relationships/hyperlink" Target="http://www.litmir.co/BookBinary/238835/1424199343/_41.jpg/0" TargetMode="External"/><Relationship Id="rId9" Type="http://schemas.openxmlformats.org/officeDocument/2006/relationships/hyperlink" Target="http://marina.yuha.ru/files/teachers/umeniya/images/pik46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638800"/>
            <a:ext cx="5257800" cy="1219200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04800"/>
            <a:ext cx="7391400" cy="193899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Century Schoolbook" pitchFamily="18" charset="0"/>
              </a:rPr>
              <a:t>"Все уроки, как люди, похожи и разные,</a:t>
            </a:r>
            <a:br>
              <a:rPr lang="ru-RU" sz="2400" dirty="0" smtClean="0">
                <a:latin typeface="Century Schoolbook" pitchFamily="18" charset="0"/>
              </a:rPr>
            </a:br>
            <a:r>
              <a:rPr lang="ru-RU" sz="2400" dirty="0" smtClean="0">
                <a:latin typeface="Century Schoolbook" pitchFamily="18" charset="0"/>
              </a:rPr>
              <a:t>Если к ним приглядеться с различных сторон:</a:t>
            </a:r>
            <a:br>
              <a:rPr lang="ru-RU" sz="2400" dirty="0" smtClean="0">
                <a:latin typeface="Century Schoolbook" pitchFamily="18" charset="0"/>
              </a:rPr>
            </a:br>
            <a:r>
              <a:rPr lang="ru-RU" sz="2400" dirty="0" smtClean="0">
                <a:latin typeface="Century Schoolbook" pitchFamily="18" charset="0"/>
              </a:rPr>
              <a:t>Ведь бывают уроки, как радостный праздник,</a:t>
            </a:r>
            <a:br>
              <a:rPr lang="ru-RU" sz="2400" dirty="0" smtClean="0">
                <a:latin typeface="Century Schoolbook" pitchFamily="18" charset="0"/>
              </a:rPr>
            </a:br>
            <a:r>
              <a:rPr lang="ru-RU" sz="2400" dirty="0" smtClean="0">
                <a:latin typeface="Century Schoolbook" pitchFamily="18" charset="0"/>
              </a:rPr>
              <a:t>А бывают они, как мучительный сон".</a:t>
            </a:r>
          </a:p>
          <a:p>
            <a:pPr algn="just"/>
            <a:r>
              <a:rPr lang="ru-RU" sz="2400" dirty="0" smtClean="0">
                <a:latin typeface="Century Schoolbook" pitchFamily="18" charset="0"/>
              </a:rPr>
              <a:t>					       В.Троицкий</a:t>
            </a: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4" descr="http://lisyonok.ucoz.ru/_ld/0/565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838200"/>
            <a:ext cx="1905000" cy="3384518"/>
          </a:xfrm>
          <a:prstGeom prst="rect">
            <a:avLst/>
          </a:prstGeom>
          <a:noFill/>
        </p:spPr>
      </p:pic>
      <p:pic>
        <p:nvPicPr>
          <p:cNvPr id="9" name="Picture 15" descr="https://ds04.infourok.ru/uploads/ex/0c80/000242e7-25687275/hello_html_2c548ee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429000"/>
            <a:ext cx="2771775" cy="322897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4343400" y="4831081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физики</a:t>
            </a:r>
          </a:p>
          <a:p>
            <a:r>
              <a:rPr lang="ru-RU" dirty="0" smtClean="0"/>
              <a:t>Печенкина Наталья Валерьевна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МКОУ СОШ </a:t>
            </a:r>
            <a:r>
              <a:rPr lang="ru-RU" dirty="0" err="1" smtClean="0"/>
              <a:t>Мошковский</a:t>
            </a:r>
            <a:r>
              <a:rPr lang="ru-RU" smtClean="0"/>
              <a:t> ЦО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arina.yuha.ru/files/teachers/umeniya/images/pik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57400"/>
            <a:ext cx="4038600" cy="3810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" y="1447800"/>
            <a:ext cx="4114800" cy="48768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Нагреем на двух одинаковых спиртовках одинаковое количество воды и масла, взятых при равных начальных температурах.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Одинаковое ли количество теплоты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требуется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нагревания равных масс воды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масла на одинаковое количество градусов?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0600" y="1447800"/>
            <a:ext cx="3810000" cy="4800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Масло нагревается быстрее, чем вода, а значит, на количество теплоты, переданное жидкостям для нагревания их на одинаковое число градусов, влияет род жидкости.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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теплоты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зависит от рода вещества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6"/>
          <p:cNvSpPr txBox="1">
            <a:spLocks/>
          </p:cNvSpPr>
          <p:nvPr/>
        </p:nvSpPr>
        <p:spPr>
          <a:xfrm>
            <a:off x="762000" y="274320"/>
            <a:ext cx="7620000" cy="64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 чего зависит количество теплоты?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457200"/>
            <a:ext cx="8382000" cy="1905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 smtClean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теплоты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зависит: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массы вещества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изменения температуры </a:t>
            </a:r>
            <a:r>
              <a:rPr lang="el-GR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рода вещества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15" descr="https://ds04.infourok.ru/uploads/ex/0c80/000242e7-25687275/hello_html_2c548e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3048000"/>
            <a:ext cx="2771775" cy="322897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2667000" y="1371600"/>
            <a:ext cx="5867400" cy="274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§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7, ответить на вопросы.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Решить задачу: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Рассчитать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энергию, получаемую человеком в результате употребления 100 г молока, плитки шоколада или других продуктов, используя сведения об их энергетической ценности на упаковке.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lisyonok.ucoz.ru/_ld/0/565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1905000" cy="3384518"/>
          </a:xfrm>
          <a:prstGeom prst="rect">
            <a:avLst/>
          </a:prstGeom>
          <a:noFill/>
        </p:spPr>
      </p:pic>
      <p:pic>
        <p:nvPicPr>
          <p:cNvPr id="7" name="Picture 2" descr="http://boombob.ru/img/picture/Oct/15/225dd670744aacdab017008852072070/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4999" y="4800600"/>
            <a:ext cx="7239001" cy="2230986"/>
          </a:xfrm>
          <a:prstGeom prst="rect">
            <a:avLst/>
          </a:prstGeom>
          <a:noFill/>
        </p:spPr>
      </p:pic>
      <p:sp>
        <p:nvSpPr>
          <p:cNvPr id="8" name="Содержимое 6"/>
          <p:cNvSpPr txBox="1">
            <a:spLocks/>
          </p:cNvSpPr>
          <p:nvPr/>
        </p:nvSpPr>
        <p:spPr>
          <a:xfrm>
            <a:off x="2667000" y="228600"/>
            <a:ext cx="4724400" cy="64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Домашнее  задание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dirty="0" smtClean="0"/>
              <a:t>Слайд 1, 11 Колба </a:t>
            </a:r>
            <a:r>
              <a:rPr lang="en-US" sz="1600" dirty="0" smtClean="0">
                <a:hlinkClick r:id="rId2"/>
              </a:rPr>
              <a:t>https://ds04.infourok.ru/uploads/ex/0c80/000242e7-25687275/hello_html_2c548ee1.png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1, 12 мальчик  </a:t>
            </a:r>
            <a:r>
              <a:rPr lang="en-US" sz="1600" dirty="0" smtClean="0">
                <a:hlinkClick r:id="rId3"/>
              </a:rPr>
              <a:t>http://lisyonok.ucoz.ru/_ld/0/56505.png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2 </a:t>
            </a:r>
            <a:r>
              <a:rPr lang="en-US" sz="1600" dirty="0" smtClean="0">
                <a:hlinkClick r:id="rId4"/>
              </a:rPr>
              <a:t>http://www.litmir.co/BookBinary/238835/1424199343/_41.jpg/0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Слайд 3 </a:t>
            </a:r>
            <a:r>
              <a:rPr lang="en-US" sz="1600" dirty="0" smtClean="0">
                <a:hlinkClick r:id="rId5"/>
              </a:rPr>
              <a:t>http://a2.mzstatic.com/us/r30/Purple18/v4/42/01/09/42010943-9b34-5841-bfb3-766517f45386/screen1024x1024.jpeg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4-7  </a:t>
            </a:r>
            <a:r>
              <a:rPr lang="en-US" sz="1600" dirty="0" smtClean="0">
                <a:hlinkClick r:id="rId6"/>
              </a:rPr>
              <a:t>http://www.goldistina.ru/data/1/skazki/47/2.jpg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8 </a:t>
            </a:r>
            <a:r>
              <a:rPr lang="en-US" sz="1600" dirty="0" smtClean="0">
                <a:hlinkClick r:id="rId7"/>
              </a:rPr>
              <a:t>http://fiz.1september.ru/2009/02/3-6.jpg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9 </a:t>
            </a:r>
            <a:r>
              <a:rPr lang="en-US" sz="1600" dirty="0" smtClean="0">
                <a:hlinkClick r:id="rId8"/>
              </a:rPr>
              <a:t>https://ds03.infourok.ru/uploads/ex/01b2/00035d11-fc30f023/img4.jpg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10 </a:t>
            </a:r>
            <a:r>
              <a:rPr lang="en-US" sz="1600" dirty="0" smtClean="0">
                <a:hlinkClick r:id="rId9"/>
              </a:rPr>
              <a:t>http://marina.yuha.ru/files/teachers/umeniya/images/pik46.png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12 </a:t>
            </a:r>
            <a:r>
              <a:rPr lang="en-US" sz="1600" dirty="0" smtClean="0">
                <a:hlinkClick r:id="rId10"/>
              </a:rPr>
              <a:t>http://boombob.ru/img/picture/Oct/15/225dd670744aacdab017008852072070/10.jpg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</a:t>
            </a:r>
          </a:p>
          <a:p>
            <a:pPr>
              <a:buNone/>
            </a:pP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7239000" cy="6400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Определите физическое явление?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litmir.co/BookBinary/238835/1424199343/_41.jpg/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066800"/>
            <a:ext cx="7086600" cy="4890347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6096000"/>
            <a:ext cx="7239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Хитрый Петр и змей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(болгарская  сказка)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6096000"/>
            <a:ext cx="7315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Превращение механической работы в теплоту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2.mzstatic.com/us/r30/Purple18/v4/42/01/09/42010943-9b34-5841-bfb3-766517f45386/screen1024x1024.jpeg"/>
          <p:cNvPicPr>
            <a:picLocks noChangeAspect="1" noChangeArrowheads="1"/>
          </p:cNvPicPr>
          <p:nvPr/>
        </p:nvPicPr>
        <p:blipFill>
          <a:blip r:embed="rId2"/>
          <a:srcRect r="51" b="30"/>
          <a:stretch>
            <a:fillRect/>
          </a:stretch>
        </p:blipFill>
        <p:spPr bwMode="auto">
          <a:xfrm>
            <a:off x="1295400" y="914400"/>
            <a:ext cx="7010400" cy="5131632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6"/>
          <p:cNvSpPr txBox="1">
            <a:spLocks/>
          </p:cNvSpPr>
          <p:nvPr/>
        </p:nvSpPr>
        <p:spPr>
          <a:xfrm>
            <a:off x="1219200" y="274320"/>
            <a:ext cx="7162800" cy="64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Определите физическое явление?</a:t>
            </a: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6096000"/>
            <a:ext cx="7239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Байка про тетерева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(русская сказка)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6096000"/>
            <a:ext cx="7162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Теплопередача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E0B98-D80A-4BDD-96D5-0AE6C1F99985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76600" y="4724400"/>
            <a:ext cx="2895600" cy="69532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Теплопроводность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10800000" flipV="1">
            <a:off x="2428875" y="2000250"/>
            <a:ext cx="4071938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6287294" y="2213769"/>
            <a:ext cx="428625" cy="1587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4322763" y="1820863"/>
            <a:ext cx="357187" cy="1587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2143919" y="2285206"/>
            <a:ext cx="571500" cy="158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7239001" y="3810000"/>
            <a:ext cx="1143001" cy="381002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6200000" flipV="1">
            <a:off x="2037557" y="4463256"/>
            <a:ext cx="500062" cy="3175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17" idx="0"/>
          </p:cNvCxnSpPr>
          <p:nvPr/>
        </p:nvCxnSpPr>
        <p:spPr>
          <a:xfrm rot="5400000" flipH="1" flipV="1">
            <a:off x="4533904" y="3619502"/>
            <a:ext cx="1295395" cy="914402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6200000" flipH="1">
            <a:off x="5467352" y="4667249"/>
            <a:ext cx="2500311" cy="23814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Скругленный прямоугольник 60"/>
          <p:cNvSpPr/>
          <p:nvPr/>
        </p:nvSpPr>
        <p:spPr>
          <a:xfrm>
            <a:off x="6858000" y="4343400"/>
            <a:ext cx="2119313" cy="6096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Конвекция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285875" y="357188"/>
            <a:ext cx="6500813" cy="135731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изменения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внутренней энергии тела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486400" y="5867400"/>
            <a:ext cx="2786062" cy="6096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Излучение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71500" y="2428875"/>
            <a:ext cx="4357688" cy="9239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механической работы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143500" y="2428875"/>
            <a:ext cx="3429000" cy="10001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Теплопередача</a:t>
            </a:r>
          </a:p>
        </p:txBody>
      </p:sp>
      <p:pic>
        <p:nvPicPr>
          <p:cNvPr id="12290" name="Picture 2" descr="http://www.goldistina.ru/data/1/skazki/47/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16458"/>
            <a:ext cx="3200400" cy="2841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1" grpId="0" animBg="1"/>
      <p:bldP spid="64" grpId="0" animBg="1"/>
      <p:bldP spid="67" grpId="0" animBg="1"/>
      <p:bldP spid="68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33400"/>
            <a:ext cx="8229600" cy="22098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CC0000"/>
                </a:solidFill>
                <a:latin typeface="Arial Black" pitchFamily="34" charset="0"/>
              </a:rPr>
              <a:t>Количество теплоты. Единицы количества теплоты</a:t>
            </a:r>
            <a:endParaRPr lang="ru-RU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638800"/>
            <a:ext cx="5257800" cy="1219200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http://www.goldistina.ru/data/1/skazki/47/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16458"/>
            <a:ext cx="3200400" cy="2841542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24200" y="2819400"/>
            <a:ext cx="5715000" cy="2286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Энергия, которую получает или теряет тело при теплопередаче называется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количеством теплоты.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66800" y="533400"/>
            <a:ext cx="7315200" cy="2819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теплоты –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мера энергии, переданной телу  или отданной телом.</a:t>
            </a:r>
          </a:p>
          <a:p>
            <a:pPr algn="ctr">
              <a:defRPr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единицей измерения ее является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джоуль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(Дж)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5200" y="4343400"/>
            <a:ext cx="4953000" cy="1447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dirty="0" smtClean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[Q]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Дж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6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FF0000"/>
                </a:solidFill>
              </a:rPr>
              <a:t> </a:t>
            </a:r>
            <a:endParaRPr lang="ru-RU" sz="72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2" descr="http://www.goldistina.ru/data/1/skazki/47/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16458"/>
            <a:ext cx="3200400" cy="2841542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57200" y="533400"/>
            <a:ext cx="8229600" cy="2819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Калория –</a:t>
            </a:r>
          </a:p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количество теплоты, которое необходимо передать 1г воды для ее нагревания на 1</a:t>
            </a:r>
            <a:r>
              <a:rPr lang="ru-RU" sz="3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5200" y="4343400"/>
            <a:ext cx="4953000" cy="1447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кал=4,2Дж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FF0000"/>
                </a:solidFill>
              </a:rPr>
              <a:t> </a:t>
            </a:r>
            <a:endParaRPr lang="ru-RU" sz="72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2" descr="http://www.goldistina.ru/data/1/skazki/47/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16458"/>
            <a:ext cx="3200400" cy="2841542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iz.1september.ru/2009/02/3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1" y="1828800"/>
            <a:ext cx="3505200" cy="37338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" y="1143000"/>
            <a:ext cx="3505200" cy="4800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Нагреем на двух одинаковых спиртовках разное количество воды, имеющей одинаковую начальную температуру.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Одинаковое ли количество теплоты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требуется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нагревания разных масс воды на одинаковое количество градусов?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76800" y="1143000"/>
            <a:ext cx="3657600" cy="47244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теплоты, необходимое для нагревания жидкости зависит от ее массы.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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больше масса вещества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тем больше требуется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Q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6"/>
          <p:cNvSpPr txBox="1">
            <a:spLocks/>
          </p:cNvSpPr>
          <p:nvPr/>
        </p:nvSpPr>
        <p:spPr>
          <a:xfrm>
            <a:off x="762000" y="274320"/>
            <a:ext cx="7620000" cy="64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 чего зависит количество теплоты?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457200" y="1524000"/>
            <a:ext cx="3886200" cy="4762500"/>
            <a:chOff x="533400" y="1219200"/>
            <a:chExt cx="4724400" cy="4991100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/>
            <a:srcRect l="69302" r="8"/>
            <a:stretch>
              <a:fillRect/>
            </a:stretch>
          </p:blipFill>
          <p:spPr bwMode="auto">
            <a:xfrm>
              <a:off x="2895600" y="1219200"/>
              <a:ext cx="2362200" cy="499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/>
            <a:srcRect r="68320"/>
            <a:stretch>
              <a:fillRect/>
            </a:stretch>
          </p:blipFill>
          <p:spPr bwMode="auto">
            <a:xfrm>
              <a:off x="533400" y="1219200"/>
              <a:ext cx="2438400" cy="499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Прямоугольник 7"/>
          <p:cNvSpPr/>
          <p:nvPr/>
        </p:nvSpPr>
        <p:spPr>
          <a:xfrm>
            <a:off x="457200" y="1371600"/>
            <a:ext cx="3962400" cy="48768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Нагреем на двух одинаковых спиртовках равное количество воды, взятой при разных начальных температурах.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Одинаковое ли количество теплоты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требуется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нагревания  равного количества воды, взятой при разных начальных температурах.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0600" y="1371600"/>
            <a:ext cx="4038600" cy="48768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нагревания изначально более холодной жидкости до определенной температуры понадобиться больше времени, а значит и большее количество теплоты. 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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больше разность температур  </a:t>
            </a:r>
            <a:r>
              <a:rPr lang="el-GR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тем больше требуется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Q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6"/>
          <p:cNvSpPr txBox="1">
            <a:spLocks/>
          </p:cNvSpPr>
          <p:nvPr/>
        </p:nvSpPr>
        <p:spPr>
          <a:xfrm>
            <a:off x="762000" y="274320"/>
            <a:ext cx="7620000" cy="64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 чего зависит количество теплоты?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2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513</TotalTime>
  <Words>458</Words>
  <Application>Microsoft Office PowerPoint</Application>
  <PresentationFormat>Экран (4:3)</PresentationFormat>
  <Paragraphs>93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 Black</vt:lpstr>
      <vt:lpstr>Century Schoolbook</vt:lpstr>
      <vt:lpstr>Lucida Sans Unicode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Количество теплоты. Единицы количества теплоты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теплоты</dc:title>
  <dc:creator>ИРИНА</dc:creator>
  <cp:lastModifiedBy>Учитель</cp:lastModifiedBy>
  <cp:revision>55</cp:revision>
  <dcterms:created xsi:type="dcterms:W3CDTF">2011-09-19T16:49:10Z</dcterms:created>
  <dcterms:modified xsi:type="dcterms:W3CDTF">2022-11-02T03:45:33Z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451118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