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4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90" r:id="rId33"/>
  </p:sldIdLst>
  <p:sldSz cx="9144000" cy="6858000" type="screen4x3"/>
  <p:notesSz cx="6858000" cy="9144000"/>
  <p:custDataLst>
    <p:tags r:id="rId35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7" d="100"/>
          <a:sy n="67" d="100"/>
        </p:scale>
        <p:origin x="-1254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4C27AE3-502A-477B-A853-EA1932F97AE5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C642F51-9B59-4A93-83A9-3E8D7AAFFC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4300904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CF46B1-3996-405C-B220-DAFC42BD8C13}" type="datetime1">
              <a:rPr lang="ru-RU" smtClean="0"/>
              <a:t>02.11.2022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Белозёрова Татьяна Владимировна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6590AD-D3B0-4CE6-B5CE-9467B86A990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A50888-05A8-4716-B080-6DCB60897A1F}" type="datetime1">
              <a:rPr lang="ru-RU" smtClean="0"/>
              <a:t>02.11.2022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Белозёрова Татьяна Владимировна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6590AD-D3B0-4CE6-B5CE-9467B86A990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7F1008-DF1B-4055-9F16-93449A7C4486}" type="datetime1">
              <a:rPr lang="ru-RU" smtClean="0"/>
              <a:t>02.11.2022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Белозёрова Татьяна Владимировна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6590AD-D3B0-4CE6-B5CE-9467B86A990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FF1199-C0F3-4C2E-BFD9-FD7505646998}" type="datetime1">
              <a:rPr lang="ru-RU" smtClean="0"/>
              <a:t>02.11.2022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Белозёрова Татьяна Владимировна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6590AD-D3B0-4CE6-B5CE-9467B86A990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0F6E99-A624-4B06-AD4A-CBB34A573C03}" type="datetime1">
              <a:rPr lang="ru-RU" smtClean="0"/>
              <a:t>02.11.2022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Белозёрова Татьяна Владимировна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6590AD-D3B0-4CE6-B5CE-9467B86A990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8A9AAC-8154-4051-A8D4-C2EBC36AE66F}" type="datetime1">
              <a:rPr lang="ru-RU" smtClean="0"/>
              <a:t>02.11.2022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Белозёрова Татьяна Владимировна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6590AD-D3B0-4CE6-B5CE-9467B86A990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633C35-C951-43E7-BAF6-BBBAD6685CFE}" type="datetime1">
              <a:rPr lang="ru-RU" smtClean="0"/>
              <a:t>02.11.2022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Белозёрова Татьяна Владимировна</a:t>
            </a: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6590AD-D3B0-4CE6-B5CE-9467B86A990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E8D0C9-0460-40B9-93B5-C3CB5D5E0759}" type="datetime1">
              <a:rPr lang="ru-RU" smtClean="0"/>
              <a:t>02.11.2022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Белозёрова Татьяна Владимировна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6590AD-D3B0-4CE6-B5CE-9467B86A990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810669-2977-4CC3-81BD-CD929C6C9D06}" type="datetime1">
              <a:rPr lang="ru-RU" smtClean="0"/>
              <a:t>02.11.2022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Белозёрова Татьяна Владимировна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6590AD-D3B0-4CE6-B5CE-9467B86A990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5C2DF3-0EA5-4BBC-A95B-EA0EAF776405}" type="datetime1">
              <a:rPr lang="ru-RU" smtClean="0"/>
              <a:t>02.11.2022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Белозёрова Татьяна Владимировна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6590AD-D3B0-4CE6-B5CE-9467B86A990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30FF4C-7622-43BC-A4B7-0D7B9A9A7DE8}" type="datetime1">
              <a:rPr lang="ru-RU" smtClean="0"/>
              <a:t>02.11.2022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Белозёрова Татьяна Владимировна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6590AD-D3B0-4CE6-B5CE-9467B86A990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l="-13000" r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 descr="0c2cc5d23ff0.jpg"/>
          <p:cNvPicPr>
            <a:picLocks noChangeAspect="1"/>
          </p:cNvPicPr>
          <p:nvPr userDrawn="1"/>
        </p:nvPicPr>
        <p:blipFill>
          <a:blip r:embed="rId14" cstate="print"/>
          <a:stretch>
            <a:fillRect/>
          </a:stretch>
        </p:blipFill>
        <p:spPr>
          <a:xfrm>
            <a:off x="0" y="0"/>
            <a:ext cx="3068960" cy="3068960"/>
          </a:xfrm>
          <a:prstGeom prst="rect">
            <a:avLst/>
          </a:prstGeom>
        </p:spPr>
      </p:pic>
      <p:pic>
        <p:nvPicPr>
          <p:cNvPr id="9" name="Рисунок 8" descr="rgtaylor_csc_net_wan_cloud.png"/>
          <p:cNvPicPr>
            <a:picLocks noChangeAspect="1"/>
          </p:cNvPicPr>
          <p:nvPr userDrawn="1"/>
        </p:nvPicPr>
        <p:blipFill>
          <a:blip r:embed="rId15" cstate="print"/>
          <a:stretch>
            <a:fillRect/>
          </a:stretch>
        </p:blipFill>
        <p:spPr>
          <a:xfrm>
            <a:off x="4067944" y="332656"/>
            <a:ext cx="2952328" cy="1549972"/>
          </a:xfrm>
          <a:prstGeom prst="rect">
            <a:avLst/>
          </a:prstGeom>
        </p:spPr>
      </p:pic>
      <p:pic>
        <p:nvPicPr>
          <p:cNvPr id="8" name="Рисунок 7" descr="rgtaylor_csc_net_wan_cloud.png"/>
          <p:cNvPicPr>
            <a:picLocks noChangeAspect="1"/>
          </p:cNvPicPr>
          <p:nvPr userDrawn="1"/>
        </p:nvPicPr>
        <p:blipFill>
          <a:blip r:embed="rId15" cstate="print"/>
          <a:stretch>
            <a:fillRect/>
          </a:stretch>
        </p:blipFill>
        <p:spPr>
          <a:xfrm>
            <a:off x="1691680" y="0"/>
            <a:ext cx="2952328" cy="1549972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332656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6D48A9-F7FD-48F6-A1B3-8A8BC9B3EF48}" type="datetime1">
              <a:rPr lang="ru-RU" smtClean="0"/>
              <a:t>02.11.2022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ru-RU" smtClean="0"/>
              <a:t>Белозёрова Татьяна Владимировна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6590AD-D3B0-4CE6-B5CE-9467B86A990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hf sldNum="0"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3000" r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2882751"/>
          </a:xfrm>
        </p:spPr>
        <p:txBody>
          <a:bodyPr>
            <a:normAutofit fontScale="90000"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latin typeface="Times New Roman"/>
                <a:ea typeface="Times New Roman"/>
                <a:cs typeface="Times New Roman"/>
              </a:rPr>
              <a:t>Родительское собрание в 4 классе </a:t>
            </a:r>
            <a:r>
              <a:rPr lang="ru-RU" sz="2800" dirty="0">
                <a:ea typeface="Calibri"/>
                <a:cs typeface="Times New Roman"/>
              </a:rPr>
              <a:t/>
            </a:r>
            <a:br>
              <a:rPr lang="ru-RU" sz="2800" dirty="0">
                <a:ea typeface="Calibri"/>
                <a:cs typeface="Times New Roman"/>
              </a:rPr>
            </a:br>
            <a:r>
              <a:rPr lang="ru-RU" dirty="0">
                <a:latin typeface="Times New Roman"/>
                <a:ea typeface="Times New Roman"/>
                <a:cs typeface="Times New Roman"/>
              </a:rPr>
              <a:t>Тема: «Кризисы взросления младшего школьника» </a:t>
            </a:r>
            <a:r>
              <a:rPr lang="ru-RU" sz="2800" dirty="0">
                <a:ea typeface="Calibri"/>
                <a:cs typeface="Times New Roman"/>
              </a:rPr>
              <a:t/>
            </a:r>
            <a:br>
              <a:rPr lang="ru-RU" sz="2800" dirty="0">
                <a:ea typeface="Calibri"/>
                <a:cs typeface="Times New Roman"/>
              </a:rPr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915816" y="4365104"/>
            <a:ext cx="4856584" cy="1273696"/>
          </a:xfrm>
        </p:spPr>
        <p:txBody>
          <a:bodyPr>
            <a:normAutofit/>
          </a:bodyPr>
          <a:lstStyle/>
          <a:p>
            <a:r>
              <a:rPr lang="ru-RU" sz="1800" dirty="0" smtClean="0"/>
              <a:t>Составитель: </a:t>
            </a:r>
            <a:r>
              <a:rPr lang="ru-RU" sz="1800" dirty="0" err="1" smtClean="0"/>
              <a:t>Дошлова</a:t>
            </a:r>
            <a:r>
              <a:rPr lang="ru-RU" sz="1800" dirty="0" smtClean="0"/>
              <a:t> Галина Андреевна Учитель  МКОУ «</a:t>
            </a:r>
            <a:r>
              <a:rPr lang="ru-RU" sz="1800" dirty="0" err="1" smtClean="0"/>
              <a:t>Новозыряновская</a:t>
            </a:r>
            <a:r>
              <a:rPr lang="ru-RU" sz="1800" dirty="0" smtClean="0"/>
              <a:t> </a:t>
            </a:r>
            <a:r>
              <a:rPr lang="ru-RU" sz="1800" dirty="0" err="1" smtClean="0"/>
              <a:t>сош</a:t>
            </a:r>
            <a:r>
              <a:rPr lang="ru-RU" sz="1800" dirty="0" smtClean="0"/>
              <a:t>»</a:t>
            </a:r>
            <a:endParaRPr lang="ru-RU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988840"/>
            <a:ext cx="8229600" cy="4464496"/>
          </a:xfrm>
        </p:spPr>
        <p:txBody>
          <a:bodyPr>
            <a:normAutofit/>
          </a:bodyPr>
          <a:lstStyle/>
          <a:p>
            <a:pPr algn="ctr"/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№3</a:t>
            </a:r>
          </a:p>
          <a:p>
            <a:pPr algn="ctr"/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А- 16 уч-ся—64 %</a:t>
            </a:r>
          </a:p>
          <a:p>
            <a:pPr algn="ctr"/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Б- 4 уч-ся  - 16%</a:t>
            </a:r>
          </a:p>
          <a:p>
            <a:pPr algn="ctr"/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В – 3 уч-ся – 12%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344611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916832"/>
            <a:ext cx="8229600" cy="4464496"/>
          </a:xfrm>
        </p:spPr>
        <p:txBody>
          <a:bodyPr>
            <a:normAutofit lnSpcReduction="10000"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4000" dirty="0">
                <a:latin typeface="Times New Roman" pitchFamily="18" charset="0"/>
                <a:ea typeface="Times New Roman"/>
                <a:cs typeface="Times New Roman" pitchFamily="18" charset="0"/>
              </a:rPr>
              <a:t>4) Если тебя накажут несправедливо, ты: </a:t>
            </a:r>
            <a:endParaRPr lang="ru-RU" sz="4000" dirty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4000" dirty="0">
                <a:latin typeface="Times New Roman" pitchFamily="18" charset="0"/>
                <a:ea typeface="Times New Roman"/>
                <a:cs typeface="Times New Roman" pitchFamily="18" charset="0"/>
              </a:rPr>
              <a:t>А. Согласишься с этим </a:t>
            </a:r>
            <a:endParaRPr lang="ru-RU" sz="4000" dirty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4000" dirty="0">
                <a:latin typeface="Times New Roman" pitchFamily="18" charset="0"/>
                <a:ea typeface="Times New Roman"/>
                <a:cs typeface="Times New Roman" pitchFamily="18" charset="0"/>
              </a:rPr>
              <a:t>Б. Промолчишь </a:t>
            </a:r>
            <a:endParaRPr lang="ru-RU" sz="4000" dirty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4000" dirty="0">
                <a:latin typeface="Times New Roman" pitchFamily="18" charset="0"/>
                <a:ea typeface="Times New Roman"/>
                <a:cs typeface="Times New Roman" pitchFamily="18" charset="0"/>
              </a:rPr>
              <a:t>В. Будешь доказывать свою правоту  </a:t>
            </a:r>
            <a:endParaRPr lang="ru-RU" sz="4000" dirty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851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844824"/>
            <a:ext cx="8229600" cy="4281339"/>
          </a:xfrm>
        </p:spPr>
        <p:txBody>
          <a:bodyPr>
            <a:normAutofit/>
          </a:bodyPr>
          <a:lstStyle/>
          <a:p>
            <a:pPr algn="ctr"/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№4</a:t>
            </a:r>
          </a:p>
          <a:p>
            <a:pPr algn="ctr"/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А- 4 уч-ся-  16 %</a:t>
            </a:r>
          </a:p>
          <a:p>
            <a:pPr algn="ctr"/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Б- 10 уч-ся-  40%</a:t>
            </a:r>
          </a:p>
          <a:p>
            <a:pPr algn="ctr"/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В – 11 уч-ся  - 44%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509677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4400" dirty="0">
                <a:latin typeface="Times New Roman" pitchFamily="18" charset="0"/>
                <a:ea typeface="Times New Roman"/>
                <a:cs typeface="Times New Roman" pitchFamily="18" charset="0"/>
              </a:rPr>
              <a:t>5) Вы себя лучше чувствуете: </a:t>
            </a:r>
            <a:endParaRPr lang="ru-RU" sz="4400" dirty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4400" dirty="0">
                <a:latin typeface="Times New Roman" pitchFamily="18" charset="0"/>
                <a:ea typeface="Times New Roman"/>
                <a:cs typeface="Times New Roman" pitchFamily="18" charset="0"/>
              </a:rPr>
              <a:t>А. Дома</a:t>
            </a:r>
            <a:endParaRPr lang="ru-RU" sz="4400" dirty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4400" dirty="0">
                <a:latin typeface="Times New Roman" pitchFamily="18" charset="0"/>
                <a:ea typeface="Times New Roman"/>
                <a:cs typeface="Times New Roman" pitchFamily="18" charset="0"/>
              </a:rPr>
              <a:t>Б. В школе </a:t>
            </a:r>
            <a:endParaRPr lang="ru-RU" sz="4400" dirty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4400" dirty="0">
                <a:latin typeface="Times New Roman" pitchFamily="18" charset="0"/>
                <a:ea typeface="Times New Roman"/>
                <a:cs typeface="Times New Roman" pitchFamily="18" charset="0"/>
              </a:rPr>
              <a:t>В. Среди друзей  </a:t>
            </a:r>
            <a:endParaRPr lang="ru-RU" sz="4400" dirty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069848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988840"/>
            <a:ext cx="8229600" cy="4137323"/>
          </a:xfrm>
        </p:spPr>
        <p:txBody>
          <a:bodyPr>
            <a:normAutofit/>
          </a:bodyPr>
          <a:lstStyle/>
          <a:p>
            <a:pPr algn="ctr"/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№5</a:t>
            </a:r>
          </a:p>
          <a:p>
            <a:pPr algn="ctr"/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А-  17 уч-ся -  68%</a:t>
            </a:r>
          </a:p>
          <a:p>
            <a:pPr algn="ctr"/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Б- 1 </a:t>
            </a:r>
            <a:r>
              <a:rPr lang="ru-RU" sz="4400" dirty="0" err="1" smtClean="0">
                <a:latin typeface="Times New Roman" pitchFamily="18" charset="0"/>
                <a:cs typeface="Times New Roman" pitchFamily="18" charset="0"/>
              </a:rPr>
              <a:t>уч</a:t>
            </a:r>
            <a:r>
              <a:rPr lang="ru-RU" sz="4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-     4 %</a:t>
            </a:r>
          </a:p>
          <a:p>
            <a:pPr algn="ctr"/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В-  7 уч-ся -  28 %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90962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4400" dirty="0">
                <a:latin typeface="Times New Roman" pitchFamily="18" charset="0"/>
                <a:ea typeface="Times New Roman"/>
                <a:cs typeface="Times New Roman" pitchFamily="18" charset="0"/>
              </a:rPr>
              <a:t>6) Если у тебя плохо на душе, ты обратишься </a:t>
            </a:r>
            <a:r>
              <a:rPr lang="ru-RU" sz="4400" dirty="0" smtClean="0">
                <a:latin typeface="Times New Roman" pitchFamily="18" charset="0"/>
                <a:ea typeface="Times New Roman"/>
                <a:cs typeface="Times New Roman" pitchFamily="18" charset="0"/>
              </a:rPr>
              <a:t>к</a:t>
            </a:r>
            <a:r>
              <a:rPr lang="ru-RU" sz="4400" dirty="0">
                <a:latin typeface="Times New Roman" pitchFamily="18" charset="0"/>
                <a:ea typeface="Calibri"/>
                <a:cs typeface="Times New Roman" pitchFamily="18" charset="0"/>
              </a:rPr>
              <a:t> 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4400" dirty="0">
                <a:latin typeface="Times New Roman" pitchFamily="18" charset="0"/>
                <a:ea typeface="Times New Roman"/>
                <a:cs typeface="Times New Roman" pitchFamily="18" charset="0"/>
              </a:rPr>
              <a:t>А. Родителям</a:t>
            </a:r>
            <a:endParaRPr lang="ru-RU" sz="4400" dirty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4400" dirty="0">
                <a:latin typeface="Times New Roman" pitchFamily="18" charset="0"/>
                <a:ea typeface="Times New Roman"/>
                <a:cs typeface="Times New Roman" pitchFamily="18" charset="0"/>
              </a:rPr>
              <a:t>Б. Друзьям  </a:t>
            </a:r>
            <a:endParaRPr lang="ru-RU" sz="4400" dirty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4400" dirty="0">
                <a:latin typeface="Times New Roman" pitchFamily="18" charset="0"/>
                <a:ea typeface="Times New Roman"/>
                <a:cs typeface="Times New Roman" pitchFamily="18" charset="0"/>
              </a:rPr>
              <a:t>В. Посторонним людям  </a:t>
            </a:r>
            <a:endParaRPr lang="ru-RU" sz="4400" dirty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848570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916832"/>
            <a:ext cx="8229600" cy="4209331"/>
          </a:xfrm>
        </p:spPr>
        <p:txBody>
          <a:bodyPr>
            <a:normAutofit/>
          </a:bodyPr>
          <a:lstStyle/>
          <a:p>
            <a:pPr algn="ctr"/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№6</a:t>
            </a:r>
          </a:p>
          <a:p>
            <a:pPr algn="ctr"/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А-    23  уч-ся – 92 %</a:t>
            </a:r>
          </a:p>
          <a:p>
            <a:pPr algn="ctr"/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Б-  2 </a:t>
            </a:r>
            <a:r>
              <a:rPr lang="ru-RU" sz="4400" dirty="0" err="1" smtClean="0">
                <a:latin typeface="Times New Roman" pitchFamily="18" charset="0"/>
                <a:cs typeface="Times New Roman" pitchFamily="18" charset="0"/>
              </a:rPr>
              <a:t>уч</a:t>
            </a:r>
            <a:r>
              <a:rPr lang="ru-RU" sz="4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  -   8%</a:t>
            </a:r>
          </a:p>
          <a:p>
            <a:pPr algn="ctr"/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В -  0 уч-ся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100314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latin typeface="Times New Roman"/>
                <a:ea typeface="Times New Roman"/>
                <a:cs typeface="Times New Roman"/>
              </a:rPr>
              <a:t>Мотивы детской неуправляемости </a:t>
            </a:r>
            <a:endParaRPr lang="ru-RU" sz="1800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latin typeface="Times New Roman"/>
                <a:ea typeface="Times New Roman"/>
                <a:cs typeface="Times New Roman"/>
              </a:rPr>
              <a:t>1. Мотив первый - борьба за внимание родителей. </a:t>
            </a:r>
            <a:endParaRPr lang="ru-RU" sz="1800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latin typeface="Times New Roman"/>
                <a:ea typeface="Times New Roman"/>
                <a:cs typeface="Times New Roman"/>
              </a:rPr>
              <a:t>2. Борьба за самоутверждение. </a:t>
            </a:r>
            <a:endParaRPr lang="ru-RU" sz="1800" dirty="0">
              <a:ea typeface="Calibri"/>
              <a:cs typeface="Times New Roman"/>
            </a:endParaRPr>
          </a:p>
          <a:p>
            <a:r>
              <a:rPr lang="ru-RU" dirty="0">
                <a:latin typeface="Times New Roman"/>
                <a:ea typeface="Times New Roman"/>
              </a:rPr>
              <a:t>3. Неверие в свой </a:t>
            </a:r>
            <a:r>
              <a:rPr lang="ru-RU" dirty="0" smtClean="0">
                <a:latin typeface="Times New Roman"/>
                <a:ea typeface="Times New Roman"/>
              </a:rPr>
              <a:t>успех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latin typeface="Times New Roman"/>
                <a:ea typeface="Times New Roman"/>
                <a:cs typeface="Times New Roman"/>
              </a:rPr>
              <a:t>4. Причинами неверия в собственный успех могут стать: </a:t>
            </a:r>
            <a:endParaRPr lang="ru-RU" sz="1800" dirty="0">
              <a:ea typeface="Calibri"/>
              <a:cs typeface="Times New Roman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03556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latin typeface="Times New Roman"/>
                <a:ea typeface="Times New Roman"/>
                <a:cs typeface="Times New Roman"/>
              </a:rPr>
              <a:t>низкие школьные результаты вне зависимых от приложенных </a:t>
            </a:r>
            <a:endParaRPr lang="ru-RU" sz="1800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latin typeface="Times New Roman"/>
                <a:ea typeface="Times New Roman"/>
                <a:cs typeface="Times New Roman"/>
              </a:rPr>
              <a:t>ребенком усилий</a:t>
            </a:r>
            <a:r>
              <a:rPr lang="ru-RU" dirty="0" smtClean="0">
                <a:latin typeface="Times New Roman"/>
                <a:ea typeface="Times New Roman"/>
                <a:cs typeface="Times New Roman"/>
              </a:rPr>
              <a:t>,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dirty="0" smtClean="0">
                <a:latin typeface="Times New Roman"/>
                <a:ea typeface="Times New Roman"/>
                <a:cs typeface="Times New Roman"/>
              </a:rPr>
              <a:t> </a:t>
            </a:r>
            <a:r>
              <a:rPr lang="ru-RU" dirty="0">
                <a:latin typeface="Times New Roman"/>
                <a:ea typeface="Times New Roman"/>
                <a:cs typeface="Times New Roman"/>
              </a:rPr>
              <a:t>низкая самооценка, плохие взаимоотношения в </a:t>
            </a:r>
            <a:r>
              <a:rPr lang="ru-RU" dirty="0" smtClean="0">
                <a:latin typeface="Times New Roman"/>
                <a:ea typeface="Times New Roman"/>
                <a:cs typeface="Times New Roman"/>
              </a:rPr>
              <a:t>классе </a:t>
            </a:r>
            <a:r>
              <a:rPr lang="ru-RU" dirty="0">
                <a:latin typeface="Times New Roman"/>
                <a:ea typeface="Times New Roman"/>
                <a:cs typeface="Times New Roman"/>
              </a:rPr>
              <a:t>со сверстниками, отсутствие возможности проявить себя, свои способности и </a:t>
            </a:r>
            <a:r>
              <a:rPr lang="ru-RU" dirty="0" smtClean="0">
                <a:latin typeface="Times New Roman"/>
                <a:ea typeface="Times New Roman"/>
                <a:cs typeface="Times New Roman"/>
              </a:rPr>
              <a:t>умения</a:t>
            </a:r>
            <a:r>
              <a:rPr lang="ru-RU" dirty="0">
                <a:latin typeface="Times New Roman"/>
                <a:ea typeface="Times New Roman"/>
                <a:cs typeface="Times New Roman"/>
              </a:rPr>
              <a:t>.</a:t>
            </a:r>
            <a:endParaRPr lang="ru-RU" sz="1800" dirty="0">
              <a:ea typeface="Calibri"/>
              <a:cs typeface="Times New Roman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694020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dirty="0">
                <a:latin typeface="Times New Roman"/>
                <a:ea typeface="Times New Roman"/>
                <a:cs typeface="Times New Roman"/>
              </a:rPr>
              <a:t>5. Жажда мщения окружающему миру, взрослым. </a:t>
            </a:r>
            <a:endParaRPr lang="ru-RU" sz="1800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latin typeface="Times New Roman"/>
                <a:ea typeface="Times New Roman"/>
                <a:cs typeface="Times New Roman"/>
              </a:rPr>
              <a:t>Ребенок мстит за: </a:t>
            </a:r>
            <a:endParaRPr lang="ru-RU" sz="1800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latin typeface="Times New Roman"/>
                <a:ea typeface="Times New Roman"/>
                <a:cs typeface="Times New Roman"/>
                <a:sym typeface="Symbol"/>
              </a:rPr>
              <a:t></a:t>
            </a:r>
            <a:r>
              <a:rPr lang="ru-RU" dirty="0">
                <a:latin typeface="Times New Roman"/>
                <a:ea typeface="Times New Roman"/>
                <a:cs typeface="Times New Roman"/>
              </a:rPr>
              <a:t> неверие в его способности и возможности</a:t>
            </a:r>
            <a:endParaRPr lang="ru-RU" sz="1800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latin typeface="Times New Roman"/>
                <a:ea typeface="Times New Roman"/>
                <a:cs typeface="Times New Roman"/>
                <a:sym typeface="Symbol"/>
              </a:rPr>
              <a:t></a:t>
            </a:r>
            <a:r>
              <a:rPr lang="ru-RU" dirty="0">
                <a:latin typeface="Times New Roman"/>
                <a:ea typeface="Times New Roman"/>
                <a:cs typeface="Times New Roman"/>
              </a:rPr>
              <a:t> сравнение не в его пользу со старшими или </a:t>
            </a:r>
            <a:endParaRPr lang="ru-RU" sz="1800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latin typeface="Times New Roman"/>
                <a:ea typeface="Times New Roman"/>
                <a:cs typeface="Times New Roman"/>
              </a:rPr>
              <a:t>младшими братьями и сестрами; </a:t>
            </a:r>
            <a:endParaRPr lang="ru-RU" sz="1800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latin typeface="Times New Roman"/>
                <a:ea typeface="Times New Roman"/>
                <a:cs typeface="Times New Roman"/>
                <a:sym typeface="Symbol"/>
              </a:rPr>
              <a:t></a:t>
            </a:r>
            <a:r>
              <a:rPr lang="ru-RU" dirty="0">
                <a:latin typeface="Times New Roman"/>
                <a:ea typeface="Times New Roman"/>
                <a:cs typeface="Times New Roman"/>
              </a:rPr>
              <a:t> за унижение друг друга в кругу семьи, за потерю </a:t>
            </a:r>
            <a:endParaRPr lang="ru-RU" sz="1800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latin typeface="Times New Roman"/>
                <a:ea typeface="Times New Roman"/>
                <a:cs typeface="Times New Roman"/>
              </a:rPr>
              <a:t>одного из родителя в результате развода; </a:t>
            </a:r>
            <a:endParaRPr lang="ru-RU" sz="1800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latin typeface="Times New Roman"/>
                <a:ea typeface="Times New Roman"/>
                <a:cs typeface="Times New Roman"/>
                <a:sym typeface="Symbol"/>
              </a:rPr>
              <a:t></a:t>
            </a:r>
            <a:r>
              <a:rPr lang="ru-RU" dirty="0">
                <a:latin typeface="Times New Roman"/>
                <a:ea typeface="Times New Roman"/>
                <a:cs typeface="Times New Roman"/>
              </a:rPr>
              <a:t> за появление в доме нового члена семьи, который </a:t>
            </a:r>
            <a:endParaRPr lang="ru-RU" sz="1800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latin typeface="Times New Roman"/>
                <a:ea typeface="Times New Roman"/>
                <a:cs typeface="Times New Roman"/>
              </a:rPr>
              <a:t>становится более значимым, чем сам ребенок; </a:t>
            </a:r>
            <a:endParaRPr lang="ru-RU" sz="1800" dirty="0">
              <a:ea typeface="Calibri"/>
              <a:cs typeface="Times New Roman"/>
            </a:endParaRPr>
          </a:p>
          <a:p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Белозёрова Татьяна Владимировна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00412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latin typeface="Times New Roman"/>
                <a:ea typeface="Times New Roman"/>
                <a:cs typeface="Times New Roman"/>
              </a:rPr>
              <a:t>Цель собрания: </a:t>
            </a:r>
            <a:endParaRPr lang="ru-RU" sz="1800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latin typeface="Times New Roman"/>
                <a:ea typeface="Times New Roman"/>
                <a:cs typeface="Times New Roman"/>
              </a:rPr>
              <a:t>Формировать у родителей культуру принятия трудностей, связанных </a:t>
            </a:r>
            <a:endParaRPr lang="ru-RU" sz="1800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latin typeface="Times New Roman"/>
                <a:ea typeface="Times New Roman"/>
                <a:cs typeface="Times New Roman"/>
              </a:rPr>
              <a:t>с проблемами в воспитании их ребенка. </a:t>
            </a:r>
            <a:endParaRPr lang="ru-RU" sz="1800" dirty="0">
              <a:ea typeface="Calibri"/>
              <a:cs typeface="Times New Roman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971099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latin typeface="Times New Roman"/>
                <a:ea typeface="Times New Roman"/>
                <a:cs typeface="Times New Roman"/>
                <a:sym typeface="Symbol"/>
              </a:rPr>
              <a:t></a:t>
            </a:r>
            <a:r>
              <a:rPr lang="ru-RU" dirty="0">
                <a:latin typeface="Times New Roman"/>
                <a:ea typeface="Times New Roman"/>
                <a:cs typeface="Times New Roman"/>
              </a:rPr>
              <a:t> за несправедливость по отношению к себе и </a:t>
            </a:r>
            <a:endParaRPr lang="ru-RU" sz="1800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latin typeface="Times New Roman"/>
                <a:ea typeface="Times New Roman"/>
                <a:cs typeface="Times New Roman"/>
              </a:rPr>
              <a:t>невыполненные взрослыми обещания; </a:t>
            </a:r>
            <a:endParaRPr lang="ru-RU" sz="1800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latin typeface="Times New Roman"/>
                <a:ea typeface="Times New Roman"/>
                <a:cs typeface="Times New Roman"/>
                <a:sym typeface="Symbol"/>
              </a:rPr>
              <a:t></a:t>
            </a:r>
            <a:r>
              <a:rPr lang="ru-RU" dirty="0">
                <a:latin typeface="Times New Roman"/>
                <a:ea typeface="Times New Roman"/>
                <a:cs typeface="Times New Roman"/>
              </a:rPr>
              <a:t> за родительскую ложь</a:t>
            </a:r>
            <a:endParaRPr lang="ru-RU" sz="1800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latin typeface="Times New Roman"/>
                <a:ea typeface="Times New Roman"/>
                <a:cs typeface="Times New Roman"/>
              </a:rPr>
              <a:t>Борьба за самоутверждение. </a:t>
            </a:r>
            <a:endParaRPr lang="ru-RU" sz="1800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latin typeface="Times New Roman"/>
                <a:ea typeface="Times New Roman"/>
                <a:cs typeface="Times New Roman"/>
              </a:rPr>
              <a:t>Одна из самых потребностей раннего подросткового возраста – </a:t>
            </a:r>
            <a:endParaRPr lang="ru-RU" sz="1800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latin typeface="Times New Roman"/>
                <a:ea typeface="Times New Roman"/>
                <a:cs typeface="Times New Roman"/>
              </a:rPr>
              <a:t>потребность самоутвердиться, занять достойное место в коллективе. </a:t>
            </a:r>
            <a:r>
              <a:rPr lang="ru-RU" dirty="0" smtClean="0">
                <a:latin typeface="Times New Roman"/>
                <a:ea typeface="Times New Roman"/>
                <a:cs typeface="Times New Roman"/>
              </a:rPr>
              <a:t> </a:t>
            </a:r>
            <a:endParaRPr lang="ru-RU" sz="1800" dirty="0">
              <a:ea typeface="Calibri"/>
              <a:cs typeface="Times New Roman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844212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latin typeface="Times New Roman"/>
                <a:ea typeface="Times New Roman"/>
                <a:cs typeface="Times New Roman"/>
              </a:rPr>
              <a:t>. Они </a:t>
            </a:r>
            <a:r>
              <a:rPr lang="ru-RU" dirty="0" smtClean="0">
                <a:latin typeface="Times New Roman"/>
                <a:ea typeface="Times New Roman"/>
                <a:cs typeface="Times New Roman"/>
              </a:rPr>
              <a:t>очень </a:t>
            </a:r>
            <a:r>
              <a:rPr lang="ru-RU" dirty="0">
                <a:latin typeface="Times New Roman"/>
                <a:ea typeface="Times New Roman"/>
                <a:cs typeface="Times New Roman"/>
              </a:rPr>
              <a:t>болезненно реагируют на каждый факт, который вредит их престижу в </a:t>
            </a:r>
            <a:endParaRPr lang="ru-RU" sz="1800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latin typeface="Times New Roman"/>
                <a:ea typeface="Times New Roman"/>
                <a:cs typeface="Times New Roman"/>
              </a:rPr>
              <a:t>глазах товарищей. Для самоутверждения подросток может выбрать одну </a:t>
            </a:r>
            <a:endParaRPr lang="ru-RU" sz="1800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latin typeface="Times New Roman"/>
                <a:ea typeface="Times New Roman"/>
                <a:cs typeface="Times New Roman"/>
              </a:rPr>
              <a:t>из следующих « ролей». </a:t>
            </a:r>
            <a:endParaRPr lang="ru-RU" sz="1800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latin typeface="Times New Roman"/>
                <a:ea typeface="Times New Roman"/>
                <a:cs typeface="Times New Roman"/>
              </a:rPr>
              <a:t>«Умные» — дети, претендующие на признание своих </a:t>
            </a:r>
            <a:r>
              <a:rPr lang="ru-RU" dirty="0" smtClean="0">
                <a:latin typeface="Times New Roman"/>
                <a:ea typeface="Times New Roman"/>
                <a:cs typeface="Times New Roman"/>
              </a:rPr>
              <a:t>интеллектуальных способностей</a:t>
            </a:r>
            <a:r>
              <a:rPr lang="ru-RU" dirty="0">
                <a:latin typeface="Times New Roman"/>
                <a:ea typeface="Times New Roman"/>
                <a:cs typeface="Times New Roman"/>
              </a:rPr>
              <a:t>. На эту роль претендуют не только отличники и хорошисты. </a:t>
            </a:r>
            <a:endParaRPr lang="ru-RU" sz="1800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3300" dirty="0" smtClean="0"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3300" dirty="0">
                <a:latin typeface="Times New Roman"/>
                <a:ea typeface="Times New Roman"/>
                <a:cs typeface="Times New Roman"/>
              </a:rPr>
              <a:t>Высоко котируются теперь не столько успеваемость, сколько </a:t>
            </a:r>
            <a:endParaRPr lang="ru-RU" sz="3300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3300" dirty="0">
                <a:latin typeface="Times New Roman"/>
                <a:ea typeface="Times New Roman"/>
                <a:cs typeface="Times New Roman"/>
              </a:rPr>
              <a:t>сообразительность, начитанность, эрудиция. </a:t>
            </a:r>
            <a:endParaRPr lang="ru-RU" sz="3300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endParaRPr lang="ru-RU" sz="1800" dirty="0">
              <a:ea typeface="Calibri"/>
              <a:cs typeface="Times New Roman"/>
            </a:endParaRPr>
          </a:p>
          <a:p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059358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988840"/>
            <a:ext cx="8229600" cy="4137323"/>
          </a:xfrm>
        </p:spPr>
        <p:txBody>
          <a:bodyPr/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latin typeface="Times New Roman"/>
                <a:ea typeface="Times New Roman"/>
                <a:cs typeface="Times New Roman"/>
              </a:rPr>
              <a:t>«Сильные, смелые, волевые» — ребята, утвердившие себя спортивными </a:t>
            </a:r>
            <a:endParaRPr lang="ru-RU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dirty="0">
                <a:latin typeface="Times New Roman"/>
                <a:ea typeface="Times New Roman"/>
                <a:cs typeface="Times New Roman"/>
              </a:rPr>
              <a:t>достижениями. </a:t>
            </a:r>
            <a:endParaRPr lang="ru-RU" dirty="0" smtClean="0">
              <a:latin typeface="Times New Roman"/>
              <a:ea typeface="Times New Roman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dirty="0" smtClean="0">
                <a:latin typeface="Times New Roman"/>
                <a:ea typeface="Times New Roman"/>
                <a:cs typeface="Times New Roman"/>
              </a:rPr>
              <a:t>Авторитет </a:t>
            </a:r>
            <a:r>
              <a:rPr lang="ru-RU" dirty="0">
                <a:latin typeface="Times New Roman"/>
                <a:ea typeface="Times New Roman"/>
                <a:cs typeface="Times New Roman"/>
              </a:rPr>
              <a:t>спортсменов всегда очень высок. Они </a:t>
            </a:r>
            <a:r>
              <a:rPr lang="ru-RU" dirty="0" smtClean="0">
                <a:latin typeface="Times New Roman"/>
                <a:ea typeface="Times New Roman"/>
                <a:cs typeface="Times New Roman"/>
              </a:rPr>
              <a:t>представляют </a:t>
            </a:r>
            <a:r>
              <a:rPr lang="ru-RU" dirty="0">
                <a:latin typeface="Times New Roman"/>
                <a:ea typeface="Times New Roman"/>
                <a:cs typeface="Times New Roman"/>
              </a:rPr>
              <a:t>и защищают честь коллектива. </a:t>
            </a:r>
            <a:endParaRPr lang="ru-RU" dirty="0">
              <a:ea typeface="Calibri"/>
              <a:cs typeface="Times New Roman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767062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latin typeface="Times New Roman"/>
                <a:ea typeface="Times New Roman"/>
                <a:cs typeface="Times New Roman"/>
              </a:rPr>
              <a:t>«Активисты» — ученики, нашедшие себя в общественной деятельности. </a:t>
            </a:r>
            <a:endParaRPr lang="ru-RU" sz="1800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latin typeface="Times New Roman"/>
                <a:ea typeface="Times New Roman"/>
                <a:cs typeface="Times New Roman"/>
              </a:rPr>
              <a:t>Это, как правило, хорошие ученики, уважаемые члены коллектива. Во </a:t>
            </a:r>
            <a:endParaRPr lang="ru-RU" sz="1800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latin typeface="Times New Roman"/>
                <a:ea typeface="Times New Roman"/>
                <a:cs typeface="Times New Roman"/>
              </a:rPr>
              <a:t>внеклассной работе наиболее полно проявляются их качества лидера, умение </a:t>
            </a:r>
            <a:endParaRPr lang="ru-RU" sz="1800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latin typeface="Times New Roman"/>
                <a:ea typeface="Times New Roman"/>
                <a:cs typeface="Times New Roman"/>
              </a:rPr>
              <a:t>вести за собой.</a:t>
            </a:r>
            <a:endParaRPr lang="ru-RU" sz="1800" dirty="0">
              <a:ea typeface="Calibri"/>
              <a:cs typeface="Times New Roman"/>
            </a:endParaRPr>
          </a:p>
          <a:p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Белозёрова Татьяна Владимировна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304042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700808"/>
            <a:ext cx="8229600" cy="4425355"/>
          </a:xfrm>
        </p:spPr>
        <p:txBody>
          <a:bodyPr/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latin typeface="Times New Roman"/>
                <a:ea typeface="Times New Roman"/>
                <a:cs typeface="Times New Roman"/>
              </a:rPr>
              <a:t>«Талантливые» — дети, самоутверждение которых идет по пути </a:t>
            </a:r>
            <a:r>
              <a:rPr lang="ru-RU" dirty="0" smtClean="0">
                <a:latin typeface="Times New Roman"/>
                <a:ea typeface="Times New Roman"/>
                <a:cs typeface="Times New Roman"/>
              </a:rPr>
              <a:t>развития </a:t>
            </a:r>
            <a:r>
              <a:rPr lang="ru-RU" dirty="0">
                <a:latin typeface="Times New Roman"/>
                <a:ea typeface="Times New Roman"/>
                <a:cs typeface="Times New Roman"/>
              </a:rPr>
              <a:t>каких-то творческих способностей. Это – активные участники </a:t>
            </a:r>
            <a:r>
              <a:rPr lang="ru-RU" dirty="0" smtClean="0">
                <a:latin typeface="Times New Roman"/>
                <a:ea typeface="Times New Roman"/>
                <a:cs typeface="Times New Roman"/>
              </a:rPr>
              <a:t>художественной </a:t>
            </a:r>
            <a:r>
              <a:rPr lang="ru-RU" dirty="0">
                <a:latin typeface="Times New Roman"/>
                <a:ea typeface="Times New Roman"/>
                <a:cs typeface="Times New Roman"/>
              </a:rPr>
              <a:t>самодеятельности, члены кружков, танцевальных групп. Их </a:t>
            </a:r>
            <a:endParaRPr lang="ru-RU" sz="1800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latin typeface="Times New Roman"/>
                <a:ea typeface="Times New Roman"/>
                <a:cs typeface="Times New Roman"/>
              </a:rPr>
              <a:t>уважают в коллективе. </a:t>
            </a:r>
            <a:endParaRPr lang="ru-RU" sz="1800" dirty="0">
              <a:ea typeface="Calibri"/>
              <a:cs typeface="Times New Roman"/>
            </a:endParaRPr>
          </a:p>
          <a:p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Белозёрова Татьяна Владимировна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482029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latin typeface="Times New Roman"/>
                <a:ea typeface="Times New Roman"/>
                <a:cs typeface="Times New Roman"/>
              </a:rPr>
              <a:t>«Надежный друг, верный товарищ» — сверстники, главное достоинство </a:t>
            </a:r>
            <a:endParaRPr lang="ru-RU" sz="1800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latin typeface="Times New Roman"/>
                <a:ea typeface="Times New Roman"/>
                <a:cs typeface="Times New Roman"/>
              </a:rPr>
              <a:t>которых заключается в умении дружить. Эта группа школьников может не </a:t>
            </a:r>
            <a:r>
              <a:rPr lang="ru-RU" dirty="0" smtClean="0">
                <a:latin typeface="Times New Roman"/>
                <a:ea typeface="Times New Roman"/>
                <a:cs typeface="Times New Roman"/>
              </a:rPr>
              <a:t>иметь </a:t>
            </a:r>
            <a:r>
              <a:rPr lang="ru-RU" dirty="0">
                <a:latin typeface="Times New Roman"/>
                <a:ea typeface="Times New Roman"/>
                <a:cs typeface="Times New Roman"/>
              </a:rPr>
              <a:t>заметных успехов в учебе, в других видах деятельности. Но они </a:t>
            </a:r>
            <a:r>
              <a:rPr lang="ru-RU" dirty="0" smtClean="0">
                <a:latin typeface="Times New Roman"/>
                <a:ea typeface="Times New Roman"/>
                <a:cs typeface="Times New Roman"/>
              </a:rPr>
              <a:t>доброжелательны</a:t>
            </a:r>
            <a:r>
              <a:rPr lang="ru-RU" dirty="0">
                <a:latin typeface="Times New Roman"/>
                <a:ea typeface="Times New Roman"/>
                <a:cs typeface="Times New Roman"/>
              </a:rPr>
              <a:t>, дисциплинированны, уступчивы и пользуются </a:t>
            </a:r>
            <a:r>
              <a:rPr lang="ru-RU" dirty="0">
                <a:latin typeface="Times New Roman"/>
                <a:ea typeface="Calibri"/>
                <a:cs typeface="Times New Roman"/>
              </a:rPr>
              <a:t>симпатиями сверстников.</a:t>
            </a:r>
            <a:endParaRPr lang="ru-RU" sz="1800" dirty="0">
              <a:ea typeface="Calibri"/>
              <a:cs typeface="Times New Roman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440546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latin typeface="Times New Roman"/>
                <a:ea typeface="Times New Roman"/>
                <a:cs typeface="Times New Roman"/>
              </a:rPr>
              <a:t>Итак, какие важные изменения происходят в личности ребенка в этом </a:t>
            </a:r>
            <a:r>
              <a:rPr lang="ru-RU" dirty="0" err="1">
                <a:latin typeface="Times New Roman"/>
                <a:ea typeface="Times New Roman"/>
                <a:cs typeface="Times New Roman"/>
              </a:rPr>
              <a:t>возросте</a:t>
            </a:r>
            <a:endParaRPr lang="ru-RU" sz="1800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latin typeface="Times New Roman"/>
                <a:ea typeface="Times New Roman"/>
                <a:cs typeface="Times New Roman"/>
              </a:rPr>
              <a:t> </a:t>
            </a:r>
            <a:endParaRPr lang="ru-RU" sz="1800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latin typeface="Times New Roman"/>
                <a:ea typeface="Times New Roman"/>
                <a:cs typeface="Times New Roman"/>
              </a:rPr>
              <a:t>все более возрастает ценность общения со сверстниками; </a:t>
            </a:r>
            <a:endParaRPr lang="ru-RU" sz="1800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latin typeface="Times New Roman"/>
                <a:ea typeface="Times New Roman"/>
                <a:cs typeface="Times New Roman"/>
              </a:rPr>
              <a:t>ребенок ищет свое место, роль в детском коллективе; </a:t>
            </a:r>
            <a:endParaRPr lang="ru-RU" sz="1800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latin typeface="Times New Roman"/>
                <a:ea typeface="Times New Roman"/>
                <a:cs typeface="Times New Roman"/>
              </a:rPr>
              <a:t>он стремится к самостоятельности, но не может пока в полной мере </a:t>
            </a:r>
            <a:r>
              <a:rPr lang="ru-RU" dirty="0" smtClean="0">
                <a:latin typeface="Times New Roman"/>
                <a:ea typeface="Times New Roman"/>
                <a:cs typeface="Times New Roman"/>
              </a:rPr>
              <a:t>распорядиться </a:t>
            </a:r>
            <a:r>
              <a:rPr lang="ru-RU" dirty="0">
                <a:latin typeface="Times New Roman"/>
                <a:ea typeface="Times New Roman"/>
                <a:cs typeface="Times New Roman"/>
              </a:rPr>
              <a:t>ею; </a:t>
            </a:r>
            <a:endParaRPr lang="ru-RU" sz="1800" dirty="0">
              <a:ea typeface="Calibri"/>
              <a:cs typeface="Times New Roman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859161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latin typeface="Times New Roman"/>
                <a:ea typeface="Times New Roman"/>
                <a:cs typeface="Times New Roman"/>
              </a:rPr>
              <a:t>Дети становятся все более независимыми от взрослых, стремятся </a:t>
            </a:r>
            <a:r>
              <a:rPr lang="ru-RU" dirty="0" smtClean="0">
                <a:latin typeface="Times New Roman"/>
                <a:ea typeface="Times New Roman"/>
                <a:cs typeface="Times New Roman"/>
              </a:rPr>
              <a:t>разделить </a:t>
            </a:r>
            <a:r>
              <a:rPr lang="ru-RU" dirty="0">
                <a:latin typeface="Times New Roman"/>
                <a:ea typeface="Times New Roman"/>
                <a:cs typeface="Times New Roman"/>
              </a:rPr>
              <a:t>свои переживания со сверстниками. Они уходят от родительской </a:t>
            </a:r>
            <a:r>
              <a:rPr lang="ru-RU" dirty="0" smtClean="0">
                <a:latin typeface="Times New Roman"/>
                <a:ea typeface="Times New Roman"/>
                <a:cs typeface="Times New Roman"/>
              </a:rPr>
              <a:t>опеки</a:t>
            </a:r>
            <a:r>
              <a:rPr lang="ru-RU" dirty="0">
                <a:latin typeface="Times New Roman"/>
                <a:ea typeface="Times New Roman"/>
                <a:cs typeface="Times New Roman"/>
              </a:rPr>
              <a:t>. А желание родителей контролировать их воспринимается как </a:t>
            </a:r>
            <a:r>
              <a:rPr lang="ru-RU" dirty="0" smtClean="0">
                <a:latin typeface="Times New Roman"/>
                <a:ea typeface="Times New Roman"/>
                <a:cs typeface="Times New Roman"/>
              </a:rPr>
              <a:t>вмешательство </a:t>
            </a:r>
            <a:r>
              <a:rPr lang="ru-RU" dirty="0">
                <a:latin typeface="Times New Roman"/>
                <a:ea typeface="Times New Roman"/>
                <a:cs typeface="Times New Roman"/>
              </a:rPr>
              <a:t>в их внутренний мир.</a:t>
            </a:r>
            <a:endParaRPr lang="ru-RU" sz="1800" dirty="0">
              <a:ea typeface="Calibri"/>
              <a:cs typeface="Times New Roman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505474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dirty="0">
                <a:latin typeface="Times New Roman"/>
                <a:ea typeface="Times New Roman"/>
                <a:cs typeface="Times New Roman"/>
              </a:rPr>
              <a:t>Поэтому взрослым, чтобы не потерять  доверия ребенка, не разорвать духовных связей с ним, надо постараться быть </a:t>
            </a:r>
            <a:endParaRPr lang="ru-RU" sz="1800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latin typeface="Times New Roman"/>
                <a:ea typeface="Times New Roman"/>
                <a:cs typeface="Times New Roman"/>
              </a:rPr>
              <a:t>терпимее к проявлению переходного возраста, снисходительнее к его </a:t>
            </a:r>
            <a:endParaRPr lang="ru-RU" sz="1800" dirty="0">
              <a:ea typeface="Calibri"/>
              <a:cs typeface="Times New Roman"/>
            </a:endParaRPr>
          </a:p>
          <a:p>
            <a:r>
              <a:rPr lang="ru-RU" dirty="0">
                <a:latin typeface="Times New Roman"/>
                <a:ea typeface="Times New Roman"/>
              </a:rPr>
              <a:t>эмоциональным вспышкам.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83040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latin typeface="Times New Roman"/>
                <a:ea typeface="Times New Roman"/>
                <a:cs typeface="Times New Roman"/>
              </a:rPr>
              <a:t>Как помочь своему ребенку? </a:t>
            </a:r>
            <a:endParaRPr lang="ru-RU" sz="1800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latin typeface="Times New Roman"/>
                <a:ea typeface="Times New Roman"/>
                <a:cs typeface="Times New Roman"/>
              </a:rPr>
              <a:t>Всё происходящее с ребенком не только нормально, но и </a:t>
            </a:r>
            <a:r>
              <a:rPr lang="ru-RU" dirty="0" smtClean="0">
                <a:latin typeface="Times New Roman"/>
                <a:ea typeface="Times New Roman"/>
                <a:cs typeface="Times New Roman"/>
              </a:rPr>
              <a:t>закономерно</a:t>
            </a:r>
            <a:r>
              <a:rPr lang="ru-RU" dirty="0">
                <a:latin typeface="Times New Roman"/>
                <a:ea typeface="Times New Roman"/>
                <a:cs typeface="Times New Roman"/>
              </a:rPr>
              <a:t>. Главное для родителей– это понять и </a:t>
            </a:r>
            <a:r>
              <a:rPr lang="ru-RU" dirty="0" smtClean="0">
                <a:latin typeface="Times New Roman"/>
                <a:ea typeface="Times New Roman"/>
                <a:cs typeface="Times New Roman"/>
              </a:rPr>
              <a:t>принять изменения</a:t>
            </a:r>
            <a:r>
              <a:rPr lang="ru-RU" dirty="0">
                <a:latin typeface="Times New Roman"/>
                <a:ea typeface="Times New Roman"/>
                <a:cs typeface="Times New Roman"/>
              </a:rPr>
              <a:t>, </a:t>
            </a:r>
            <a:r>
              <a:rPr lang="ru-RU" dirty="0" smtClean="0">
                <a:latin typeface="Times New Roman"/>
                <a:ea typeface="Times New Roman"/>
                <a:cs typeface="Times New Roman"/>
              </a:rPr>
              <a:t>происходящие </a:t>
            </a:r>
            <a:r>
              <a:rPr lang="ru-RU" dirty="0">
                <a:latin typeface="Times New Roman"/>
                <a:ea typeface="Times New Roman"/>
                <a:cs typeface="Times New Roman"/>
              </a:rPr>
              <a:t>в ребенке, поддержать его как </a:t>
            </a:r>
            <a:r>
              <a:rPr lang="ru-RU" dirty="0" smtClean="0">
                <a:latin typeface="Times New Roman"/>
                <a:ea typeface="Times New Roman"/>
                <a:cs typeface="Times New Roman"/>
              </a:rPr>
              <a:t>личность самостоятельную и </a:t>
            </a:r>
            <a:r>
              <a:rPr lang="ru-RU" dirty="0">
                <a:latin typeface="Times New Roman"/>
                <a:ea typeface="Times New Roman"/>
                <a:cs typeface="Times New Roman"/>
              </a:rPr>
              <a:t>индивидуальную. </a:t>
            </a:r>
            <a:endParaRPr lang="ru-RU" sz="1800" dirty="0">
              <a:ea typeface="Calibri"/>
              <a:cs typeface="Times New Roman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56259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latin typeface="Times New Roman"/>
                <a:ea typeface="Times New Roman"/>
                <a:cs typeface="Times New Roman"/>
              </a:rPr>
              <a:t>кризисов в период развития ребенка выделяют шесть: </a:t>
            </a:r>
            <a:endParaRPr lang="ru-RU" sz="1800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latin typeface="Times New Roman"/>
                <a:ea typeface="Times New Roman"/>
                <a:cs typeface="Times New Roman"/>
              </a:rPr>
              <a:t>1.Кризис 1 года. </a:t>
            </a:r>
            <a:endParaRPr lang="ru-RU" sz="1800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latin typeface="Times New Roman"/>
                <a:ea typeface="Times New Roman"/>
                <a:cs typeface="Times New Roman"/>
              </a:rPr>
              <a:t>2.Кризис 3 лет («Я сам»). </a:t>
            </a:r>
            <a:endParaRPr lang="ru-RU" sz="1800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latin typeface="Times New Roman"/>
                <a:ea typeface="Times New Roman"/>
                <a:cs typeface="Times New Roman"/>
              </a:rPr>
              <a:t>3.Кризис 6-7 лет. </a:t>
            </a:r>
            <a:endParaRPr lang="ru-RU" sz="1800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latin typeface="Times New Roman"/>
                <a:ea typeface="Times New Roman"/>
                <a:cs typeface="Times New Roman"/>
              </a:rPr>
              <a:t>4.Кризис 11-12 лет. </a:t>
            </a:r>
            <a:endParaRPr lang="ru-RU" sz="1800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latin typeface="Times New Roman"/>
                <a:ea typeface="Times New Roman"/>
                <a:cs typeface="Times New Roman"/>
              </a:rPr>
              <a:t>5.Кризис 14-15 лет. </a:t>
            </a:r>
            <a:endParaRPr lang="ru-RU" sz="1800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latin typeface="Times New Roman"/>
                <a:ea typeface="Times New Roman"/>
                <a:cs typeface="Times New Roman"/>
              </a:rPr>
              <a:t>6.Кризис 17-18 лет. </a:t>
            </a:r>
            <a:endParaRPr lang="ru-RU" sz="1800" dirty="0">
              <a:ea typeface="Calibri"/>
              <a:cs typeface="Times New Roman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705813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latin typeface="Times New Roman"/>
                <a:ea typeface="Times New Roman"/>
                <a:cs typeface="Times New Roman"/>
              </a:rPr>
              <a:t>Один великий мудрец сказал: «Душа ребенка сродни скрипке: как к ней </a:t>
            </a:r>
            <a:endParaRPr lang="ru-RU" sz="1800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latin typeface="Times New Roman"/>
                <a:ea typeface="Times New Roman"/>
                <a:cs typeface="Times New Roman"/>
              </a:rPr>
              <a:t>прикоснешься, так она и зазвучит». Прикоснитесь к ней с любящей и нежной </a:t>
            </a:r>
            <a:endParaRPr lang="ru-RU" sz="1800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latin typeface="Times New Roman"/>
                <a:ea typeface="Times New Roman"/>
                <a:cs typeface="Times New Roman"/>
              </a:rPr>
              <a:t>улыбкой. Обнимите покрепче вашего малыша, загляните в его </a:t>
            </a:r>
            <a:r>
              <a:rPr lang="ru-RU" dirty="0" smtClean="0">
                <a:latin typeface="Times New Roman"/>
                <a:ea typeface="Times New Roman"/>
                <a:cs typeface="Times New Roman"/>
              </a:rPr>
              <a:t>светлые родные </a:t>
            </a:r>
            <a:r>
              <a:rPr lang="ru-RU" dirty="0">
                <a:latin typeface="Times New Roman"/>
                <a:ea typeface="Times New Roman"/>
                <a:cs typeface="Times New Roman"/>
              </a:rPr>
              <a:t>глаза и вспомните о птице, о которой мы говорили в самом начале. </a:t>
            </a:r>
            <a:endParaRPr lang="ru-RU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endParaRPr lang="ru-RU" sz="1800" dirty="0">
              <a:ea typeface="Calibri"/>
              <a:cs typeface="Times New Roman"/>
            </a:endParaRPr>
          </a:p>
          <a:p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44039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348880"/>
            <a:ext cx="8229600" cy="3777283"/>
          </a:xfrm>
        </p:spPr>
        <p:txBody>
          <a:bodyPr/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latin typeface="Times New Roman"/>
                <a:ea typeface="Times New Roman"/>
                <a:cs typeface="Times New Roman"/>
              </a:rPr>
              <a:t>Какая ответственность за судьбу этой птички – малыша лежит на нас</a:t>
            </a:r>
            <a:endParaRPr lang="ru-RU" sz="1800" dirty="0">
              <a:ea typeface="Calibri"/>
              <a:cs typeface="Times New Roman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862646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8000" dirty="0" smtClean="0">
                <a:latin typeface="Times New Roman" pitchFamily="18" charset="0"/>
                <a:cs typeface="Times New Roman" pitchFamily="18" charset="0"/>
              </a:rPr>
              <a:t>Спасибо </a:t>
            </a:r>
            <a:r>
              <a:rPr lang="ru-RU" sz="8000" smtClean="0">
                <a:latin typeface="Times New Roman" pitchFamily="18" charset="0"/>
                <a:cs typeface="Times New Roman" pitchFamily="18" charset="0"/>
              </a:rPr>
              <a:t>за внимание.</a:t>
            </a:r>
            <a:endParaRPr lang="ru-RU" sz="80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02415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latin typeface="Times New Roman"/>
                <a:ea typeface="Times New Roman"/>
                <a:cs typeface="Times New Roman"/>
              </a:rPr>
              <a:t>Чем же характеризуется этот 4 кризис? </a:t>
            </a:r>
            <a:endParaRPr lang="ru-RU" sz="1800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latin typeface="Times New Roman"/>
                <a:ea typeface="Times New Roman"/>
                <a:cs typeface="Times New Roman"/>
              </a:rPr>
              <a:t>Если в младшем школьном возрасте ребенок ориентировался на оценку взрослых, то теперь для него более значимой становится оценка сверстников. </a:t>
            </a:r>
            <a:endParaRPr lang="ru-RU" sz="1800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latin typeface="Times New Roman"/>
                <a:ea typeface="Times New Roman"/>
                <a:cs typeface="Times New Roman"/>
              </a:rPr>
              <a:t>Это связано с тем, что мир взрослых перестал в его глазах быть идеальным. </a:t>
            </a:r>
            <a:endParaRPr lang="ru-RU" sz="1800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latin typeface="Times New Roman"/>
                <a:ea typeface="Times New Roman"/>
                <a:cs typeface="Times New Roman"/>
              </a:rPr>
              <a:t>Ведущей деятельностью становится не учеба, а общение со сверстниками. </a:t>
            </a:r>
            <a:endParaRPr lang="ru-RU" sz="1800" dirty="0">
              <a:ea typeface="Calibri"/>
              <a:cs typeface="Times New Roman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883679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latin typeface="Times New Roman"/>
                <a:ea typeface="Times New Roman"/>
                <a:cs typeface="Times New Roman"/>
              </a:rPr>
              <a:t>Анализ теста </a:t>
            </a:r>
            <a:endParaRPr lang="ru-RU" sz="1800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dirty="0" smtClean="0">
                <a:latin typeface="Times New Roman"/>
                <a:ea typeface="Times New Roman"/>
                <a:cs typeface="Times New Roman"/>
              </a:rPr>
              <a:t>1) </a:t>
            </a:r>
            <a:r>
              <a:rPr lang="ru-RU" dirty="0">
                <a:latin typeface="Times New Roman"/>
                <a:ea typeface="Times New Roman"/>
                <a:cs typeface="Times New Roman"/>
              </a:rPr>
              <a:t>Если ты совершил плохой поступок, то: </a:t>
            </a:r>
            <a:endParaRPr lang="ru-RU" sz="1800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latin typeface="Times New Roman"/>
                <a:ea typeface="Times New Roman"/>
                <a:cs typeface="Times New Roman"/>
              </a:rPr>
              <a:t>А. Ты сразу расскажешь об этом родителям </a:t>
            </a:r>
            <a:endParaRPr lang="ru-RU" sz="1800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latin typeface="Times New Roman"/>
                <a:ea typeface="Times New Roman"/>
                <a:cs typeface="Times New Roman"/>
              </a:rPr>
              <a:t>Б. Ты расскажешь об этом, но дождешься удобной минуты </a:t>
            </a:r>
            <a:endParaRPr lang="ru-RU" sz="1800" dirty="0">
              <a:ea typeface="Calibri"/>
              <a:cs typeface="Times New Roman"/>
            </a:endParaRPr>
          </a:p>
          <a:p>
            <a:r>
              <a:rPr lang="ru-RU" dirty="0">
                <a:latin typeface="Times New Roman"/>
                <a:ea typeface="Times New Roman"/>
              </a:rPr>
              <a:t>В. Ты вообще об этом не расскажешь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88769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№1</a:t>
            </a:r>
          </a:p>
          <a:p>
            <a:pPr algn="ctr"/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А- 15 уч-ся  - 60%</a:t>
            </a:r>
          </a:p>
          <a:p>
            <a:pPr algn="ctr"/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Б- 10 уч-ся – 40 %</a:t>
            </a:r>
          </a:p>
          <a:p>
            <a:pPr algn="ctr"/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В- 0 уч-ся</a:t>
            </a:r>
            <a:endParaRPr lang="ru-RU" sz="48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198402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4400" dirty="0">
                <a:latin typeface="Times New Roman" pitchFamily="18" charset="0"/>
                <a:ea typeface="Calibri"/>
                <a:cs typeface="Times New Roman" pitchFamily="18" charset="0"/>
              </a:rPr>
              <a:t>2. За плохую отметку</a:t>
            </a: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4400" dirty="0">
                <a:latin typeface="Times New Roman" pitchFamily="18" charset="0"/>
                <a:ea typeface="Times New Roman"/>
                <a:cs typeface="Times New Roman" pitchFamily="18" charset="0"/>
              </a:rPr>
              <a:t>А. Отругают </a:t>
            </a:r>
            <a:endParaRPr lang="ru-RU" sz="4400" dirty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4400" dirty="0">
                <a:latin typeface="Times New Roman" pitchFamily="18" charset="0"/>
                <a:ea typeface="Times New Roman"/>
                <a:cs typeface="Times New Roman" pitchFamily="18" charset="0"/>
              </a:rPr>
              <a:t>Б. Посочувствуют </a:t>
            </a:r>
            <a:endParaRPr lang="ru-RU" sz="4400" dirty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4400" dirty="0">
                <a:latin typeface="Times New Roman" pitchFamily="18" charset="0"/>
                <a:ea typeface="Times New Roman"/>
                <a:cs typeface="Times New Roman" pitchFamily="18" charset="0"/>
              </a:rPr>
              <a:t>В. Накажут  </a:t>
            </a:r>
            <a:endParaRPr lang="ru-RU" sz="4400" dirty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275682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№ 2</a:t>
            </a:r>
          </a:p>
          <a:p>
            <a:pPr algn="ctr"/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А-  9 уч-ся -  36 %</a:t>
            </a:r>
          </a:p>
          <a:p>
            <a:pPr algn="ctr"/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Б- 14 уч-ся – 56 %</a:t>
            </a:r>
          </a:p>
          <a:p>
            <a:pPr algn="ctr"/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В – 3 уч-ся – 12 %</a:t>
            </a:r>
            <a:endParaRPr lang="ru-RU" sz="48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743953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4000" dirty="0">
                <a:latin typeface="Times New Roman" pitchFamily="18" charset="0"/>
                <a:ea typeface="Times New Roman"/>
                <a:cs typeface="Times New Roman" pitchFamily="18" charset="0"/>
              </a:rPr>
              <a:t>3) Если тебя родители ругают, то ты будешь: </a:t>
            </a:r>
            <a:endParaRPr lang="ru-RU" sz="4000" dirty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4000" dirty="0">
                <a:latin typeface="Times New Roman" pitchFamily="18" charset="0"/>
                <a:ea typeface="Times New Roman"/>
                <a:cs typeface="Times New Roman" pitchFamily="18" charset="0"/>
              </a:rPr>
              <a:t>А. Молчать </a:t>
            </a:r>
            <a:endParaRPr lang="ru-RU" sz="4000" dirty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4000" dirty="0">
                <a:latin typeface="Times New Roman" pitchFamily="18" charset="0"/>
                <a:ea typeface="Times New Roman"/>
                <a:cs typeface="Times New Roman" pitchFamily="18" charset="0"/>
              </a:rPr>
              <a:t>Б. Доказывать свою правоту, даже если ты не прав</a:t>
            </a:r>
            <a:endParaRPr lang="ru-RU" sz="4000" dirty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4000" dirty="0">
                <a:latin typeface="Times New Roman" pitchFamily="18" charset="0"/>
                <a:ea typeface="Times New Roman"/>
                <a:cs typeface="Times New Roman" pitchFamily="18" charset="0"/>
              </a:rPr>
              <a:t>В. Оправдываться  </a:t>
            </a:r>
            <a:endParaRPr lang="ru-RU" sz="4000" dirty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291108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2" val="94577b329b27bb72ab90771e50b192f52a436dd"/>
</p:tagLst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91</TotalTime>
  <Words>951</Words>
  <Application>Microsoft Office PowerPoint</Application>
  <PresentationFormat>Экран (4:3)</PresentationFormat>
  <Paragraphs>124</Paragraphs>
  <Slides>32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32</vt:i4>
      </vt:variant>
    </vt:vector>
  </HeadingPairs>
  <TitlesOfParts>
    <vt:vector size="33" baseType="lpstr">
      <vt:lpstr>Тема Office</vt:lpstr>
      <vt:lpstr>Родительское собрание в 4 классе  Тема: «Кризисы взросления младшего школьника»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WolfishLair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Белозёрова</dc:creator>
  <cp:lastModifiedBy>Учитель</cp:lastModifiedBy>
  <cp:revision>14</cp:revision>
  <dcterms:created xsi:type="dcterms:W3CDTF">2012-06-11T14:41:07Z</dcterms:created>
  <dcterms:modified xsi:type="dcterms:W3CDTF">2022-11-02T04:54:06Z</dcterms:modified>
</cp:coreProperties>
</file>