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9" r:id="rId1"/>
  </p:sldMasterIdLst>
  <p:sldIdLst>
    <p:sldId id="296" r:id="rId2"/>
    <p:sldId id="290" r:id="rId3"/>
    <p:sldId id="257" r:id="rId4"/>
    <p:sldId id="258" r:id="rId5"/>
    <p:sldId id="293" r:id="rId6"/>
    <p:sldId id="264" r:id="rId7"/>
    <p:sldId id="262" r:id="rId8"/>
    <p:sldId id="294" r:id="rId9"/>
    <p:sldId id="297" r:id="rId10"/>
    <p:sldId id="295" r:id="rId11"/>
    <p:sldId id="279" r:id="rId12"/>
    <p:sldId id="292" r:id="rId13"/>
    <p:sldId id="273" r:id="rId14"/>
    <p:sldId id="275" r:id="rId15"/>
    <p:sldId id="281" r:id="rId16"/>
    <p:sldId id="278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FF99"/>
    <a:srgbClr val="FF99CC"/>
    <a:srgbClr val="FF9966"/>
    <a:srgbClr val="9900CC"/>
    <a:srgbClr val="00FFFF"/>
    <a:srgbClr val="CC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081C36-297E-415E-B963-CD78F0D5ED87}" v="318" dt="2022-10-28T14:04:16.745"/>
    <p1510:client id="{664FD460-3B7C-451C-B5DE-CDA134959B02}" v="34" dt="2022-10-25T16:00:40.313"/>
    <p1510:client id="{FFE65374-90C6-4B7E-8FCD-5BAE430F202E}" v="4" dt="2022-10-25T18:12:14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218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95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838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871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991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1918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80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120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30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79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36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56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288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653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88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002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71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86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8472BC-71B7-0BE8-02DA-BACE71003D6C}"/>
              </a:ext>
            </a:extLst>
          </p:cNvPr>
          <p:cNvSpPr txBox="1"/>
          <p:nvPr/>
        </p:nvSpPr>
        <p:spPr>
          <a:xfrm>
            <a:off x="441435" y="486479"/>
            <a:ext cx="8294913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dirty="0" err="1">
                <a:latin typeface="Arial"/>
                <a:cs typeface="Arial"/>
              </a:rPr>
              <a:t>Министерство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образования</a:t>
            </a:r>
            <a:r>
              <a:rPr lang="en-US" dirty="0">
                <a:latin typeface="Arial"/>
                <a:cs typeface="Arial"/>
              </a:rPr>
              <a:t> и </a:t>
            </a:r>
            <a:r>
              <a:rPr lang="en-US" dirty="0" err="1">
                <a:latin typeface="Arial"/>
                <a:cs typeface="Arial"/>
              </a:rPr>
              <a:t>науки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Челябинской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области</a:t>
            </a:r>
            <a:endParaRPr lang="ru-RU"/>
          </a:p>
          <a:p>
            <a:pPr lvl="1" algn="ctr"/>
            <a:r>
              <a:rPr lang="en-US" dirty="0" err="1">
                <a:latin typeface="Arial"/>
                <a:cs typeface="Arial"/>
              </a:rPr>
              <a:t>Муниципальное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бюджетное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общеобразовательное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учреждение</a:t>
            </a:r>
            <a:endParaRPr lang="en-US">
              <a:latin typeface="Arial"/>
              <a:cs typeface="Arial"/>
            </a:endParaRPr>
          </a:p>
          <a:p>
            <a:pPr lvl="1" algn="ctr"/>
            <a:r>
              <a:rPr lang="en-US" dirty="0">
                <a:latin typeface="Arial"/>
                <a:cs typeface="Arial"/>
              </a:rPr>
              <a:t>"</a:t>
            </a:r>
            <a:r>
              <a:rPr lang="en-US" dirty="0" err="1">
                <a:latin typeface="Arial"/>
                <a:cs typeface="Arial"/>
              </a:rPr>
              <a:t>Средняя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общеобразовательная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школа</a:t>
            </a:r>
            <a:r>
              <a:rPr lang="en-US" dirty="0">
                <a:latin typeface="Arial"/>
                <a:cs typeface="Arial"/>
              </a:rPr>
              <a:t> № 2"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pPr algn="ctr"/>
            <a:r>
              <a:rPr lang="en-US" b="1" dirty="0">
                <a:latin typeface="Arial"/>
                <a:cs typeface="Arial"/>
              </a:rPr>
              <a:t>"</a:t>
            </a:r>
            <a:r>
              <a:rPr lang="en-US" b="1" dirty="0" err="1">
                <a:latin typeface="Arial"/>
                <a:cs typeface="Arial"/>
              </a:rPr>
              <a:t>Упражнения</a:t>
            </a:r>
            <a:r>
              <a:rPr lang="en-US" b="1" dirty="0">
                <a:latin typeface="Arial"/>
                <a:cs typeface="Arial"/>
              </a:rPr>
              <a:t> в </a:t>
            </a:r>
            <a:r>
              <a:rPr lang="en-US" b="1" dirty="0" err="1">
                <a:latin typeface="Arial"/>
                <a:cs typeface="Arial"/>
              </a:rPr>
              <a:t>распознавании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b="1" dirty="0" err="1">
                <a:latin typeface="Arial"/>
                <a:cs typeface="Arial"/>
              </a:rPr>
              <a:t>именительного</a:t>
            </a:r>
            <a:r>
              <a:rPr lang="en-US" b="1" dirty="0">
                <a:latin typeface="Arial"/>
                <a:cs typeface="Arial"/>
              </a:rPr>
              <a:t>, </a:t>
            </a:r>
            <a:r>
              <a:rPr lang="en-US" b="1" dirty="0" err="1">
                <a:latin typeface="Arial"/>
                <a:cs typeface="Arial"/>
              </a:rPr>
              <a:t>родительного</a:t>
            </a:r>
            <a:r>
              <a:rPr lang="en-US" b="1" dirty="0">
                <a:latin typeface="Arial"/>
                <a:cs typeface="Arial"/>
              </a:rPr>
              <a:t>, </a:t>
            </a:r>
            <a:r>
              <a:rPr lang="en-US" b="1" dirty="0" err="1">
                <a:latin typeface="Arial"/>
                <a:cs typeface="Arial"/>
              </a:rPr>
              <a:t>винительного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b="1" dirty="0" err="1">
                <a:latin typeface="Arial"/>
                <a:cs typeface="Arial"/>
              </a:rPr>
              <a:t>падежей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b="1" dirty="0" err="1">
                <a:latin typeface="Arial"/>
                <a:cs typeface="Arial"/>
              </a:rPr>
              <a:t>неодушевленных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b="1" dirty="0" err="1">
                <a:latin typeface="Arial"/>
                <a:cs typeface="Arial"/>
              </a:rPr>
              <a:t>имен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b="1" dirty="0" err="1">
                <a:latin typeface="Arial"/>
                <a:cs typeface="Arial"/>
              </a:rPr>
              <a:t>существительных</a:t>
            </a:r>
            <a:r>
              <a:rPr lang="en-US" b="1" dirty="0">
                <a:latin typeface="Arial"/>
                <a:cs typeface="Arial"/>
              </a:rPr>
              <a:t>"</a:t>
            </a:r>
          </a:p>
          <a:p>
            <a:pPr algn="ctr"/>
            <a:endParaRPr lang="en-US"/>
          </a:p>
          <a:p>
            <a:endParaRPr lang="en-US"/>
          </a:p>
          <a:p>
            <a:endParaRPr lang="en-US"/>
          </a:p>
          <a:p>
            <a:pPr algn="r"/>
            <a:r>
              <a:rPr lang="en-US" dirty="0" err="1">
                <a:latin typeface="Arial"/>
                <a:cs typeface="Arial"/>
              </a:rPr>
              <a:t>Подготовила</a:t>
            </a:r>
          </a:p>
          <a:p>
            <a:pPr algn="r"/>
            <a:r>
              <a:rPr lang="en-US" dirty="0" err="1">
                <a:latin typeface="Arial"/>
                <a:cs typeface="Arial"/>
              </a:rPr>
              <a:t>Федорова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Елена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Владимировна</a:t>
            </a:r>
          </a:p>
          <a:p>
            <a:pPr algn="r"/>
            <a:r>
              <a:rPr lang="en-US" dirty="0" err="1">
                <a:latin typeface="Arial"/>
                <a:cs typeface="Arial"/>
              </a:rPr>
              <a:t>Учитель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начальных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классов</a:t>
            </a:r>
          </a:p>
          <a:p>
            <a:endParaRPr lang="en-US"/>
          </a:p>
          <a:p>
            <a:pPr algn="ctr"/>
            <a:endParaRPr lang="en-US"/>
          </a:p>
          <a:p>
            <a:pPr algn="ctr"/>
            <a:r>
              <a:rPr lang="en-US" dirty="0" err="1">
                <a:latin typeface="Arial"/>
                <a:cs typeface="Arial"/>
              </a:rPr>
              <a:t>г.Чебаркуль</a:t>
            </a:r>
          </a:p>
          <a:p>
            <a:pPr algn="ctr"/>
            <a:r>
              <a:rPr lang="en-US" dirty="0">
                <a:latin typeface="Arial"/>
                <a:cs typeface="Arial"/>
              </a:rPr>
              <a:t>2022г.</a:t>
            </a:r>
          </a:p>
        </p:txBody>
      </p:sp>
    </p:spTree>
    <p:extLst>
      <p:ext uri="{BB962C8B-B14F-4D97-AF65-F5344CB8AC3E}">
        <p14:creationId xmlns:p14="http://schemas.microsoft.com/office/powerpoint/2010/main" val="2127480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21EEAE-EEC2-6C9E-9A53-F0B49E18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116" y="598273"/>
            <a:ext cx="6798736" cy="344499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ПРОВЕРКА 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78AECEC-F016-80D9-7F4D-20ADED9136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49635"/>
              </p:ext>
            </p:extLst>
          </p:nvPr>
        </p:nvGraphicFramePr>
        <p:xfrm>
          <a:off x="450443" y="1238719"/>
          <a:ext cx="8414706" cy="5265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4902">
                  <a:extLst>
                    <a:ext uri="{9D8B030D-6E8A-4147-A177-3AD203B41FA5}">
                      <a16:colId xmlns:a16="http://schemas.microsoft.com/office/drawing/2014/main" val="2275501514"/>
                    </a:ext>
                  </a:extLst>
                </a:gridCol>
                <a:gridCol w="2804902">
                  <a:extLst>
                    <a:ext uri="{9D8B030D-6E8A-4147-A177-3AD203B41FA5}">
                      <a16:colId xmlns:a16="http://schemas.microsoft.com/office/drawing/2014/main" val="2317611389"/>
                    </a:ext>
                  </a:extLst>
                </a:gridCol>
                <a:gridCol w="2804902">
                  <a:extLst>
                    <a:ext uri="{9D8B030D-6E8A-4147-A177-3AD203B41FA5}">
                      <a16:colId xmlns:a16="http://schemas.microsoft.com/office/drawing/2014/main" val="1090791031"/>
                    </a:ext>
                  </a:extLst>
                </a:gridCol>
              </a:tblGrid>
              <a:tr h="2187465">
                <a:tc>
                  <a:txBody>
                    <a:bodyPr/>
                    <a:lstStyle/>
                    <a:p>
                      <a:r>
                        <a:rPr lang="ru-RU" sz="2800" b="0" dirty="0" err="1">
                          <a:latin typeface="Arial Black"/>
                        </a:rPr>
                        <a:t>И.п</a:t>
                      </a:r>
                      <a:r>
                        <a:rPr lang="ru-RU" sz="2800" b="0" dirty="0">
                          <a:latin typeface="Arial Black"/>
                        </a:rPr>
                        <a:t>.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err="1">
                          <a:latin typeface="Arial Black"/>
                        </a:rPr>
                        <a:t>В.п</a:t>
                      </a:r>
                      <a:r>
                        <a:rPr lang="ru-RU" sz="2800" b="0" dirty="0">
                          <a:latin typeface="Arial Black"/>
                        </a:rPr>
                        <a:t>.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err="1">
                          <a:latin typeface="Arial Black"/>
                        </a:rPr>
                        <a:t>Р.п</a:t>
                      </a:r>
                      <a:r>
                        <a:rPr lang="ru-RU" sz="2800" b="0" dirty="0">
                          <a:latin typeface="Arial Black"/>
                        </a:rPr>
                        <a:t>.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39528"/>
                  </a:ext>
                </a:extLst>
              </a:tr>
              <a:tr h="218746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трудная задача,</a:t>
                      </a:r>
                      <a:endParaRPr lang="ru-RU" sz="2800" b="0" dirty="0">
                        <a:latin typeface="Arial Black"/>
                      </a:endParaRPr>
                    </a:p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 пасмурная погода,</a:t>
                      </a:r>
                      <a:endParaRPr lang="ru-RU" sz="2800" b="0" dirty="0">
                        <a:latin typeface="Arial Black"/>
                      </a:endParaRPr>
                    </a:p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синий цвет.</a:t>
                      </a:r>
                      <a:endParaRPr lang="ru-RU" sz="2800" b="0" dirty="0">
                        <a:latin typeface="Arial Black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Уехать за город, провести беседу, видеть солнце.</a:t>
                      </a:r>
                      <a:endParaRPr lang="ru-RU" sz="2800" b="0" dirty="0">
                        <a:latin typeface="Arial Black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отвечать у доски,</a:t>
                      </a:r>
                      <a:endParaRPr lang="ru-RU" sz="2800" b="0" dirty="0">
                        <a:latin typeface="Arial Black"/>
                      </a:endParaRPr>
                    </a:p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 стараться для победы, </a:t>
                      </a:r>
                      <a:endParaRPr lang="ru-RU" sz="2800" b="0" dirty="0">
                        <a:latin typeface="Arial Black"/>
                      </a:endParaRPr>
                    </a:p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стоять около </a:t>
                      </a:r>
                      <a:endParaRPr lang="ru-RU" sz="2800" b="0" dirty="0">
                        <a:latin typeface="Arial Black"/>
                      </a:endParaRPr>
                    </a:p>
                    <a:p>
                      <a:pPr lvl="0">
                        <a:buNone/>
                      </a:pPr>
                      <a:r>
                        <a:rPr lang="ru-RU" sz="2800" b="0" i="0" u="none" strike="noStrike" noProof="0" dirty="0">
                          <a:latin typeface="Arial Black"/>
                        </a:rPr>
                        <a:t>дерева.</a:t>
                      </a:r>
                      <a:endParaRPr lang="ru-RU" sz="2800" b="0" dirty="0">
                        <a:latin typeface="Arial Black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87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893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>
            <a:extLst>
              <a:ext uri="{FF2B5EF4-FFF2-40B4-BE49-F238E27FC236}">
                <a16:creationId xmlns:a16="http://schemas.microsoft.com/office/drawing/2014/main" id="{FCE4DB51-B5FD-C91B-94C2-741BCCC9B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66955" y="82017"/>
            <a:ext cx="6798734" cy="1303867"/>
          </a:xfrm>
        </p:spPr>
        <p:txBody>
          <a:bodyPr/>
          <a:lstStyle/>
          <a:p>
            <a:pPr algn="ctr" eaLnBrk="1" hangingPunct="1"/>
            <a:r>
              <a:rPr lang="ru-RU" altLang="ru-RU"/>
              <a:t>РАБОТА В ПАРАХ</a:t>
            </a:r>
          </a:p>
        </p:txBody>
      </p:sp>
      <p:sp>
        <p:nvSpPr>
          <p:cNvPr id="26627" name="Объект 2">
            <a:extLst>
              <a:ext uri="{FF2B5EF4-FFF2-40B4-BE49-F238E27FC236}">
                <a16:creationId xmlns:a16="http://schemas.microsoft.com/office/drawing/2014/main" id="{EBCD6ADC-9A10-48BB-3E0A-625785F3D4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254595" y="1282747"/>
            <a:ext cx="9329738" cy="4606925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ru-RU" altLang="ru-RU" sz="2400">
                <a:solidFill>
                  <a:srgbClr val="0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Определите начало и конец предложений</a:t>
            </a:r>
          </a:p>
          <a:p>
            <a:pPr marL="0" indent="0" algn="ctr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ru-RU" altLang="ru-RU" sz="2400">
                <a:solidFill>
                  <a:srgbClr val="0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Запишите пословицы, определите падеж существительных.</a:t>
            </a:r>
          </a:p>
          <a:p>
            <a:pPr marL="0" indent="0" algn="ctr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ru-RU" altLang="ru-RU" sz="2400">
                <a:solidFill>
                  <a:srgbClr val="0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Выделите окончания.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ru-RU" altLang="ru-RU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1580582-3DED-D2B0-4BC0-1A502DBEA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802649"/>
              </p:ext>
            </p:extLst>
          </p:nvPr>
        </p:nvGraphicFramePr>
        <p:xfrm>
          <a:off x="450443" y="2995448"/>
          <a:ext cx="8339957" cy="3103564"/>
        </p:xfrm>
        <a:graphic>
          <a:graphicData uri="http://schemas.openxmlformats.org/drawingml/2006/table">
            <a:tbl>
              <a:tblPr/>
              <a:tblGrid>
                <a:gridCol w="4091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6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От добра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волка зубы кормят.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Зайца ноги носят,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дом плачет.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6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Без хозяина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добра не ищут.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5CC0C50F-4FA2-20F4-35CF-AD6C6419B2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6866" y="172106"/>
            <a:ext cx="6798734" cy="1303867"/>
          </a:xfrm>
        </p:spPr>
        <p:txBody>
          <a:bodyPr/>
          <a:lstStyle/>
          <a:p>
            <a:pPr algn="ctr" eaLnBrk="1" hangingPunct="1"/>
            <a:r>
              <a:rPr lang="ru-RU" altLang="ru-RU"/>
              <a:t>ПРОВЕРКА</a:t>
            </a:r>
          </a:p>
        </p:txBody>
      </p:sp>
      <p:sp>
        <p:nvSpPr>
          <p:cNvPr id="27651" name="Объект 2">
            <a:extLst>
              <a:ext uri="{FF2B5EF4-FFF2-40B4-BE49-F238E27FC236}">
                <a16:creationId xmlns:a16="http://schemas.microsoft.com/office/drawing/2014/main" id="{2DB6F5D1-B099-5424-DB0E-4FDDFF3A03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187028" y="1125091"/>
            <a:ext cx="9329738" cy="4606925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 Black"/>
                <a:cs typeface="Times New Roman"/>
              </a:rPr>
              <a:t>Определите начало и конец предложений</a:t>
            </a:r>
          </a:p>
          <a:p>
            <a:pPr marL="0" indent="0" algn="ctr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 Black"/>
                <a:cs typeface="Times New Roman"/>
              </a:rPr>
              <a:t>Запишите пословицы, определите падеж </a:t>
            </a:r>
            <a:r>
              <a:rPr lang="ru-RU" altLang="ru-RU" sz="2400" dirty="0" err="1">
                <a:solidFill>
                  <a:srgbClr val="000000"/>
                </a:solidFill>
                <a:latin typeface="Arial Black"/>
                <a:cs typeface="Times New Roman"/>
              </a:rPr>
              <a:t>существительных.Выделите</a:t>
            </a:r>
            <a:r>
              <a:rPr lang="ru-RU" altLang="ru-RU" sz="2400" dirty="0">
                <a:solidFill>
                  <a:srgbClr val="000000"/>
                </a:solidFill>
                <a:latin typeface="Arial Black"/>
                <a:cs typeface="Times New Roman"/>
              </a:rPr>
              <a:t> окончания.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ru-RU" altLang="ru-RU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928637B-D98C-B76D-E739-EFA619692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061789"/>
              </p:ext>
            </p:extLst>
          </p:nvPr>
        </p:nvGraphicFramePr>
        <p:xfrm>
          <a:off x="427921" y="2995448"/>
          <a:ext cx="8234741" cy="3690637"/>
        </p:xfrm>
        <a:graphic>
          <a:graphicData uri="http://schemas.openxmlformats.org/drawingml/2006/table">
            <a:tbl>
              <a:tblPr/>
              <a:tblGrid>
                <a:gridCol w="4021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3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7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От добра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Р.п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добра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Р.п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 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не ищут.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7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Зайца 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Р.п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ноги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В.п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 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носят,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волка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Р.п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 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зубы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В.п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 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кормят.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83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Без хозяина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Р.п</a:t>
                      </a:r>
                      <a:r>
                        <a:rPr kumimoji="0" lang="ru-RU" altLang="ru-RU" sz="2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дом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(</a:t>
                      </a:r>
                      <a:r>
                        <a:rPr kumimoji="0" lang="ru-RU" altLang="ru-RU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И.п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/>
                          <a:cs typeface="Times New Roman"/>
                        </a:rPr>
                        <a:t>.) </a:t>
                      </a:r>
                      <a:r>
                        <a:rPr kumimoji="0" lang="ru-RU" altLang="ru-RU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/>
                          <a:cs typeface="Times New Roman"/>
                        </a:rPr>
                        <a:t>плачет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A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90A6CF4E-BB4F-3686-F6E2-E21C00D9B6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de-DE" sz="3200">
                <a:ea typeface="Arial Unicode MS" panose="020B0604020202020204" pitchFamily="34" charset="-128"/>
                <a:cs typeface="Arial Unicode MS" panose="020B0604020202020204" pitchFamily="34" charset="-128"/>
              </a:rPr>
              <a:t>Подчеркните имена существительные, определите их падеж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792A5155-BEF5-C8E3-D0B9-4069701CA9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de-DE" sz="2800"/>
              <a:t>                        </a:t>
            </a:r>
            <a:r>
              <a:rPr lang="ru-RU" altLang="de-DE" sz="2800" b="1" i="1">
                <a:ea typeface="Arial Unicode MS"/>
                <a:cs typeface="Arial Unicode MS"/>
              </a:rPr>
              <a:t>Праздник леса.</a:t>
            </a:r>
            <a:endParaRPr lang="ru-RU">
              <a:ea typeface="Arial Unicode MS"/>
              <a:cs typeface="Arial Unicode M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altLang="de-DE" sz="2800" dirty="0"/>
              <a:t>       </a:t>
            </a:r>
            <a:r>
              <a:rPr lang="ru-RU" altLang="de-DE" sz="2800" b="1" i="1">
                <a:ea typeface="Arial Unicode MS"/>
                <a:cs typeface="Arial Unicode MS"/>
              </a:rPr>
              <a:t>Школа объявила праздник леса. В субботу ребята собрались у подъезда </a:t>
            </a:r>
            <a:r>
              <a:rPr lang="ru-RU" altLang="de-DE" sz="2800" b="1" i="1" dirty="0">
                <a:ea typeface="Arial Unicode MS"/>
                <a:cs typeface="Arial Unicode MS"/>
              </a:rPr>
              <a:t>школы. Каждый принёс лопату и ведро. Дети посадили молодые ёлочки по сторонам полевой дороги. Теперь они будут защищать дорогу от снега.</a:t>
            </a:r>
            <a:endParaRPr lang="ru-RU">
              <a:ea typeface="Arial Unicode MS"/>
              <a:cs typeface="Arial Unicode M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altLang="de-DE" sz="2800" b="1" i="1">
                <a:ea typeface="Arial Unicode MS" panose="020B0604020202020204" pitchFamily="34" charset="-128"/>
                <a:cs typeface="Arial Unicode MS" panose="020B0604020202020204" pitchFamily="34" charset="-128"/>
              </a:rPr>
              <a:t>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197212B-48B3-67CD-F75D-A691970B7D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6866" y="498677"/>
            <a:ext cx="6798734" cy="1303867"/>
          </a:xfrm>
        </p:spPr>
        <p:txBody>
          <a:bodyPr/>
          <a:lstStyle/>
          <a:p>
            <a:pPr eaLnBrk="1" hangingPunct="1"/>
            <a:r>
              <a:rPr lang="ru-RU" altLang="de-DE"/>
              <a:t>       Проверь свою работу: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727259F2-004C-1BCA-E69A-56C681F873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85750" y="1651000"/>
            <a:ext cx="8802688" cy="5207000"/>
          </a:xfrm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                                     </a:t>
            </a:r>
            <a:r>
              <a:rPr lang="ru-RU" altLang="de-DE" sz="900" b="1" dirty="0">
                <a:ea typeface="Arial Unicode MS"/>
                <a:cs typeface="Arial Unicode MS"/>
              </a:rPr>
              <a:t>        </a:t>
            </a:r>
            <a:r>
              <a:rPr lang="ru-RU" altLang="de-DE" sz="900" b="1" dirty="0">
                <a:solidFill>
                  <a:srgbClr val="FF0000"/>
                </a:solidFill>
                <a:ea typeface="Arial Unicode MS"/>
                <a:cs typeface="Arial Unicode MS"/>
              </a:rPr>
              <a:t>     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И.п</a:t>
            </a:r>
            <a:r>
              <a:rPr lang="ru-RU" altLang="de-DE" sz="1400" b="1" dirty="0">
                <a:ea typeface="Arial Unicode MS"/>
                <a:cs typeface="Arial Unicode MS"/>
              </a:rPr>
              <a:t>.                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Р.п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 </a:t>
            </a:r>
            <a:r>
              <a:rPr lang="ru-RU" altLang="de-DE" sz="12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          </a:t>
            </a:r>
            <a:r>
              <a:rPr lang="ru-RU" altLang="de-DE" sz="1200" b="1" i="1" dirty="0">
                <a:ea typeface="Arial Unicode MS"/>
                <a:cs typeface="Arial Unicode MS"/>
              </a:rPr>
              <a:t>                                     </a:t>
            </a:r>
            <a:r>
              <a:rPr lang="ru-RU" altLang="de-DE" sz="2000" b="1" i="1" dirty="0">
                <a:ea typeface="Arial Unicode MS"/>
                <a:cs typeface="Arial Unicode MS"/>
              </a:rPr>
              <a:t>Праздник леса.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900" b="1" dirty="0">
                <a:ea typeface="Arial Unicode MS"/>
                <a:cs typeface="Arial Unicode MS"/>
              </a:rPr>
              <a:t>           </a:t>
            </a:r>
            <a:r>
              <a:rPr lang="ru-RU" altLang="de-DE" sz="900" b="1" dirty="0">
                <a:solidFill>
                  <a:srgbClr val="FF0000"/>
                </a:solidFill>
                <a:ea typeface="Arial Unicode MS"/>
                <a:cs typeface="Arial Unicode MS"/>
              </a:rPr>
              <a:t>    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И.п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</a:t>
            </a:r>
            <a:r>
              <a:rPr lang="ru-RU" altLang="de-DE" sz="1400" b="1" dirty="0">
                <a:ea typeface="Arial Unicode MS"/>
                <a:cs typeface="Arial Unicode MS"/>
              </a:rPr>
              <a:t>                                         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 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В.п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         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Р.п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</a:t>
            </a:r>
            <a:r>
              <a:rPr lang="ru-RU" altLang="de-DE" sz="14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       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В.п.</a:t>
            </a:r>
            <a:r>
              <a:rPr lang="ru-RU" altLang="de-DE" sz="12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  </a:t>
            </a:r>
            <a:r>
              <a:rPr lang="ru-RU" altLang="de-DE" sz="1200" b="1" i="1" dirty="0">
                <a:ea typeface="Arial Unicode MS"/>
                <a:cs typeface="Arial Unicode MS"/>
              </a:rPr>
              <a:t>           </a:t>
            </a:r>
            <a:endParaRPr lang="ru-RU" altLang="de-DE" sz="12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dirty="0"/>
              <a:t>       </a:t>
            </a:r>
            <a:r>
              <a:rPr lang="ru-RU" altLang="de-DE" sz="2000" b="1" i="1" dirty="0">
                <a:ea typeface="Arial Unicode MS"/>
                <a:cs typeface="Arial Unicode MS"/>
              </a:rPr>
              <a:t>Школа объявила праздник леса. В </a:t>
            </a:r>
            <a:r>
              <a:rPr lang="ru-RU" altLang="de-DE" sz="2000" b="1" i="1" dirty="0" err="1">
                <a:ea typeface="Arial Unicode MS"/>
                <a:cs typeface="Arial Unicode MS"/>
              </a:rPr>
              <a:t>суб</a:t>
            </a:r>
            <a:r>
              <a:rPr lang="ru-RU" altLang="de-DE" sz="2000" b="1" i="1" dirty="0">
                <a:ea typeface="Arial Unicode MS"/>
                <a:cs typeface="Arial Unicode MS"/>
              </a:rPr>
              <a:t> –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000" b="1" dirty="0">
                <a:ea typeface="Arial Unicode MS"/>
                <a:cs typeface="Arial Unicode MS"/>
              </a:rPr>
              <a:t>        </a:t>
            </a:r>
            <a:r>
              <a:rPr lang="ru-RU" altLang="de-DE" sz="1000" b="1" dirty="0">
                <a:solidFill>
                  <a:srgbClr val="FF0000"/>
                </a:solidFill>
                <a:ea typeface="Arial Unicode MS"/>
                <a:cs typeface="Arial Unicode MS"/>
              </a:rPr>
              <a:t>                       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И.п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</a:t>
            </a:r>
            <a:r>
              <a:rPr lang="ru-RU" altLang="de-DE" sz="1400" b="1" dirty="0">
                <a:ea typeface="Arial Unicode MS"/>
                <a:cs typeface="Arial Unicode MS"/>
              </a:rPr>
              <a:t>                                                 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Р.п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  </a:t>
            </a:r>
            <a:r>
              <a:rPr lang="ru-RU" altLang="de-DE" sz="1400" b="1" dirty="0">
                <a:ea typeface="Arial Unicode MS"/>
                <a:cs typeface="Arial Unicode MS"/>
              </a:rPr>
              <a:t>       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Р.п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 </a:t>
            </a:r>
            <a:r>
              <a:rPr lang="ru-RU" altLang="de-DE" sz="2000" b="1" i="1" dirty="0">
                <a:ea typeface="Arial Unicode MS"/>
                <a:cs typeface="Arial Unicode MS"/>
              </a:rPr>
              <a:t>боту ребята собрались у подъезда школы. Каждый</a:t>
            </a:r>
            <a:endParaRPr lang="ru-RU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                           </a:t>
            </a:r>
            <a:r>
              <a:rPr lang="ru-RU" altLang="de-DE" sz="12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 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В.п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 </a:t>
            </a:r>
            <a:r>
              <a:rPr lang="ru-RU" altLang="de-DE" sz="1400" b="1" dirty="0">
                <a:ea typeface="Arial Unicode MS"/>
                <a:cs typeface="Arial Unicode MS"/>
              </a:rPr>
              <a:t>         </a:t>
            </a:r>
            <a:r>
              <a:rPr lang="ru-RU" altLang="de-DE" sz="1400" b="1" dirty="0">
                <a:solidFill>
                  <a:srgbClr val="000000"/>
                </a:solidFill>
                <a:ea typeface="Arial Unicode MS"/>
                <a:cs typeface="Arial Unicode MS"/>
              </a:rPr>
              <a:t>   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В.п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  </a:t>
            </a:r>
            <a:r>
              <a:rPr lang="ru-RU" altLang="de-DE" sz="1400" b="1" dirty="0">
                <a:ea typeface="Arial Unicode MS"/>
                <a:cs typeface="Arial Unicode MS"/>
              </a:rPr>
              <a:t>                                       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 </a:t>
            </a:r>
            <a:r>
              <a:rPr lang="ru-RU" altLang="de-DE" sz="2000" b="1" i="1" dirty="0">
                <a:ea typeface="Arial Unicode MS"/>
                <a:cs typeface="Arial Unicode MS"/>
              </a:rPr>
              <a:t>принёс лопату и ведро. </a:t>
            </a:r>
            <a:endParaRPr lang="ru-RU" altLang="de-DE" sz="20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400" b="1" dirty="0">
                <a:ea typeface="Arial Unicode MS"/>
                <a:cs typeface="Arial Unicode MS"/>
              </a:rPr>
              <a:t>       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И.п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       </a:t>
            </a:r>
            <a:r>
              <a:rPr lang="ru-RU" altLang="de-DE" sz="1400" b="1" dirty="0">
                <a:ea typeface="Arial Unicode MS"/>
                <a:cs typeface="Arial Unicode MS"/>
              </a:rPr>
              <a:t>                                                  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 В.п.</a:t>
            </a:r>
            <a:endParaRPr lang="ru-RU" altLang="de-DE" sz="2000" b="1" i="1" dirty="0">
              <a:solidFill>
                <a:srgbClr val="FF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2000" b="1" i="1" dirty="0">
                <a:ea typeface="Arial Unicode MS"/>
                <a:cs typeface="Arial Unicode MS"/>
              </a:rPr>
              <a:t>Дети посадили молодые ёлочки по </a:t>
            </a:r>
            <a:endParaRPr lang="ru-RU" altLang="de-DE" sz="20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      </a:t>
            </a:r>
            <a:r>
              <a:rPr lang="ru-RU" altLang="de-DE" sz="12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  </a:t>
            </a:r>
            <a:r>
              <a:rPr lang="ru-RU" altLang="de-DE" sz="1400" b="1" dirty="0" err="1">
                <a:solidFill>
                  <a:srgbClr val="FF0000"/>
                </a:solidFill>
                <a:ea typeface="Arial Unicode MS"/>
                <a:cs typeface="Arial Unicode MS"/>
              </a:rPr>
              <a:t>Д.п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.   </a:t>
            </a:r>
            <a:r>
              <a:rPr lang="ru-RU" altLang="de-DE" sz="1400" b="1" dirty="0">
                <a:ea typeface="Arial Unicode MS"/>
                <a:cs typeface="Arial Unicode MS"/>
              </a:rPr>
              <a:t>                                      </a:t>
            </a:r>
            <a:r>
              <a:rPr lang="ru-RU" altLang="de-DE" sz="1400" b="1" dirty="0">
                <a:solidFill>
                  <a:srgbClr val="FF0000"/>
                </a:solidFill>
                <a:ea typeface="Arial Unicode MS"/>
                <a:cs typeface="Arial Unicode MS"/>
              </a:rPr>
              <a:t>Р.п.</a:t>
            </a:r>
            <a:r>
              <a:rPr lang="ru-RU" altLang="de-DE" sz="1400" b="1" dirty="0">
                <a:ea typeface="Arial Unicode MS"/>
                <a:cs typeface="Arial Unicode MS"/>
              </a:rPr>
              <a:t>                                                                                    </a:t>
            </a:r>
            <a:endParaRPr lang="ru-RU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2000" b="1" i="1" dirty="0">
                <a:ea typeface="Arial Unicode MS"/>
                <a:cs typeface="Arial Unicode MS"/>
              </a:rPr>
              <a:t>    сторонам полевой дороги. Теперь они будут защищать</a:t>
            </a:r>
            <a:endParaRPr lang="ru-RU" altLang="de-DE" sz="12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2000" b="1" i="1" dirty="0">
                <a:ea typeface="Arial Unicode MS"/>
                <a:cs typeface="Arial Unicode MS"/>
              </a:rPr>
              <a:t>   </a:t>
            </a:r>
            <a:r>
              <a:rPr lang="ru-RU" altLang="de-DE" sz="2000" b="1" i="1" dirty="0" err="1">
                <a:solidFill>
                  <a:srgbClr val="FF0000"/>
                </a:solidFill>
                <a:ea typeface="Arial Unicode MS"/>
                <a:cs typeface="Arial Unicode MS"/>
              </a:rPr>
              <a:t>В.п</a:t>
            </a:r>
            <a:r>
              <a:rPr lang="ru-RU" altLang="de-DE" sz="2000" b="1" i="1" dirty="0">
                <a:solidFill>
                  <a:srgbClr val="FF0000"/>
                </a:solidFill>
                <a:ea typeface="Arial Unicode MS"/>
                <a:cs typeface="Arial Unicode MS"/>
              </a:rPr>
              <a:t>.   </a:t>
            </a:r>
            <a:r>
              <a:rPr lang="ru-RU" altLang="de-DE" sz="2000" b="1" i="1" dirty="0">
                <a:ea typeface="Arial Unicode MS"/>
                <a:cs typeface="Arial Unicode MS"/>
              </a:rPr>
              <a:t>         </a:t>
            </a:r>
            <a:r>
              <a:rPr lang="ru-RU" altLang="de-DE" sz="2000" b="1" i="1" dirty="0">
                <a:solidFill>
                  <a:srgbClr val="FF0000"/>
                </a:solidFill>
                <a:ea typeface="Arial Unicode MS"/>
                <a:cs typeface="Arial Unicode MS"/>
              </a:rPr>
              <a:t> </a:t>
            </a:r>
            <a:r>
              <a:rPr lang="ru-RU" altLang="de-DE" sz="2000" b="1" i="1" dirty="0" err="1">
                <a:solidFill>
                  <a:srgbClr val="FF0000"/>
                </a:solidFill>
                <a:ea typeface="Arial Unicode MS"/>
                <a:cs typeface="Arial Unicode MS"/>
              </a:rPr>
              <a:t>Р.п</a:t>
            </a:r>
            <a:r>
              <a:rPr lang="ru-RU" altLang="de-DE" sz="2000" b="1" i="1" dirty="0">
                <a:solidFill>
                  <a:srgbClr val="FF0000"/>
                </a:solidFill>
                <a:ea typeface="Arial Unicode MS"/>
                <a:cs typeface="Arial Unicode MS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2000" b="1" i="1" dirty="0">
                <a:ea typeface="Arial Unicode MS"/>
                <a:cs typeface="Arial Unicode MS"/>
              </a:rPr>
              <a:t> дорогу</a:t>
            </a:r>
            <a:r>
              <a:rPr lang="ru-RU" altLang="de-DE" sz="1200" b="1" i="1" dirty="0">
                <a:ea typeface="Arial Unicode MS"/>
                <a:cs typeface="Arial Unicode MS"/>
              </a:rPr>
              <a:t>     </a:t>
            </a:r>
            <a:r>
              <a:rPr lang="ru-RU" altLang="de-DE" sz="2000" b="1" i="1" dirty="0">
                <a:ea typeface="Arial Unicode MS"/>
                <a:cs typeface="Arial Unicode MS"/>
              </a:rPr>
              <a:t>от снега.</a:t>
            </a:r>
            <a:endParaRPr lang="ru-RU" altLang="de-DE" sz="12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1200" b="1" i="1" dirty="0">
                <a:ea typeface="Arial Unicode MS"/>
                <a:cs typeface="Arial Unicode MS"/>
              </a:rPr>
              <a:t>     </a:t>
            </a:r>
            <a:endParaRPr lang="ru-RU" altLang="de-DE" sz="1200" b="1" i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de-DE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:a16="http://schemas.microsoft.com/office/drawing/2014/main" id="{A80C241A-034F-C2D6-2B16-12ECAE9CD6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6866" y="228411"/>
            <a:ext cx="6798734" cy="1303867"/>
          </a:xfrm>
        </p:spPr>
        <p:txBody>
          <a:bodyPr/>
          <a:lstStyle/>
          <a:p>
            <a:pPr eaLnBrk="1" hangingPunct="1"/>
            <a:r>
              <a:rPr lang="ru-RU" altLang="ru-RU" dirty="0"/>
              <a:t>Рефлексия</a:t>
            </a:r>
          </a:p>
        </p:txBody>
      </p:sp>
      <p:sp>
        <p:nvSpPr>
          <p:cNvPr id="30723" name="Объект 2">
            <a:extLst>
              <a:ext uri="{FF2B5EF4-FFF2-40B4-BE49-F238E27FC236}">
                <a16:creationId xmlns:a16="http://schemas.microsoft.com/office/drawing/2014/main" id="{32194780-7B0E-2DA0-0475-D5AABB6124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161338" cy="4205288"/>
          </a:xfrm>
        </p:spPr>
        <p:txBody>
          <a:bodyPr/>
          <a:lstStyle/>
          <a:p>
            <a:pPr eaLnBrk="1" hangingPunct="1"/>
            <a:r>
              <a:rPr lang="ru-RU" altLang="ru-RU" b="1" i="1"/>
              <a:t>Теперь я хорошо умею определять…. и различать…………</a:t>
            </a:r>
            <a:r>
              <a:rPr lang="ru-RU" altLang="ru-RU" b="1"/>
              <a:t>  </a:t>
            </a:r>
            <a:endParaRPr lang="ru-RU" altLang="ru-RU"/>
          </a:p>
          <a:p>
            <a:pPr eaLnBrk="1" hangingPunct="1"/>
            <a:r>
              <a:rPr lang="ru-RU" altLang="ru-RU" b="1" i="1"/>
              <a:t>Мне нужно еще потренироваться в определении………</a:t>
            </a:r>
            <a:r>
              <a:rPr lang="ru-RU" altLang="ru-RU" b="1"/>
              <a:t> </a:t>
            </a:r>
            <a:endParaRPr lang="ru-RU" altLang="ru-RU"/>
          </a:p>
          <a:p>
            <a:pPr eaLnBrk="1" hangingPunct="1"/>
            <a:r>
              <a:rPr lang="ru-RU" altLang="ru-RU" b="1" i="1"/>
              <a:t>Я не совсем понял тему урока, мне нужно объяснить ещё раз...</a:t>
            </a:r>
            <a:endParaRPr lang="ru-RU" altLang="ru-RU"/>
          </a:p>
          <a:p>
            <a:pPr eaLnBrk="1" hangingPunct="1"/>
            <a:r>
              <a:rPr lang="ru-RU" altLang="ru-RU" b="1" i="1"/>
              <a:t>Я ничего не понял.......</a:t>
            </a:r>
            <a:endParaRPr lang="ru-RU" altLang="ru-RU" b="1"/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 i="1"/>
          </a:p>
          <a:p>
            <a:pPr eaLnBrk="1" hangingPunct="1"/>
            <a:endParaRPr lang="ru-RU" altLang="ru-RU"/>
          </a:p>
          <a:p>
            <a:pPr eaLnBrk="1" hangingPunct="1"/>
            <a:endParaRPr lang="ru-RU" altLang="ru-RU" i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F3D1926-8738-A4A0-E8CC-AC337C8E9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de-DE"/>
              <a:t>                Молодцы!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6C2FE8A-9C48-7C5B-E5FB-D4A62FDE9E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Wingdings" panose="05000000000000000000" pitchFamily="2" charset="2"/>
              <a:buNone/>
            </a:pPr>
            <a:endParaRPr lang="de-DE" altLang="de-DE"/>
          </a:p>
        </p:txBody>
      </p:sp>
      <p:pic>
        <p:nvPicPr>
          <p:cNvPr id="31748" name="Picture 5">
            <a:extLst>
              <a:ext uri="{FF2B5EF4-FFF2-40B4-BE49-F238E27FC236}">
                <a16:creationId xmlns:a16="http://schemas.microsoft.com/office/drawing/2014/main" id="{B39D6AC3-46F3-33BA-BF01-A917BE81F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57338"/>
            <a:ext cx="6227762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3">
            <a:extLst>
              <a:ext uri="{FF2B5EF4-FFF2-40B4-BE49-F238E27FC236}">
                <a16:creationId xmlns:a16="http://schemas.microsoft.com/office/drawing/2014/main" id="{6265B936-C144-B86D-8C45-02F90698CD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76865" y="789711"/>
            <a:ext cx="6798736" cy="344499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4400"/>
              <a:t>Два</a:t>
            </a:r>
            <a:r>
              <a:rPr lang="ru-RU" altLang="ru-RU" sz="4400" u="sng">
                <a:solidFill>
                  <a:srgbClr val="FF0000"/>
                </a:solidFill>
              </a:rPr>
              <a:t>д</a:t>
            </a:r>
            <a:r>
              <a:rPr lang="ru-RU" altLang="ru-RU" sz="4400"/>
              <a:t>цать ш</a:t>
            </a:r>
            <a:r>
              <a:rPr lang="ru-RU" altLang="ru-RU" sz="4400" u="sng">
                <a:solidFill>
                  <a:srgbClr val="FF0000"/>
                </a:solidFill>
              </a:rPr>
              <a:t>е</a:t>
            </a:r>
            <a:r>
              <a:rPr lang="ru-RU" altLang="ru-RU" sz="4400"/>
              <a:t>стое </a:t>
            </a:r>
            <a:r>
              <a:rPr lang="ru-RU" altLang="ru-RU" sz="4400" u="sng">
                <a:solidFill>
                  <a:srgbClr val="FF0000"/>
                </a:solidFill>
              </a:rPr>
              <a:t>о</a:t>
            </a:r>
            <a:r>
              <a:rPr lang="ru-RU" altLang="ru-RU" sz="4400"/>
              <a:t>ктября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4400"/>
              <a:t>Кла</a:t>
            </a:r>
            <a:r>
              <a:rPr lang="ru-RU" altLang="ru-RU" sz="4400" u="sng">
                <a:solidFill>
                  <a:srgbClr val="FF0000"/>
                </a:solidFill>
              </a:rPr>
              <a:t>сс</a:t>
            </a:r>
            <a:r>
              <a:rPr lang="ru-RU" altLang="ru-RU" sz="4400"/>
              <a:t>ная р</a:t>
            </a:r>
            <a:r>
              <a:rPr lang="ru-RU" altLang="ru-RU" sz="4400" u="sng">
                <a:solidFill>
                  <a:srgbClr val="FF0000"/>
                </a:solidFill>
              </a:rPr>
              <a:t>а</a:t>
            </a:r>
            <a:r>
              <a:rPr lang="ru-RU" altLang="ru-RU" sz="4400"/>
              <a:t>бота</a:t>
            </a:r>
          </a:p>
        </p:txBody>
      </p:sp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21F3964-6037-0E8D-4722-59A310D72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278" y="2515895"/>
            <a:ext cx="6662056" cy="37743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8923D9D-EC2A-8EAE-8272-DEA444E1B7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4521" y="194628"/>
            <a:ext cx="6798734" cy="1303867"/>
          </a:xfrm>
        </p:spPr>
        <p:txBody>
          <a:bodyPr/>
          <a:lstStyle/>
          <a:p>
            <a:pPr eaLnBrk="1" hangingPunct="1"/>
            <a:r>
              <a:rPr lang="ru-RU" altLang="de-DE"/>
              <a:t>Словарь: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F1BC7D4-0FE9-9380-5049-06A8ED299C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9763" y="1813113"/>
            <a:ext cx="7924800" cy="4419600"/>
          </a:xfrm>
        </p:spPr>
        <p:txBody>
          <a:bodyPr/>
          <a:lstStyle/>
          <a:p>
            <a:pPr eaLnBrk="1" hangingPunct="1"/>
            <a:endParaRPr lang="de-DE" altLang="de-DE"/>
          </a:p>
        </p:txBody>
      </p:sp>
      <p:pic>
        <p:nvPicPr>
          <p:cNvPr id="16388" name="Picture 5">
            <a:extLst>
              <a:ext uri="{FF2B5EF4-FFF2-40B4-BE49-F238E27FC236}">
                <a16:creationId xmlns:a16="http://schemas.microsoft.com/office/drawing/2014/main" id="{48E554EB-B962-C8D5-7230-6E1E19FB7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" t="5325" r="1337" b="5325"/>
          <a:stretch>
            <a:fillRect/>
          </a:stretch>
        </p:blipFill>
        <p:spPr bwMode="auto">
          <a:xfrm>
            <a:off x="644971" y="662261"/>
            <a:ext cx="208915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>
            <a:extLst>
              <a:ext uri="{FF2B5EF4-FFF2-40B4-BE49-F238E27FC236}">
                <a16:creationId xmlns:a16="http://schemas.microsoft.com/office/drawing/2014/main" id="{FB5539B2-FB05-1DA7-4777-F0A14A9EE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t="19453" r="5669" b="19453"/>
          <a:stretch>
            <a:fillRect/>
          </a:stretch>
        </p:blipFill>
        <p:spPr bwMode="auto">
          <a:xfrm>
            <a:off x="2875064" y="1255236"/>
            <a:ext cx="273685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>
            <a:extLst>
              <a:ext uri="{FF2B5EF4-FFF2-40B4-BE49-F238E27FC236}">
                <a16:creationId xmlns:a16="http://schemas.microsoft.com/office/drawing/2014/main" id="{0D469C70-B022-4201-FDCA-C2666AE81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469" y="1105315"/>
            <a:ext cx="254793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>
            <a:extLst>
              <a:ext uri="{FF2B5EF4-FFF2-40B4-BE49-F238E27FC236}">
                <a16:creationId xmlns:a16="http://schemas.microsoft.com/office/drawing/2014/main" id="{B9989005-5A67-F74F-9E25-A7BC96EC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r="9000"/>
          <a:stretch>
            <a:fillRect/>
          </a:stretch>
        </p:blipFill>
        <p:spPr bwMode="auto">
          <a:xfrm>
            <a:off x="1050386" y="2877223"/>
            <a:ext cx="2795587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AutoShape 13">
            <a:extLst>
              <a:ext uri="{FF2B5EF4-FFF2-40B4-BE49-F238E27FC236}">
                <a16:creationId xmlns:a16="http://schemas.microsoft.com/office/drawing/2014/main" id="{F94949D8-F231-E9DA-546C-136D20567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ru-RU"/>
          </a:p>
        </p:txBody>
      </p:sp>
      <p:pic>
        <p:nvPicPr>
          <p:cNvPr id="18447" name="Picture 15">
            <a:extLst>
              <a:ext uri="{FF2B5EF4-FFF2-40B4-BE49-F238E27FC236}">
                <a16:creationId xmlns:a16="http://schemas.microsoft.com/office/drawing/2014/main" id="{AF11C9D4-3AA6-BFBA-0C0D-25B613D36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55" y="3119508"/>
            <a:ext cx="2087563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1">
            <a:extLst>
              <a:ext uri="{FF2B5EF4-FFF2-40B4-BE49-F238E27FC236}">
                <a16:creationId xmlns:a16="http://schemas.microsoft.com/office/drawing/2014/main" id="{76F7ED23-E254-2D0F-278F-6689271B2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871" y="4911803"/>
            <a:ext cx="8069036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 b="1">
                <a:solidFill>
                  <a:srgbClr val="333333"/>
                </a:solidFill>
                <a:latin typeface="YS Text"/>
              </a:rPr>
              <a:t>Это особое восприятие мира, отображение внутреннего или внешнего состояния творца c помощью художественных образов</a:t>
            </a:r>
            <a:r>
              <a:rPr lang="en-US" altLang="ru-RU" sz="2000">
                <a:solidFill>
                  <a:srgbClr val="333333"/>
                </a:solidFill>
                <a:latin typeface="YS Text"/>
              </a:rPr>
              <a:t>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>
            <a:extLst>
              <a:ext uri="{FF2B5EF4-FFF2-40B4-BE49-F238E27FC236}">
                <a16:creationId xmlns:a16="http://schemas.microsoft.com/office/drawing/2014/main" id="{375B2E16-97C8-6876-FB06-1299515B9E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79544" y="627180"/>
            <a:ext cx="8621713" cy="4419600"/>
          </a:xfrm>
          <a:ln w="38100">
            <a:solidFill>
              <a:schemeClr val="bg1"/>
            </a:solidFill>
          </a:ln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de-DE" sz="4800" dirty="0"/>
              <a:t>            </a:t>
            </a:r>
            <a:r>
              <a:rPr lang="ru-RU" altLang="de-DE" sz="4400" dirty="0"/>
              <a:t>Проверь свою работу:</a:t>
            </a:r>
            <a:endParaRPr lang="ru-RU" sz="4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/>
              <a:t>п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о</a:t>
            </a:r>
            <a:r>
              <a:rPr lang="ru-RU" altLang="de-DE" sz="4400" dirty="0"/>
              <a:t>м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и</a:t>
            </a:r>
            <a:r>
              <a:rPr lang="ru-RU" altLang="de-DE" sz="4400" dirty="0"/>
              <a:t>дор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а</a:t>
            </a:r>
            <a:r>
              <a:rPr lang="ru-RU" altLang="de-DE" sz="4400" dirty="0"/>
              <a:t>втобус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/>
              <a:t>д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о</a:t>
            </a:r>
            <a:r>
              <a:rPr lang="ru-RU" altLang="de-DE" sz="4400" dirty="0"/>
              <a:t>рога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е</a:t>
            </a:r>
            <a:r>
              <a:rPr lang="ru-RU" altLang="de-DE" sz="4400" dirty="0"/>
              <a:t>ж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е</a:t>
            </a:r>
            <a:r>
              <a:rPr lang="ru-RU" altLang="de-DE" sz="4400" dirty="0"/>
              <a:t>вика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/>
              <a:t>ж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ё</a:t>
            </a:r>
            <a:r>
              <a:rPr lang="ru-RU" altLang="de-DE" sz="4400" dirty="0"/>
              <a:t>лтый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de-DE" sz="4400" dirty="0"/>
              <a:t>иску</a:t>
            </a:r>
            <a:r>
              <a:rPr lang="ru-RU" altLang="de-DE" sz="4400" dirty="0">
                <a:solidFill>
                  <a:srgbClr val="FF0000"/>
                </a:solidFill>
                <a:ea typeface="Arial Unicode MS"/>
                <a:cs typeface="Arial Unicode MS"/>
              </a:rPr>
              <a:t>сс</a:t>
            </a:r>
            <a:r>
              <a:rPr lang="ru-RU" altLang="de-DE" sz="4400" dirty="0"/>
              <a:t>тво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altLang="de-DE" sz="4800" dirty="0"/>
          </a:p>
          <a:p>
            <a:pPr eaLnBrk="1" hangingPunct="1">
              <a:lnSpc>
                <a:spcPct val="80000"/>
              </a:lnSpc>
              <a:defRPr/>
            </a:pPr>
            <a:endParaRPr lang="ru-RU" altLang="de-DE" sz="4800"/>
          </a:p>
          <a:p>
            <a:pPr eaLnBrk="1" hangingPunct="1">
              <a:lnSpc>
                <a:spcPct val="80000"/>
              </a:lnSpc>
              <a:defRPr/>
            </a:pPr>
            <a:endParaRPr lang="ru-RU" altLang="de-DE" sz="4800"/>
          </a:p>
          <a:p>
            <a:pPr eaLnBrk="1" hangingPunct="1">
              <a:lnSpc>
                <a:spcPct val="80000"/>
              </a:lnSpc>
              <a:defRPr/>
            </a:pPr>
            <a:endParaRPr lang="ru-RU" altLang="de-DE" sz="4800"/>
          </a:p>
          <a:p>
            <a:pPr eaLnBrk="1" hangingPunct="1">
              <a:lnSpc>
                <a:spcPct val="80000"/>
              </a:lnSpc>
              <a:defRPr/>
            </a:pPr>
            <a:endParaRPr lang="ru-RU" altLang="de-DE" sz="4800"/>
          </a:p>
          <a:p>
            <a:pPr eaLnBrk="1" hangingPunct="1">
              <a:lnSpc>
                <a:spcPct val="80000"/>
              </a:lnSpc>
              <a:defRPr/>
            </a:pPr>
            <a:endParaRPr lang="ru-RU" altLang="de-DE" sz="48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altLang="de-DE" sz="4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5CEB3B-515A-6EA7-3E40-CE053246194E}"/>
              </a:ext>
            </a:extLst>
          </p:cNvPr>
          <p:cNvSpPr txBox="1"/>
          <p:nvPr/>
        </p:nvSpPr>
        <p:spPr>
          <a:xfrm>
            <a:off x="5638300" y="1262978"/>
            <a:ext cx="658813" cy="3786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А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Д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Е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Ж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6FD088B-87AF-948A-63E1-BBFE27BFB974}"/>
              </a:ext>
            </a:extLst>
          </p:cNvPr>
          <p:cNvSpPr/>
          <p:nvPr/>
        </p:nvSpPr>
        <p:spPr>
          <a:xfrm>
            <a:off x="3419475" y="3352800"/>
            <a:ext cx="2089150" cy="614363"/>
          </a:xfrm>
          <a:prstGeom prst="roundRect">
            <a:avLst/>
          </a:prstGeom>
          <a:ln>
            <a:solidFill>
              <a:srgbClr val="9900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Падежи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938B5E1-BE0C-4C8C-664D-EE3195F82372}"/>
              </a:ext>
            </a:extLst>
          </p:cNvPr>
          <p:cNvSpPr/>
          <p:nvPr/>
        </p:nvSpPr>
        <p:spPr>
          <a:xfrm>
            <a:off x="1909763" y="2578100"/>
            <a:ext cx="1368425" cy="5810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И.п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A650D39-46E4-C991-88E8-FC7A373BA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3325" y="2566988"/>
            <a:ext cx="1657350" cy="59213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b="1" dirty="0" err="1">
                <a:solidFill>
                  <a:schemeClr val="tx1"/>
                </a:solidFill>
              </a:rPr>
              <a:t>Р.п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FFBCB95-2052-854A-D4F8-7219593AFCF0}"/>
              </a:ext>
            </a:extLst>
          </p:cNvPr>
          <p:cNvSpPr/>
          <p:nvPr/>
        </p:nvSpPr>
        <p:spPr>
          <a:xfrm>
            <a:off x="5651500" y="2586038"/>
            <a:ext cx="1584325" cy="603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Д.п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5422AFE-D228-CE11-A5D4-85C6B017739E}"/>
              </a:ext>
            </a:extLst>
          </p:cNvPr>
          <p:cNvSpPr/>
          <p:nvPr/>
        </p:nvSpPr>
        <p:spPr>
          <a:xfrm>
            <a:off x="1638300" y="4084638"/>
            <a:ext cx="1584325" cy="506412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П.п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32B1C93-C919-B846-2FF9-2E51598D0574}"/>
              </a:ext>
            </a:extLst>
          </p:cNvPr>
          <p:cNvSpPr/>
          <p:nvPr/>
        </p:nvSpPr>
        <p:spPr>
          <a:xfrm>
            <a:off x="3719513" y="4249738"/>
            <a:ext cx="1584325" cy="400050"/>
          </a:xfrm>
          <a:prstGeom prst="roundRect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Т.п.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E018DB8-3076-004B-DB58-CAC5C28FAE33}"/>
              </a:ext>
            </a:extLst>
          </p:cNvPr>
          <p:cNvSpPr/>
          <p:nvPr/>
        </p:nvSpPr>
        <p:spPr>
          <a:xfrm>
            <a:off x="5891213" y="4192588"/>
            <a:ext cx="1649412" cy="385762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В.п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044C7E2F-197D-A8C0-0658-B3A83D97FA1C}"/>
              </a:ext>
            </a:extLst>
          </p:cNvPr>
          <p:cNvCxnSpPr/>
          <p:nvPr/>
        </p:nvCxnSpPr>
        <p:spPr>
          <a:xfrm flipH="1" flipV="1">
            <a:off x="2987675" y="3159125"/>
            <a:ext cx="431800" cy="41433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ABE8963-FCBC-3324-7735-7467EBABD43E}"/>
              </a:ext>
            </a:extLst>
          </p:cNvPr>
          <p:cNvCxnSpPr>
            <a:cxnSpLocks/>
          </p:cNvCxnSpPr>
          <p:nvPr/>
        </p:nvCxnSpPr>
        <p:spPr>
          <a:xfrm flipH="1" flipV="1">
            <a:off x="4464050" y="3097213"/>
            <a:ext cx="36513" cy="41275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4622EA25-2D97-3BF2-3B62-0CCA0B323401}"/>
              </a:ext>
            </a:extLst>
          </p:cNvPr>
          <p:cNvCxnSpPr>
            <a:cxnSpLocks/>
          </p:cNvCxnSpPr>
          <p:nvPr/>
        </p:nvCxnSpPr>
        <p:spPr>
          <a:xfrm flipV="1">
            <a:off x="5508625" y="3219450"/>
            <a:ext cx="649288" cy="354013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E0981BA-1B93-C88B-46EE-61FE49B57CCF}"/>
              </a:ext>
            </a:extLst>
          </p:cNvPr>
          <p:cNvCxnSpPr>
            <a:cxnSpLocks/>
          </p:cNvCxnSpPr>
          <p:nvPr/>
        </p:nvCxnSpPr>
        <p:spPr>
          <a:xfrm flipH="1">
            <a:off x="2835275" y="3852863"/>
            <a:ext cx="642938" cy="252412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98CD0C7F-F25C-9FC0-ACBC-D873CC5DB444}"/>
              </a:ext>
            </a:extLst>
          </p:cNvPr>
          <p:cNvCxnSpPr>
            <a:cxnSpLocks/>
          </p:cNvCxnSpPr>
          <p:nvPr/>
        </p:nvCxnSpPr>
        <p:spPr>
          <a:xfrm>
            <a:off x="4572000" y="3967163"/>
            <a:ext cx="20638" cy="27305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E9ECE9F9-FB24-A5D1-E739-A70E0DCBE7D2}"/>
              </a:ext>
            </a:extLst>
          </p:cNvPr>
          <p:cNvCxnSpPr>
            <a:cxnSpLocks/>
          </p:cNvCxnSpPr>
          <p:nvPr/>
        </p:nvCxnSpPr>
        <p:spPr>
          <a:xfrm>
            <a:off x="5362575" y="3889375"/>
            <a:ext cx="795338" cy="271463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71621D4C-FB1D-3D8F-5D3C-146D4B90950E}"/>
              </a:ext>
            </a:extLst>
          </p:cNvPr>
          <p:cNvCxnSpPr>
            <a:cxnSpLocks/>
          </p:cNvCxnSpPr>
          <p:nvPr/>
        </p:nvCxnSpPr>
        <p:spPr>
          <a:xfrm flipH="1" flipV="1">
            <a:off x="1781175" y="2259013"/>
            <a:ext cx="252413" cy="268287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EC6B3222-2D65-2B99-56DB-0FC9B3C96FC1}"/>
              </a:ext>
            </a:extLst>
          </p:cNvPr>
          <p:cNvCxnSpPr>
            <a:cxnSpLocks/>
          </p:cNvCxnSpPr>
          <p:nvPr/>
        </p:nvCxnSpPr>
        <p:spPr>
          <a:xfrm flipV="1">
            <a:off x="4524375" y="2179638"/>
            <a:ext cx="0" cy="398462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8D18B576-66CA-0CF8-8471-94C1EB3326DC}"/>
              </a:ext>
            </a:extLst>
          </p:cNvPr>
          <p:cNvCxnSpPr>
            <a:cxnSpLocks/>
          </p:cNvCxnSpPr>
          <p:nvPr/>
        </p:nvCxnSpPr>
        <p:spPr>
          <a:xfrm flipV="1">
            <a:off x="6372225" y="2117725"/>
            <a:ext cx="0" cy="396875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D538DBE5-A96D-88D9-8CF7-28D2BEA51127}"/>
              </a:ext>
            </a:extLst>
          </p:cNvPr>
          <p:cNvCxnSpPr>
            <a:cxnSpLocks/>
          </p:cNvCxnSpPr>
          <p:nvPr/>
        </p:nvCxnSpPr>
        <p:spPr>
          <a:xfrm flipH="1">
            <a:off x="1420813" y="4622800"/>
            <a:ext cx="406400" cy="169863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73EEE251-F8DA-E38F-25CD-DFD8CF281EBE}"/>
              </a:ext>
            </a:extLst>
          </p:cNvPr>
          <p:cNvCxnSpPr>
            <a:cxnSpLocks/>
          </p:cNvCxnSpPr>
          <p:nvPr/>
        </p:nvCxnSpPr>
        <p:spPr>
          <a:xfrm>
            <a:off x="4572000" y="4643438"/>
            <a:ext cx="20638" cy="31750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E840F420-E890-4ABE-49CC-1F3565ED6C69}"/>
              </a:ext>
            </a:extLst>
          </p:cNvPr>
          <p:cNvCxnSpPr>
            <a:cxnSpLocks/>
          </p:cNvCxnSpPr>
          <p:nvPr/>
        </p:nvCxnSpPr>
        <p:spPr>
          <a:xfrm>
            <a:off x="6908800" y="4622800"/>
            <a:ext cx="360363" cy="257175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BE9DE7D4-F6A6-FB2B-6C5D-C7F66A72179C}"/>
              </a:ext>
            </a:extLst>
          </p:cNvPr>
          <p:cNvSpPr/>
          <p:nvPr/>
        </p:nvSpPr>
        <p:spPr>
          <a:xfrm>
            <a:off x="555625" y="1803400"/>
            <a:ext cx="1223963" cy="56197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есть</a:t>
            </a: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30FF700F-B458-0AB0-4410-1C8F293F6371}"/>
              </a:ext>
            </a:extLst>
          </p:cNvPr>
          <p:cNvSpPr/>
          <p:nvPr/>
        </p:nvSpPr>
        <p:spPr>
          <a:xfrm>
            <a:off x="3983038" y="1747838"/>
            <a:ext cx="944562" cy="3937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716DF772-3971-31AF-18CC-A1657F3E6B7A}"/>
              </a:ext>
            </a:extLst>
          </p:cNvPr>
          <p:cNvSpPr/>
          <p:nvPr/>
        </p:nvSpPr>
        <p:spPr>
          <a:xfrm>
            <a:off x="5724525" y="1760538"/>
            <a:ext cx="1295400" cy="357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дать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2B537240-EF33-2721-C805-A08E97944629}"/>
              </a:ext>
            </a:extLst>
          </p:cNvPr>
          <p:cNvSpPr/>
          <p:nvPr/>
        </p:nvSpPr>
        <p:spPr>
          <a:xfrm>
            <a:off x="7253288" y="4767263"/>
            <a:ext cx="1296987" cy="35718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вижу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AA0793AB-6033-5C1B-E699-E2086272E45D}"/>
              </a:ext>
            </a:extLst>
          </p:cNvPr>
          <p:cNvSpPr/>
          <p:nvPr/>
        </p:nvSpPr>
        <p:spPr>
          <a:xfrm>
            <a:off x="3725863" y="4911725"/>
            <a:ext cx="1944687" cy="354013"/>
          </a:xfrm>
          <a:prstGeom prst="roundRect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горжусь</a:t>
            </a:r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id="{9E665622-88E1-8111-FE26-3358A165641E}"/>
              </a:ext>
            </a:extLst>
          </p:cNvPr>
          <p:cNvSpPr/>
          <p:nvPr/>
        </p:nvSpPr>
        <p:spPr>
          <a:xfrm>
            <a:off x="282575" y="4716463"/>
            <a:ext cx="1751013" cy="320675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думаю</a:t>
            </a:r>
          </a:p>
        </p:txBody>
      </p: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CF2AD3D1-02D0-78DF-9ACB-B3A2C49DBC63}"/>
              </a:ext>
            </a:extLst>
          </p:cNvPr>
          <p:cNvCxnSpPr>
            <a:cxnSpLocks/>
          </p:cNvCxnSpPr>
          <p:nvPr/>
        </p:nvCxnSpPr>
        <p:spPr>
          <a:xfrm>
            <a:off x="4622800" y="5292725"/>
            <a:ext cx="0" cy="28733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F45460B6-7356-29DE-8447-7FF37AD66DE6}"/>
              </a:ext>
            </a:extLst>
          </p:cNvPr>
          <p:cNvCxnSpPr>
            <a:cxnSpLocks/>
          </p:cNvCxnSpPr>
          <p:nvPr/>
        </p:nvCxnSpPr>
        <p:spPr>
          <a:xfrm flipV="1">
            <a:off x="4524375" y="1422400"/>
            <a:ext cx="0" cy="314325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DCFCD32D-4362-A17A-046A-B8AFED35E8CF}"/>
              </a:ext>
            </a:extLst>
          </p:cNvPr>
          <p:cNvCxnSpPr>
            <a:cxnSpLocks/>
          </p:cNvCxnSpPr>
          <p:nvPr/>
        </p:nvCxnSpPr>
        <p:spPr>
          <a:xfrm>
            <a:off x="7818438" y="5151438"/>
            <a:ext cx="0" cy="223837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1332571C-925F-ED29-ED21-9D2EE8556321}"/>
              </a:ext>
            </a:extLst>
          </p:cNvPr>
          <p:cNvCxnSpPr>
            <a:cxnSpLocks/>
          </p:cNvCxnSpPr>
          <p:nvPr/>
        </p:nvCxnSpPr>
        <p:spPr>
          <a:xfrm flipV="1">
            <a:off x="6372225" y="1416050"/>
            <a:ext cx="0" cy="34448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CEF58981-E517-1E92-24BA-A5B40FBA94B4}"/>
              </a:ext>
            </a:extLst>
          </p:cNvPr>
          <p:cNvCxnSpPr>
            <a:cxnSpLocks/>
          </p:cNvCxnSpPr>
          <p:nvPr/>
        </p:nvCxnSpPr>
        <p:spPr>
          <a:xfrm flipH="1">
            <a:off x="1408113" y="5057775"/>
            <a:ext cx="12700" cy="31750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3FD4FDCE-EE1D-978A-8C67-6F561C3401AF}"/>
              </a:ext>
            </a:extLst>
          </p:cNvPr>
          <p:cNvSpPr/>
          <p:nvPr/>
        </p:nvSpPr>
        <p:spPr>
          <a:xfrm>
            <a:off x="-31750" y="146050"/>
            <a:ext cx="8948738" cy="1276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рямоугольник: скругленные углы 60">
            <a:extLst>
              <a:ext uri="{FF2B5EF4-FFF2-40B4-BE49-F238E27FC236}">
                <a16:creationId xmlns:a16="http://schemas.microsoft.com/office/drawing/2014/main" id="{9FD62C62-6777-40DF-C263-6D399FD22880}"/>
              </a:ext>
            </a:extLst>
          </p:cNvPr>
          <p:cNvSpPr/>
          <p:nvPr/>
        </p:nvSpPr>
        <p:spPr>
          <a:xfrm>
            <a:off x="-31750" y="1022350"/>
            <a:ext cx="2444750" cy="4238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Кто?Что</a:t>
            </a:r>
            <a:r>
              <a:rPr lang="ru-RU" sz="3200" b="1" dirty="0">
                <a:solidFill>
                  <a:schemeClr val="tx1"/>
                </a:solidFill>
              </a:rPr>
              <a:t>?</a:t>
            </a:r>
          </a:p>
        </p:txBody>
      </p: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3324EA8C-717A-E819-1907-4CA1CA0E74C5}"/>
              </a:ext>
            </a:extLst>
          </p:cNvPr>
          <p:cNvCxnSpPr>
            <a:cxnSpLocks/>
          </p:cNvCxnSpPr>
          <p:nvPr/>
        </p:nvCxnSpPr>
        <p:spPr>
          <a:xfrm flipV="1">
            <a:off x="1042988" y="1447800"/>
            <a:ext cx="0" cy="37623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Прямоугольник: скругленные углы 62">
            <a:extLst>
              <a:ext uri="{FF2B5EF4-FFF2-40B4-BE49-F238E27FC236}">
                <a16:creationId xmlns:a16="http://schemas.microsoft.com/office/drawing/2014/main" id="{B0856DEE-2BE4-E228-B74C-9FA0ADF355E2}"/>
              </a:ext>
            </a:extLst>
          </p:cNvPr>
          <p:cNvSpPr/>
          <p:nvPr/>
        </p:nvSpPr>
        <p:spPr>
          <a:xfrm>
            <a:off x="2747963" y="1049338"/>
            <a:ext cx="2641600" cy="436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Кого?Чего</a:t>
            </a:r>
            <a:r>
              <a:rPr lang="ru-RU" sz="32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4" name="Прямоугольник: скругленные углы 63">
            <a:extLst>
              <a:ext uri="{FF2B5EF4-FFF2-40B4-BE49-F238E27FC236}">
                <a16:creationId xmlns:a16="http://schemas.microsoft.com/office/drawing/2014/main" id="{120AB49D-7974-8BA2-E73A-815A18646539}"/>
              </a:ext>
            </a:extLst>
          </p:cNvPr>
          <p:cNvSpPr/>
          <p:nvPr/>
        </p:nvSpPr>
        <p:spPr>
          <a:xfrm>
            <a:off x="5815013" y="996950"/>
            <a:ext cx="2789237" cy="36671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Кому?Чему</a:t>
            </a:r>
            <a:r>
              <a:rPr lang="ru-RU" sz="32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5" name="Прямоугольник: скругленные углы 64">
            <a:extLst>
              <a:ext uri="{FF2B5EF4-FFF2-40B4-BE49-F238E27FC236}">
                <a16:creationId xmlns:a16="http://schemas.microsoft.com/office/drawing/2014/main" id="{099C7197-A54D-9DA0-5A5F-2ACB97BBC275}"/>
              </a:ext>
            </a:extLst>
          </p:cNvPr>
          <p:cNvSpPr/>
          <p:nvPr/>
        </p:nvSpPr>
        <p:spPr>
          <a:xfrm>
            <a:off x="6616700" y="5324475"/>
            <a:ext cx="2378075" cy="352425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Кого?Что</a:t>
            </a:r>
            <a:r>
              <a:rPr lang="ru-RU" sz="32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6" name="Прямоугольник: скругленные углы 65">
            <a:extLst>
              <a:ext uri="{FF2B5EF4-FFF2-40B4-BE49-F238E27FC236}">
                <a16:creationId xmlns:a16="http://schemas.microsoft.com/office/drawing/2014/main" id="{D45AE5CC-DAC0-C08A-7157-C36357955E5B}"/>
              </a:ext>
            </a:extLst>
          </p:cNvPr>
          <p:cNvSpPr/>
          <p:nvPr/>
        </p:nvSpPr>
        <p:spPr>
          <a:xfrm>
            <a:off x="3584575" y="5511800"/>
            <a:ext cx="2452688" cy="257175"/>
          </a:xfrm>
          <a:prstGeom prst="roundRect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Кем?Чем</a:t>
            </a:r>
            <a:r>
              <a:rPr lang="ru-RU" sz="32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7" name="Прямоугольник: скругленные углы 66">
            <a:extLst>
              <a:ext uri="{FF2B5EF4-FFF2-40B4-BE49-F238E27FC236}">
                <a16:creationId xmlns:a16="http://schemas.microsoft.com/office/drawing/2014/main" id="{FC473BA5-3F43-84EC-6EB3-9AAFB315F84C}"/>
              </a:ext>
            </a:extLst>
          </p:cNvPr>
          <p:cNvSpPr/>
          <p:nvPr/>
        </p:nvSpPr>
        <p:spPr>
          <a:xfrm>
            <a:off x="149225" y="5292725"/>
            <a:ext cx="3355975" cy="328613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О </a:t>
            </a:r>
            <a:r>
              <a:rPr lang="ru-RU" sz="3200" b="1" dirty="0" err="1">
                <a:solidFill>
                  <a:schemeClr val="tx1"/>
                </a:solidFill>
              </a:rPr>
              <a:t>ком?О</a:t>
            </a:r>
            <a:r>
              <a:rPr lang="ru-RU" sz="3200" b="1" dirty="0">
                <a:solidFill>
                  <a:schemeClr val="tx1"/>
                </a:solidFill>
              </a:rPr>
              <a:t> чём?</a:t>
            </a:r>
          </a:p>
        </p:txBody>
      </p: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EC53C4AA-2EA9-E6CE-D827-9A5D7453BD52}"/>
              </a:ext>
            </a:extLst>
          </p:cNvPr>
          <p:cNvCxnSpPr>
            <a:cxnSpLocks/>
          </p:cNvCxnSpPr>
          <p:nvPr/>
        </p:nvCxnSpPr>
        <p:spPr>
          <a:xfrm flipV="1">
            <a:off x="1071563" y="646113"/>
            <a:ext cx="0" cy="376237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id="{2B3418C4-5F9B-16A9-8015-9F2140F111BB}"/>
              </a:ext>
            </a:extLst>
          </p:cNvPr>
          <p:cNvCxnSpPr>
            <a:cxnSpLocks/>
          </p:cNvCxnSpPr>
          <p:nvPr/>
        </p:nvCxnSpPr>
        <p:spPr>
          <a:xfrm>
            <a:off x="1420813" y="5654675"/>
            <a:ext cx="0" cy="360363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>
            <a:extLst>
              <a:ext uri="{FF2B5EF4-FFF2-40B4-BE49-F238E27FC236}">
                <a16:creationId xmlns:a16="http://schemas.microsoft.com/office/drawing/2014/main" id="{12FAA237-821B-C5CB-0C3A-29A904CD538F}"/>
              </a:ext>
            </a:extLst>
          </p:cNvPr>
          <p:cNvCxnSpPr>
            <a:cxnSpLocks/>
          </p:cNvCxnSpPr>
          <p:nvPr/>
        </p:nvCxnSpPr>
        <p:spPr>
          <a:xfrm>
            <a:off x="4622800" y="5776913"/>
            <a:ext cx="0" cy="33020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id="{7C1448DE-3C1E-A4D9-7AB3-ECBAF7A8356B}"/>
              </a:ext>
            </a:extLst>
          </p:cNvPr>
          <p:cNvCxnSpPr>
            <a:cxnSpLocks/>
          </p:cNvCxnSpPr>
          <p:nvPr/>
        </p:nvCxnSpPr>
        <p:spPr>
          <a:xfrm>
            <a:off x="7856538" y="5657850"/>
            <a:ext cx="0" cy="314325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Прямоугольник: скругленные углы 82">
            <a:extLst>
              <a:ext uri="{FF2B5EF4-FFF2-40B4-BE49-F238E27FC236}">
                <a16:creationId xmlns:a16="http://schemas.microsoft.com/office/drawing/2014/main" id="{A1CC5EFA-14DC-A5D9-DAFF-CA0C926697EA}"/>
              </a:ext>
            </a:extLst>
          </p:cNvPr>
          <p:cNvSpPr/>
          <p:nvPr/>
        </p:nvSpPr>
        <p:spPr>
          <a:xfrm>
            <a:off x="22225" y="166688"/>
            <a:ext cx="2444750" cy="42227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84" name="Прямоугольник: скругленные углы 83">
            <a:extLst>
              <a:ext uri="{FF2B5EF4-FFF2-40B4-BE49-F238E27FC236}">
                <a16:creationId xmlns:a16="http://schemas.microsoft.com/office/drawing/2014/main" id="{0E86A5B0-51C6-1511-8023-29FE7CBBC6FC}"/>
              </a:ext>
            </a:extLst>
          </p:cNvPr>
          <p:cNvSpPr/>
          <p:nvPr/>
        </p:nvSpPr>
        <p:spPr>
          <a:xfrm>
            <a:off x="5957888" y="182563"/>
            <a:ext cx="2646362" cy="54927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К,по</a:t>
            </a:r>
            <a:r>
              <a:rPr lang="ru-RU" sz="3200" b="1" dirty="0">
                <a:solidFill>
                  <a:schemeClr val="tx1"/>
                </a:solidFill>
              </a:rPr>
              <a:t>,</a:t>
            </a:r>
          </a:p>
        </p:txBody>
      </p:sp>
      <p:sp>
        <p:nvSpPr>
          <p:cNvPr id="85" name="Прямоугольник: скругленные углы 84">
            <a:extLst>
              <a:ext uri="{FF2B5EF4-FFF2-40B4-BE49-F238E27FC236}">
                <a16:creationId xmlns:a16="http://schemas.microsoft.com/office/drawing/2014/main" id="{AA51CCD2-B073-4E12-C21E-5DA4C177A314}"/>
              </a:ext>
            </a:extLst>
          </p:cNvPr>
          <p:cNvSpPr/>
          <p:nvPr/>
        </p:nvSpPr>
        <p:spPr>
          <a:xfrm>
            <a:off x="2794000" y="96838"/>
            <a:ext cx="3059113" cy="6889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От,до,из,без,с,у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</a:p>
          <a:p>
            <a:pPr algn="ctr"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для,около,вокруг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71" name="Прямая со стрелкой 70">
            <a:extLst>
              <a:ext uri="{FF2B5EF4-FFF2-40B4-BE49-F238E27FC236}">
                <a16:creationId xmlns:a16="http://schemas.microsoft.com/office/drawing/2014/main" id="{5DC2A4EA-EF0F-1EDD-D92A-1C775F62E896}"/>
              </a:ext>
            </a:extLst>
          </p:cNvPr>
          <p:cNvCxnSpPr>
            <a:cxnSpLocks/>
          </p:cNvCxnSpPr>
          <p:nvPr/>
        </p:nvCxnSpPr>
        <p:spPr>
          <a:xfrm flipV="1">
            <a:off x="7088188" y="596900"/>
            <a:ext cx="0" cy="37623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 стрелкой 68">
            <a:extLst>
              <a:ext uri="{FF2B5EF4-FFF2-40B4-BE49-F238E27FC236}">
                <a16:creationId xmlns:a16="http://schemas.microsoft.com/office/drawing/2014/main" id="{F6257B09-42A0-C19D-D849-9186787CB72C}"/>
              </a:ext>
            </a:extLst>
          </p:cNvPr>
          <p:cNvCxnSpPr>
            <a:cxnSpLocks/>
          </p:cNvCxnSpPr>
          <p:nvPr/>
        </p:nvCxnSpPr>
        <p:spPr>
          <a:xfrm flipV="1">
            <a:off x="4500563" y="673100"/>
            <a:ext cx="0" cy="37623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Прямоугольник: скругленные углы 85">
            <a:extLst>
              <a:ext uri="{FF2B5EF4-FFF2-40B4-BE49-F238E27FC236}">
                <a16:creationId xmlns:a16="http://schemas.microsoft.com/office/drawing/2014/main" id="{CA775FC8-2CD6-8296-8F53-710C14593FCF}"/>
              </a:ext>
            </a:extLst>
          </p:cNvPr>
          <p:cNvSpPr/>
          <p:nvPr/>
        </p:nvSpPr>
        <p:spPr>
          <a:xfrm>
            <a:off x="6450013" y="5767388"/>
            <a:ext cx="2544762" cy="1033462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В,за,на,под,про,через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: скругленные углы 86">
            <a:extLst>
              <a:ext uri="{FF2B5EF4-FFF2-40B4-BE49-F238E27FC236}">
                <a16:creationId xmlns:a16="http://schemas.microsoft.com/office/drawing/2014/main" id="{9E9E62D3-18E5-997F-B168-18B1983931E4}"/>
              </a:ext>
            </a:extLst>
          </p:cNvPr>
          <p:cNvSpPr/>
          <p:nvPr/>
        </p:nvSpPr>
        <p:spPr>
          <a:xfrm>
            <a:off x="3297238" y="6034088"/>
            <a:ext cx="3028950" cy="898525"/>
          </a:xfrm>
          <a:prstGeom prst="roundRect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С,за,под,над</a:t>
            </a:r>
            <a:r>
              <a:rPr lang="ru-RU" sz="2800" b="1" dirty="0">
                <a:solidFill>
                  <a:schemeClr val="tx1"/>
                </a:solidFill>
              </a:rPr>
              <a:t>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между</a:t>
            </a:r>
          </a:p>
        </p:txBody>
      </p:sp>
      <p:sp>
        <p:nvSpPr>
          <p:cNvPr id="93" name="Прямоугольник: скругленные углы 92">
            <a:extLst>
              <a:ext uri="{FF2B5EF4-FFF2-40B4-BE49-F238E27FC236}">
                <a16:creationId xmlns:a16="http://schemas.microsoft.com/office/drawing/2014/main" id="{63785B21-9D35-2E16-8C10-29B6B3000A22}"/>
              </a:ext>
            </a:extLst>
          </p:cNvPr>
          <p:cNvSpPr/>
          <p:nvPr/>
        </p:nvSpPr>
        <p:spPr>
          <a:xfrm>
            <a:off x="128588" y="5991225"/>
            <a:ext cx="2706687" cy="752475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О,об,в,на</a:t>
            </a:r>
            <a:r>
              <a:rPr lang="ru-RU" sz="2800" b="1" dirty="0">
                <a:solidFill>
                  <a:schemeClr val="tx1"/>
                </a:solidFill>
              </a:rPr>
              <a:t>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при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  <p:bldP spid="7" grpId="0" animBg="1"/>
      <p:bldP spid="8" grpId="0" animBg="1"/>
      <p:bldP spid="9" grpId="0" animBg="1"/>
      <p:bldP spid="10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F4CE317-C6D9-0FE2-9DC2-FA9FB0DECD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9851" y="498677"/>
            <a:ext cx="6798734" cy="1303867"/>
          </a:xfrm>
        </p:spPr>
        <p:txBody>
          <a:bodyPr/>
          <a:lstStyle/>
          <a:p>
            <a:pPr eaLnBrk="1" hangingPunct="1"/>
            <a:r>
              <a:rPr lang="ru-RU" altLang="de-DE" sz="3800"/>
              <a:t>Именительный и винительный </a:t>
            </a:r>
            <a:br>
              <a:rPr lang="ru-RU" altLang="de-DE" sz="3800"/>
            </a:br>
            <a:r>
              <a:rPr lang="ru-RU" altLang="de-DE" sz="3800"/>
              <a:t>                     падежи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47BC2D44-6A78-F32C-72BE-EB1ABD8195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4313" y="1285875"/>
            <a:ext cx="7924800" cy="44196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ru-RU" altLang="de-DE"/>
              <a:t>                                </a:t>
            </a:r>
            <a:endParaRPr lang="ru-RU" altLang="ru-RU"/>
          </a:p>
        </p:txBody>
      </p:sp>
      <p:sp>
        <p:nvSpPr>
          <p:cNvPr id="19460" name="Oval 4">
            <a:extLst>
              <a:ext uri="{FF2B5EF4-FFF2-40B4-BE49-F238E27FC236}">
                <a16:creationId xmlns:a16="http://schemas.microsoft.com/office/drawing/2014/main" id="{49AF7DE2-5F8D-A1D6-5D40-CCE444360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571625"/>
            <a:ext cx="2884487" cy="16113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И.п.</a:t>
            </a:r>
          </a:p>
        </p:txBody>
      </p:sp>
      <p:sp>
        <p:nvSpPr>
          <p:cNvPr id="19461" name="Oval 5">
            <a:extLst>
              <a:ext uri="{FF2B5EF4-FFF2-40B4-BE49-F238E27FC236}">
                <a16:creationId xmlns:a16="http://schemas.microsoft.com/office/drawing/2014/main" id="{3592FD4A-9B3F-A36A-96EC-DBDCCC4B9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1500188"/>
            <a:ext cx="3087687" cy="15843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 dirty="0" err="1">
                <a:ea typeface="Arial Unicode MS" panose="020B0604020202020204" pitchFamily="34" charset="-128"/>
                <a:cs typeface="Arial Unicode MS" panose="020B0604020202020204" pitchFamily="34" charset="-128"/>
              </a:rPr>
              <a:t>В.п</a:t>
            </a:r>
            <a:r>
              <a:rPr lang="ru-RU" altLang="de-DE" sz="6000" b="1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</p:txBody>
      </p:sp>
      <p:sp>
        <p:nvSpPr>
          <p:cNvPr id="19462" name="Rectangle 6">
            <a:extLst>
              <a:ext uri="{FF2B5EF4-FFF2-40B4-BE49-F238E27FC236}">
                <a16:creationId xmlns:a16="http://schemas.microsoft.com/office/drawing/2014/main" id="{B72DFC35-455D-67F8-D655-C274C6246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3365500"/>
            <a:ext cx="2182813" cy="70643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Что?</a:t>
            </a:r>
          </a:p>
        </p:txBody>
      </p:sp>
      <p:sp>
        <p:nvSpPr>
          <p:cNvPr id="19463" name="Rectangle 9">
            <a:extLst>
              <a:ext uri="{FF2B5EF4-FFF2-40B4-BE49-F238E27FC236}">
                <a16:creationId xmlns:a16="http://schemas.microsoft.com/office/drawing/2014/main" id="{EF2D5885-E959-A895-405E-58CF6EA11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063" y="4500563"/>
            <a:ext cx="16557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Кто?</a:t>
            </a:r>
          </a:p>
        </p:txBody>
      </p:sp>
      <p:sp>
        <p:nvSpPr>
          <p:cNvPr id="19464" name="Rectangle 11">
            <a:extLst>
              <a:ext uri="{FF2B5EF4-FFF2-40B4-BE49-F238E27FC236}">
                <a16:creationId xmlns:a16="http://schemas.microsoft.com/office/drawing/2014/main" id="{A2385781-306F-E22E-CD9A-2D4DBD330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429125"/>
            <a:ext cx="1981200" cy="777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Кого?</a:t>
            </a:r>
          </a:p>
        </p:txBody>
      </p:sp>
      <p:sp>
        <p:nvSpPr>
          <p:cNvPr id="19465" name="Line 12">
            <a:extLst>
              <a:ext uri="{FF2B5EF4-FFF2-40B4-BE49-F238E27FC236}">
                <a16:creationId xmlns:a16="http://schemas.microsoft.com/office/drawing/2014/main" id="{3FC2DC0C-903A-56BA-13FA-A7608F6DA744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5500" y="3084513"/>
            <a:ext cx="86518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9466" name="Line 13">
            <a:extLst>
              <a:ext uri="{FF2B5EF4-FFF2-40B4-BE49-F238E27FC236}">
                <a16:creationId xmlns:a16="http://schemas.microsoft.com/office/drawing/2014/main" id="{4E0CDD22-3173-3394-D742-2BADB4212B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03750" y="2944813"/>
            <a:ext cx="115093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9467" name="Line 14">
            <a:extLst>
              <a:ext uri="{FF2B5EF4-FFF2-40B4-BE49-F238E27FC236}">
                <a16:creationId xmlns:a16="http://schemas.microsoft.com/office/drawing/2014/main" id="{5DC39899-2697-CFBC-D622-70E9978FFDC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86563" y="3071813"/>
            <a:ext cx="1587" cy="1366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9468" name="Line 15">
            <a:extLst>
              <a:ext uri="{FF2B5EF4-FFF2-40B4-BE49-F238E27FC236}">
                <a16:creationId xmlns:a16="http://schemas.microsoft.com/office/drawing/2014/main" id="{BFD3DAFF-02A2-4224-0A92-AC98FC858D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3500" y="319405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75D3F8F-3D2F-0EFB-5C2D-072271ECA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516" y="611288"/>
            <a:ext cx="6798734" cy="1303867"/>
          </a:xfrm>
        </p:spPr>
        <p:txBody>
          <a:bodyPr/>
          <a:lstStyle/>
          <a:p>
            <a:pPr eaLnBrk="1" hangingPunct="1"/>
            <a:r>
              <a:rPr lang="ru-RU" altLang="de-DE" sz="3800"/>
              <a:t>Родительный и винительный</a:t>
            </a:r>
            <a:br>
              <a:rPr lang="ru-RU" altLang="de-DE" sz="3800"/>
            </a:br>
            <a:r>
              <a:rPr lang="ru-RU" altLang="de-DE" sz="3800"/>
              <a:t>                 падежи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640986F-AB71-667A-DDAE-935CD1B31E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de-DE"/>
              <a:t> </a:t>
            </a:r>
            <a:r>
              <a:rPr lang="ru-RU" altLang="de-DE">
                <a:ea typeface="Arial Unicode MS" panose="020B0604020202020204" pitchFamily="34" charset="-128"/>
                <a:cs typeface="Arial Unicode MS" panose="020B0604020202020204" pitchFamily="34" charset="-128"/>
              </a:rPr>
              <a:t>              </a:t>
            </a:r>
            <a:endParaRPr lang="ru-RU" altLang="de-DE" sz="24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0484" name="Oval 4">
            <a:extLst>
              <a:ext uri="{FF2B5EF4-FFF2-40B4-BE49-F238E27FC236}">
                <a16:creationId xmlns:a16="http://schemas.microsoft.com/office/drawing/2014/main" id="{2FF4B114-E470-9CC5-FCE0-7C639C622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014538"/>
            <a:ext cx="1755775" cy="1204912"/>
          </a:xfrm>
          <a:prstGeom prst="ellipse">
            <a:avLst/>
          </a:pr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Р.п</a:t>
            </a:r>
            <a:r>
              <a:rPr lang="ru-RU" altLang="de-DE" sz="6000"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</p:txBody>
      </p:sp>
      <p:sp>
        <p:nvSpPr>
          <p:cNvPr id="20485" name="Oval 5">
            <a:extLst>
              <a:ext uri="{FF2B5EF4-FFF2-40B4-BE49-F238E27FC236}">
                <a16:creationId xmlns:a16="http://schemas.microsoft.com/office/drawing/2014/main" id="{48E754DD-A6CA-C9FE-F58D-58A4AF1E4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5438" y="1912938"/>
            <a:ext cx="1963737" cy="1182687"/>
          </a:xfrm>
          <a:prstGeom prst="ellipse">
            <a:avLst/>
          </a:pr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В</a:t>
            </a:r>
            <a:r>
              <a:rPr lang="ru-RU" altLang="de-DE" sz="6000" b="1"/>
              <a:t>.п.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4D6CC5E-590C-8C99-058E-B53608B1D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7275" y="3965575"/>
            <a:ext cx="2046288" cy="963613"/>
          </a:xfrm>
          <a:prstGeom prst="rect">
            <a:avLst/>
          </a:prstGeom>
          <a:solidFill>
            <a:srgbClr val="CC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Кого?</a:t>
            </a:r>
          </a:p>
        </p:txBody>
      </p:sp>
      <p:sp>
        <p:nvSpPr>
          <p:cNvPr id="20487" name="Line 7">
            <a:extLst>
              <a:ext uri="{FF2B5EF4-FFF2-40B4-BE49-F238E27FC236}">
                <a16:creationId xmlns:a16="http://schemas.microsoft.com/office/drawing/2014/main" id="{7A5E36C2-9C45-11FD-97F6-89E0712EB7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9738" y="3241675"/>
            <a:ext cx="576262" cy="825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0488" name="Rectangle 9">
            <a:extLst>
              <a:ext uri="{FF2B5EF4-FFF2-40B4-BE49-F238E27FC236}">
                <a16:creationId xmlns:a16="http://schemas.microsoft.com/office/drawing/2014/main" id="{BC096909-7EC9-1FF7-50D6-D5C206098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63" y="4035425"/>
            <a:ext cx="1870075" cy="8937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Что?</a:t>
            </a:r>
          </a:p>
        </p:txBody>
      </p:sp>
      <p:sp>
        <p:nvSpPr>
          <p:cNvPr id="20489" name="Rectangle 10">
            <a:extLst>
              <a:ext uri="{FF2B5EF4-FFF2-40B4-BE49-F238E27FC236}">
                <a16:creationId xmlns:a16="http://schemas.microsoft.com/office/drawing/2014/main" id="{580CA5DC-1E22-3791-4550-5121BC2B3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4219575"/>
            <a:ext cx="2101850" cy="923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de-DE" sz="6000" b="1">
                <a:ea typeface="Arial Unicode MS" panose="020B0604020202020204" pitchFamily="34" charset="-128"/>
                <a:cs typeface="Arial Unicode MS" panose="020B0604020202020204" pitchFamily="34" charset="-128"/>
              </a:rPr>
              <a:t>Чего?</a:t>
            </a:r>
          </a:p>
        </p:txBody>
      </p:sp>
      <p:sp>
        <p:nvSpPr>
          <p:cNvPr id="20490" name="Line 11">
            <a:extLst>
              <a:ext uri="{FF2B5EF4-FFF2-40B4-BE49-F238E27FC236}">
                <a16:creationId xmlns:a16="http://schemas.microsoft.com/office/drawing/2014/main" id="{FB8120C8-51CF-2EEC-48E9-CB3EE7FF60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22450" y="3117850"/>
            <a:ext cx="50482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0491" name="Line 12">
            <a:extLst>
              <a:ext uri="{FF2B5EF4-FFF2-40B4-BE49-F238E27FC236}">
                <a16:creationId xmlns:a16="http://schemas.microsoft.com/office/drawing/2014/main" id="{4761F8D2-47C1-4239-B252-03B91E0DC17D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1988" y="2889250"/>
            <a:ext cx="865187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0492" name="Line 13">
            <a:extLst>
              <a:ext uri="{FF2B5EF4-FFF2-40B4-BE49-F238E27FC236}">
                <a16:creationId xmlns:a16="http://schemas.microsoft.com/office/drawing/2014/main" id="{BAC2BABE-59E7-6171-1D22-580AF2ABF51C}"/>
              </a:ext>
            </a:extLst>
          </p:cNvPr>
          <p:cNvSpPr>
            <a:spLocks noChangeShapeType="1"/>
          </p:cNvSpPr>
          <p:nvPr/>
        </p:nvSpPr>
        <p:spPr bwMode="auto">
          <a:xfrm>
            <a:off x="3419475" y="422116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0493" name="Line 12">
            <a:extLst>
              <a:ext uri="{FF2B5EF4-FFF2-40B4-BE49-F238E27FC236}">
                <a16:creationId xmlns:a16="http://schemas.microsoft.com/office/drawing/2014/main" id="{EB9C0569-D7A8-8A4E-A31B-76CE4F0DFA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45025" y="2652713"/>
            <a:ext cx="801688" cy="127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B345B70-6D96-8A28-5F3B-402D1189C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5" y="113738"/>
            <a:ext cx="8876985" cy="673938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58655-E899-0B81-A36B-F416B3EF6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a typeface="+mj-lt"/>
                <a:cs typeface="+mj-lt"/>
              </a:rPr>
              <a:t>Определите  падеж и запишите в соответствующую колонку.</a:t>
            </a:r>
          </a:p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A8B185-1ED3-247B-2602-B985CA458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ea typeface="+mn-lt"/>
                <a:cs typeface="+mn-lt"/>
              </a:rPr>
              <a:t>Уехать за город,  провести беседу, видеть </a:t>
            </a:r>
            <a:r>
              <a:rPr lang="ru-RU" sz="3600" dirty="0" err="1">
                <a:ea typeface="+mn-lt"/>
                <a:cs typeface="+mn-lt"/>
              </a:rPr>
              <a:t>солнце,отвечать</a:t>
            </a:r>
            <a:r>
              <a:rPr lang="ru-RU" sz="3600" dirty="0">
                <a:ea typeface="+mn-lt"/>
                <a:cs typeface="+mn-lt"/>
              </a:rPr>
              <a:t> у доски, стараться для победы, стоять около </a:t>
            </a:r>
            <a:r>
              <a:rPr lang="ru-RU" sz="3600" dirty="0" err="1">
                <a:ea typeface="+mn-lt"/>
                <a:cs typeface="+mn-lt"/>
              </a:rPr>
              <a:t>дерева,трудная</a:t>
            </a:r>
            <a:r>
              <a:rPr lang="ru-RU" sz="3600" dirty="0">
                <a:ea typeface="+mn-lt"/>
                <a:cs typeface="+mn-lt"/>
              </a:rPr>
              <a:t> задача, пасмурная погода, синий цвет. </a:t>
            </a:r>
            <a:endParaRPr lang="ru-RU" sz="3600" dirty="0"/>
          </a:p>
          <a:p>
            <a:pPr marL="0" indent="0">
              <a:buSzPct val="114999"/>
              <a:buNone/>
            </a:pPr>
            <a:r>
              <a:rPr lang="ru-RU" dirty="0">
                <a:ea typeface="+mn-lt"/>
                <a:cs typeface="+mn-lt"/>
              </a:rPr>
              <a:t>  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14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681</TotalTime>
  <Words>380</Words>
  <Application>Microsoft Office PowerPoint</Application>
  <PresentationFormat>Экран (4:3)</PresentationFormat>
  <Paragraphs>156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Organic</vt:lpstr>
      <vt:lpstr>Презентация PowerPoint</vt:lpstr>
      <vt:lpstr>Презентация PowerPoint</vt:lpstr>
      <vt:lpstr>Словарь:</vt:lpstr>
      <vt:lpstr>Презентация PowerPoint</vt:lpstr>
      <vt:lpstr>Презентация PowerPoint</vt:lpstr>
      <vt:lpstr>Именительный и винительный                       падежи</vt:lpstr>
      <vt:lpstr>Родительный и винительный                  падежи</vt:lpstr>
      <vt:lpstr>Презентация PowerPoint</vt:lpstr>
      <vt:lpstr>Определите  падеж и запишите в соответствующую колонку. </vt:lpstr>
      <vt:lpstr>Презентация PowerPoint</vt:lpstr>
      <vt:lpstr>РАБОТА В ПАРАХ</vt:lpstr>
      <vt:lpstr>ПРОВЕРКА</vt:lpstr>
      <vt:lpstr>Подчеркните имена существительные, определите их падеж</vt:lpstr>
      <vt:lpstr>       Проверь свою работу:</vt:lpstr>
      <vt:lpstr>Рефлексия</vt:lpstr>
      <vt:lpstr>                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Именительный , винительный и родительный падежи имён существительных.</dc:title>
  <dc:creator>Наталья</dc:creator>
  <cp:lastModifiedBy>User-school</cp:lastModifiedBy>
  <cp:revision>316</cp:revision>
  <dcterms:created xsi:type="dcterms:W3CDTF">2018-02-23T16:34:46Z</dcterms:created>
  <dcterms:modified xsi:type="dcterms:W3CDTF">2022-10-28T14:04:34Z</dcterms:modified>
</cp:coreProperties>
</file>