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sldIdLst>
    <p:sldId id="257" r:id="rId2"/>
    <p:sldId id="258" r:id="rId3"/>
    <p:sldId id="319" r:id="rId4"/>
    <p:sldId id="320" r:id="rId5"/>
    <p:sldId id="321" r:id="rId6"/>
    <p:sldId id="322" r:id="rId7"/>
    <p:sldId id="323" r:id="rId8"/>
    <p:sldId id="324" r:id="rId9"/>
    <p:sldId id="325" r:id="rId10"/>
    <p:sldId id="326" r:id="rId11"/>
    <p:sldId id="327" r:id="rId12"/>
    <p:sldId id="328" r:id="rId13"/>
    <p:sldId id="329" r:id="rId14"/>
    <p:sldId id="330" r:id="rId15"/>
    <p:sldId id="331" r:id="rId16"/>
    <p:sldId id="332" r:id="rId17"/>
    <p:sldId id="333" r:id="rId18"/>
    <p:sldId id="334" r:id="rId19"/>
    <p:sldId id="335" r:id="rId20"/>
    <p:sldId id="336" r:id="rId21"/>
    <p:sldId id="337" r:id="rId22"/>
    <p:sldId id="338" r:id="rId23"/>
    <p:sldId id="339" r:id="rId24"/>
    <p:sldId id="340" r:id="rId25"/>
    <p:sldId id="341" r:id="rId26"/>
    <p:sldId id="342" r:id="rId27"/>
    <p:sldId id="343" r:id="rId28"/>
    <p:sldId id="284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42F04"/>
    <a:srgbClr val="351413"/>
    <a:srgbClr val="212911"/>
    <a:srgbClr val="1A210D"/>
    <a:srgbClr val="460046"/>
    <a:srgbClr val="800080"/>
    <a:srgbClr val="AE5DFF"/>
    <a:srgbClr val="D4D3DF"/>
    <a:srgbClr val="DBD3E5"/>
    <a:srgbClr val="FDE8D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5" d="100"/>
          <a:sy n="105" d="100"/>
        </p:scale>
        <p:origin x="1716" y="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C963BEF-93B8-46E2-9E17-1E082CCA5161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6637E2-DC3F-4D12-BC14-6992AC1D160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1747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/>
          </a:p>
        </p:txBody>
      </p:sp>
      <p:sp>
        <p:nvSpPr>
          <p:cNvPr id="31748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29413D5-C178-4D2A-87C4-B25D6DF7E349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A2526F-BE36-4581-9756-F70F302A8DAD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A2526F-BE36-4581-9756-F70F302A8DAD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A2526F-BE36-4581-9756-F70F302A8DAD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A2526F-BE36-4581-9756-F70F302A8DAD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A2526F-BE36-4581-9756-F70F302A8DAD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A2526F-BE36-4581-9756-F70F302A8DAD}" type="slidenum">
              <a:rPr lang="ru-RU" smtClean="0"/>
              <a:pPr/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A2526F-BE36-4581-9756-F70F302A8DAD}" type="slidenum">
              <a:rPr lang="ru-RU" smtClean="0"/>
              <a:pPr/>
              <a:t>16</a:t>
            </a:fld>
            <a:endParaRPr lang="ru-RU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A2526F-BE36-4581-9756-F70F302A8DAD}" type="slidenum">
              <a:rPr lang="ru-RU" smtClean="0"/>
              <a:pPr/>
              <a:t>17</a:t>
            </a:fld>
            <a:endParaRPr lang="ru-RU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A2526F-BE36-4581-9756-F70F302A8DAD}" type="slidenum">
              <a:rPr lang="ru-RU" smtClean="0"/>
              <a:pPr/>
              <a:t>18</a:t>
            </a:fld>
            <a:endParaRPr lang="ru-RU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A2526F-BE36-4581-9756-F70F302A8DAD}" type="slidenum">
              <a:rPr lang="ru-RU" smtClean="0"/>
              <a:pPr/>
              <a:t>19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D415503-F96C-444A-9BF1-735A2AC34F68}" type="slidenum">
              <a:rPr lang="ru-RU" smtClean="0"/>
              <a:pPr/>
              <a:t>2</a:t>
            </a:fld>
            <a:endParaRPr lang="ru-RU"/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A2526F-BE36-4581-9756-F70F302A8DAD}" type="slidenum">
              <a:rPr lang="ru-RU" smtClean="0"/>
              <a:pPr/>
              <a:t>20</a:t>
            </a:fld>
            <a:endParaRPr lang="ru-RU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A2526F-BE36-4581-9756-F70F302A8DAD}" type="slidenum">
              <a:rPr lang="ru-RU" smtClean="0"/>
              <a:pPr/>
              <a:t>21</a:t>
            </a:fld>
            <a:endParaRPr lang="ru-RU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A2526F-BE36-4581-9756-F70F302A8DAD}" type="slidenum">
              <a:rPr lang="ru-RU" smtClean="0"/>
              <a:pPr/>
              <a:t>22</a:t>
            </a:fld>
            <a:endParaRPr lang="ru-RU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A2526F-BE36-4581-9756-F70F302A8DAD}" type="slidenum">
              <a:rPr lang="ru-RU" smtClean="0"/>
              <a:pPr/>
              <a:t>23</a:t>
            </a:fld>
            <a:endParaRPr lang="ru-RU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A2526F-BE36-4581-9756-F70F302A8DAD}" type="slidenum">
              <a:rPr lang="ru-RU" smtClean="0"/>
              <a:pPr/>
              <a:t>24</a:t>
            </a:fld>
            <a:endParaRPr lang="ru-RU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A2526F-BE36-4581-9756-F70F302A8DAD}" type="slidenum">
              <a:rPr lang="ru-RU" smtClean="0"/>
              <a:pPr/>
              <a:t>25</a:t>
            </a:fld>
            <a:endParaRPr lang="ru-RU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A2526F-BE36-4581-9756-F70F302A8DAD}" type="slidenum">
              <a:rPr lang="ru-RU" smtClean="0"/>
              <a:pPr/>
              <a:t>26</a:t>
            </a:fld>
            <a:endParaRPr lang="ru-RU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A2526F-BE36-4581-9756-F70F302A8DAD}" type="slidenum">
              <a:rPr lang="ru-RU" smtClean="0"/>
              <a:pPr/>
              <a:t>27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A2526F-BE36-4581-9756-F70F302A8DAD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A2526F-BE36-4581-9756-F70F302A8DAD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A2526F-BE36-4581-9756-F70F302A8DAD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A2526F-BE36-4581-9756-F70F302A8DAD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A2526F-BE36-4581-9756-F70F302A8DAD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A2526F-BE36-4581-9756-F70F302A8DAD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A2526F-BE36-4581-9756-F70F302A8DAD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32C04-C30A-4CC7-ACC3-8D07A76C134E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E5691-7073-43DA-AF96-D340738EE2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32C04-C30A-4CC7-ACC3-8D07A76C134E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E5691-7073-43DA-AF96-D340738EE2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32C04-C30A-4CC7-ACC3-8D07A76C134E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E5691-7073-43DA-AF96-D340738EE2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32C04-C30A-4CC7-ACC3-8D07A76C134E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E5691-7073-43DA-AF96-D340738EE2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32C04-C30A-4CC7-ACC3-8D07A76C134E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E5691-7073-43DA-AF96-D340738EE2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32C04-C30A-4CC7-ACC3-8D07A76C134E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E5691-7073-43DA-AF96-D340738EE2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32C04-C30A-4CC7-ACC3-8D07A76C134E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E5691-7073-43DA-AF96-D340738EE2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32C04-C30A-4CC7-ACC3-8D07A76C134E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E5691-7073-43DA-AF96-D340738EE2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32C04-C30A-4CC7-ACC3-8D07A76C134E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E5691-7073-43DA-AF96-D340738EE2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32C04-C30A-4CC7-ACC3-8D07A76C134E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E5691-7073-43DA-AF96-D340738EE2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32C04-C30A-4CC7-ACC3-8D07A76C134E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E5691-7073-43DA-AF96-D340738EE2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032C04-C30A-4CC7-ACC3-8D07A76C134E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5E5691-7073-43DA-AF96-D340738EE2D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slide" Target="slide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slide" Target="slide2.xml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slide" Target="slide2.xml"/><Relationship Id="rId4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slide" Target="slide2.xml"/><Relationship Id="rId4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slide" Target="slide2.xml"/><Relationship Id="rId4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slide" Target="slide2.xml"/><Relationship Id="rId4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slide" Target="slide2.xml"/><Relationship Id="rId4" Type="http://schemas.openxmlformats.org/officeDocument/2006/relationships/image" Target="../media/image1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slide" Target="slide2.xml"/><Relationship Id="rId4" Type="http://schemas.openxmlformats.org/officeDocument/2006/relationships/image" Target="../media/image1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slide" Target="slide2.xml"/><Relationship Id="rId4" Type="http://schemas.openxmlformats.org/officeDocument/2006/relationships/image" Target="../media/image1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slide" Target="slide2.xml"/><Relationship Id="rId4" Type="http://schemas.openxmlformats.org/officeDocument/2006/relationships/image" Target="../media/image1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slide" Target="slide2.xml"/><Relationship Id="rId4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12.xml"/><Relationship Id="rId18" Type="http://schemas.openxmlformats.org/officeDocument/2006/relationships/slide" Target="slide17.xml"/><Relationship Id="rId26" Type="http://schemas.openxmlformats.org/officeDocument/2006/relationships/slide" Target="slide25.xml"/><Relationship Id="rId3" Type="http://schemas.openxmlformats.org/officeDocument/2006/relationships/image" Target="../media/image2.jpeg"/><Relationship Id="rId21" Type="http://schemas.openxmlformats.org/officeDocument/2006/relationships/slide" Target="slide20.xml"/><Relationship Id="rId7" Type="http://schemas.openxmlformats.org/officeDocument/2006/relationships/slide" Target="slide6.xml"/><Relationship Id="rId12" Type="http://schemas.openxmlformats.org/officeDocument/2006/relationships/slide" Target="slide11.xml"/><Relationship Id="rId17" Type="http://schemas.openxmlformats.org/officeDocument/2006/relationships/slide" Target="slide16.xml"/><Relationship Id="rId25" Type="http://schemas.openxmlformats.org/officeDocument/2006/relationships/slide" Target="slide24.xml"/><Relationship Id="rId2" Type="http://schemas.openxmlformats.org/officeDocument/2006/relationships/notesSlide" Target="../notesSlides/notesSlide2.xml"/><Relationship Id="rId16" Type="http://schemas.openxmlformats.org/officeDocument/2006/relationships/slide" Target="slide15.xml"/><Relationship Id="rId20" Type="http://schemas.openxmlformats.org/officeDocument/2006/relationships/slide" Target="slide19.xml"/><Relationship Id="rId29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slide" Target="slide5.xml"/><Relationship Id="rId11" Type="http://schemas.openxmlformats.org/officeDocument/2006/relationships/slide" Target="slide10.xml"/><Relationship Id="rId24" Type="http://schemas.openxmlformats.org/officeDocument/2006/relationships/slide" Target="slide23.xml"/><Relationship Id="rId5" Type="http://schemas.openxmlformats.org/officeDocument/2006/relationships/slide" Target="slide4.xml"/><Relationship Id="rId15" Type="http://schemas.openxmlformats.org/officeDocument/2006/relationships/slide" Target="slide14.xml"/><Relationship Id="rId23" Type="http://schemas.openxmlformats.org/officeDocument/2006/relationships/slide" Target="slide22.xml"/><Relationship Id="rId28" Type="http://schemas.openxmlformats.org/officeDocument/2006/relationships/slide" Target="slide27.xml"/><Relationship Id="rId10" Type="http://schemas.openxmlformats.org/officeDocument/2006/relationships/slide" Target="slide9.xml"/><Relationship Id="rId19" Type="http://schemas.openxmlformats.org/officeDocument/2006/relationships/slide" Target="slide18.xml"/><Relationship Id="rId31" Type="http://schemas.openxmlformats.org/officeDocument/2006/relationships/image" Target="../media/image8.png"/><Relationship Id="rId4" Type="http://schemas.openxmlformats.org/officeDocument/2006/relationships/slide" Target="slide3.xml"/><Relationship Id="rId9" Type="http://schemas.openxmlformats.org/officeDocument/2006/relationships/slide" Target="slide8.xml"/><Relationship Id="rId14" Type="http://schemas.openxmlformats.org/officeDocument/2006/relationships/slide" Target="slide13.xml"/><Relationship Id="rId22" Type="http://schemas.openxmlformats.org/officeDocument/2006/relationships/slide" Target="slide21.xml"/><Relationship Id="rId27" Type="http://schemas.openxmlformats.org/officeDocument/2006/relationships/slide" Target="slide26.xml"/><Relationship Id="rId30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slide" Target="slide2.xml"/><Relationship Id="rId4" Type="http://schemas.openxmlformats.org/officeDocument/2006/relationships/image" Target="../media/image1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slide" Target="slide2.xml"/><Relationship Id="rId4" Type="http://schemas.openxmlformats.org/officeDocument/2006/relationships/image" Target="../media/image1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slide" Target="slide2.xml"/><Relationship Id="rId4" Type="http://schemas.openxmlformats.org/officeDocument/2006/relationships/image" Target="../media/image1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slide" Target="slide2.xml"/><Relationship Id="rId4" Type="http://schemas.openxmlformats.org/officeDocument/2006/relationships/image" Target="../media/image1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slide" Target="slide2.xml"/><Relationship Id="rId4" Type="http://schemas.openxmlformats.org/officeDocument/2006/relationships/image" Target="../media/image1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slide" Target="slide2.xml"/><Relationship Id="rId4" Type="http://schemas.openxmlformats.org/officeDocument/2006/relationships/image" Target="../media/image1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slide" Target="slide2.xml"/><Relationship Id="rId4" Type="http://schemas.openxmlformats.org/officeDocument/2006/relationships/image" Target="../media/image10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slide" Target="slide2.xml"/><Relationship Id="rId4" Type="http://schemas.openxmlformats.org/officeDocument/2006/relationships/image" Target="../media/image10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slide" Target="slide2.xml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slide" Target="slide2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slide" Target="slide2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slide" Target="slide2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slide" Target="slide2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slide" Target="slide2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slide" Target="slide2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 descr="Рисунок19.png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screen"/>
          <a:srcRect/>
          <a:stretch>
            <a:fillRect/>
          </a:stretch>
        </p:blipFill>
        <p:spPr>
          <a:xfrm>
            <a:off x="5868144" y="6237312"/>
            <a:ext cx="2700300" cy="36004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295128" y="187082"/>
            <a:ext cx="7848872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Викторина: </a:t>
            </a:r>
          </a:p>
          <a:p>
            <a:pPr algn="ctr"/>
            <a:r>
              <a:rPr lang="ru-RU" sz="5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«Я и компьютер»</a:t>
            </a:r>
            <a:endParaRPr lang="ru-RU" sz="5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Елена\Desktop\Безимени-1.png"/>
          <p:cNvPicPr>
            <a:picLocks noChangeAspect="1" noChangeArrowheads="1"/>
          </p:cNvPicPr>
          <p:nvPr/>
        </p:nvPicPr>
        <p:blipFill>
          <a:blip r:embed="rId6" cstate="screen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6356058" y="3071288"/>
            <a:ext cx="1174526" cy="2160240"/>
          </a:xfrm>
          <a:prstGeom prst="rect">
            <a:avLst/>
          </a:prstGeom>
          <a:noFill/>
        </p:spPr>
      </p:pic>
      <p:pic>
        <p:nvPicPr>
          <p:cNvPr id="8" name="Picture 2" descr="C:\Users\Елена\Desktop\Безимени-1.png"/>
          <p:cNvPicPr>
            <a:picLocks noChangeAspect="1" noChangeArrowheads="1"/>
          </p:cNvPicPr>
          <p:nvPr/>
        </p:nvPicPr>
        <p:blipFill>
          <a:blip r:embed="rId6" cstate="screen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 flipH="1">
            <a:off x="1613416" y="3071288"/>
            <a:ext cx="1174526" cy="2160240"/>
          </a:xfrm>
          <a:prstGeom prst="rect">
            <a:avLst/>
          </a:prstGeom>
          <a:noFill/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206823D-E4D3-4D46-BE30-DFA0C57BBD0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5021" y="2564904"/>
            <a:ext cx="3513958" cy="3605467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2FDCFE8-FB09-4877-B22C-A594CC00ECD4}"/>
              </a:ext>
            </a:extLst>
          </p:cNvPr>
          <p:cNvSpPr txBox="1"/>
          <p:nvPr/>
        </p:nvSpPr>
        <p:spPr>
          <a:xfrm>
            <a:off x="179512" y="6155722"/>
            <a:ext cx="33843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 дополнительного образования</a:t>
            </a:r>
          </a:p>
          <a:p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Ганимедов К.А.</a:t>
            </a:r>
          </a:p>
        </p:txBody>
      </p:sp>
    </p:spTree>
  </p:cSld>
  <p:clrMapOvr>
    <a:masterClrMapping/>
  </p:clrMapOvr>
  <p:transition advClick="0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1329299" y="5918053"/>
            <a:ext cx="7632848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800" i="1" dirty="0">
                <a:latin typeface="Georgia" pitchFamily="18" charset="0"/>
              </a:rPr>
              <a:t>б) устройство чтения информации с компакт-диска </a:t>
            </a:r>
          </a:p>
        </p:txBody>
      </p: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2123728" y="1628800"/>
            <a:ext cx="6696744" cy="33670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800" dirty="0">
                <a:latin typeface="Georgia" pitchFamily="18" charset="0"/>
              </a:rPr>
              <a:t>CD-ROM:</a:t>
            </a:r>
          </a:p>
          <a:p>
            <a:pPr>
              <a:spcBef>
                <a:spcPct val="20000"/>
              </a:spcBef>
            </a:pPr>
            <a:r>
              <a:rPr lang="ru-RU" sz="2800" dirty="0">
                <a:latin typeface="Georgia" pitchFamily="18" charset="0"/>
              </a:rPr>
              <a:t>а) устройство для долговременного хранения информации</a:t>
            </a:r>
          </a:p>
          <a:p>
            <a:pPr>
              <a:spcBef>
                <a:spcPct val="20000"/>
              </a:spcBef>
            </a:pPr>
            <a:r>
              <a:rPr lang="ru-RU" sz="2800" dirty="0">
                <a:latin typeface="Georgia" pitchFamily="18" charset="0"/>
              </a:rPr>
              <a:t>б) устройство чтения информации с компакт-диска</a:t>
            </a:r>
          </a:p>
          <a:p>
            <a:pPr>
              <a:spcBef>
                <a:spcPct val="20000"/>
              </a:spcBef>
            </a:pPr>
            <a:r>
              <a:rPr lang="ru-RU" sz="2800" dirty="0">
                <a:latin typeface="Georgia" pitchFamily="18" charset="0"/>
              </a:rPr>
              <a:t>в) устройство для записи информации на магнитный диск</a:t>
            </a:r>
          </a:p>
        </p:txBody>
      </p:sp>
      <p:pic>
        <p:nvPicPr>
          <p:cNvPr id="9" name="Рисунок 8" descr="Безимени-1.png"/>
          <p:cNvPicPr>
            <a:picLocks noChangeAspect="1"/>
          </p:cNvPicPr>
          <p:nvPr/>
        </p:nvPicPr>
        <p:blipFill>
          <a:blip r:embed="rId4" cstate="screen">
            <a:duotone>
              <a:schemeClr val="accent3">
                <a:shade val="45000"/>
                <a:satMod val="135000"/>
              </a:schemeClr>
              <a:prstClr val="white"/>
            </a:duotone>
            <a:lum bright="-20000"/>
          </a:blip>
          <a:stretch>
            <a:fillRect/>
          </a:stretch>
        </p:blipFill>
        <p:spPr>
          <a:xfrm>
            <a:off x="344519" y="1789275"/>
            <a:ext cx="1656184" cy="3046126"/>
          </a:xfrm>
          <a:prstGeom prst="rect">
            <a:avLst/>
          </a:prstGeom>
        </p:spPr>
      </p:pic>
      <p:pic>
        <p:nvPicPr>
          <p:cNvPr id="11" name="Рисунок 10" descr="дом-6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screen">
            <a:duotone>
              <a:prstClr val="black"/>
              <a:schemeClr val="accent3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8193756" y="5949280"/>
            <a:ext cx="770731" cy="671196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2267744" y="251937"/>
            <a:ext cx="5832648" cy="584775"/>
          </a:xfrm>
          <a:prstGeom prst="rect">
            <a:avLst/>
          </a:prstGeom>
          <a:gradFill>
            <a:gsLst>
              <a:gs pos="0">
                <a:schemeClr val="accent3">
                  <a:lumMod val="40000"/>
                  <a:lumOff val="60000"/>
                </a:schemeClr>
              </a:gs>
              <a:gs pos="35000">
                <a:schemeClr val="accent3">
                  <a:lumMod val="40000"/>
                  <a:lumOff val="60000"/>
                </a:schemeClr>
              </a:gs>
              <a:gs pos="100000">
                <a:schemeClr val="accent3">
                  <a:lumMod val="20000"/>
                  <a:lumOff val="80000"/>
                </a:schemeClr>
              </a:gs>
            </a:gsLst>
          </a:gra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>
                <a:ln w="11430">
                  <a:solidFill>
                    <a:srgbClr val="1A210D"/>
                  </a:solidFill>
                </a:ln>
                <a:gradFill>
                  <a:gsLst>
                    <a:gs pos="25000">
                      <a:schemeClr val="accent3">
                        <a:lumMod val="50000"/>
                      </a:schemeClr>
                    </a:gs>
                    <a:gs pos="100000">
                      <a:schemeClr val="accent3">
                        <a:lumMod val="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НОМИНАЦИЯ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8316416" y="251937"/>
            <a:ext cx="648072" cy="584775"/>
          </a:xfrm>
          <a:prstGeom prst="rect">
            <a:avLst/>
          </a:prstGeom>
          <a:gradFill>
            <a:gsLst>
              <a:gs pos="0">
                <a:schemeClr val="accent3">
                  <a:lumMod val="60000"/>
                  <a:lumOff val="40000"/>
                </a:schemeClr>
              </a:gs>
              <a:gs pos="35000">
                <a:schemeClr val="accent3">
                  <a:lumMod val="40000"/>
                  <a:lumOff val="60000"/>
                </a:schemeClr>
              </a:gs>
              <a:gs pos="100000">
                <a:schemeClr val="accent3">
                  <a:lumMod val="20000"/>
                  <a:lumOff val="80000"/>
                </a:schemeClr>
              </a:gs>
            </a:gsLst>
          </a:gra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>
                <a:ln w="11430">
                  <a:solidFill>
                    <a:srgbClr val="212911"/>
                  </a:solidFill>
                </a:ln>
                <a:gradFill>
                  <a:gsLst>
                    <a:gs pos="25000">
                      <a:schemeClr val="accent3">
                        <a:lumMod val="50000"/>
                      </a:schemeClr>
                    </a:gs>
                    <a:gs pos="100000">
                      <a:schemeClr val="accent3">
                        <a:lumMod val="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30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1367644" y="5940470"/>
            <a:ext cx="763284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800" i="1" dirty="0">
                <a:latin typeface="Georgia" pitchFamily="18" charset="0"/>
              </a:rPr>
              <a:t>в) процессор </a:t>
            </a:r>
          </a:p>
        </p:txBody>
      </p: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2123728" y="1628800"/>
            <a:ext cx="6696744" cy="25053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800" dirty="0">
                <a:latin typeface="Georgia" pitchFamily="18" charset="0"/>
              </a:rPr>
              <a:t>Какое устройство компьютера моделирует мышление человека:</a:t>
            </a:r>
          </a:p>
          <a:p>
            <a:pPr>
              <a:spcBef>
                <a:spcPct val="20000"/>
              </a:spcBef>
            </a:pPr>
            <a:r>
              <a:rPr lang="ru-RU" sz="2800" dirty="0">
                <a:latin typeface="Georgia" pitchFamily="18" charset="0"/>
              </a:rPr>
              <a:t>а) монитор</a:t>
            </a:r>
          </a:p>
          <a:p>
            <a:pPr>
              <a:spcBef>
                <a:spcPct val="20000"/>
              </a:spcBef>
            </a:pPr>
            <a:r>
              <a:rPr lang="ru-RU" sz="2800" dirty="0">
                <a:latin typeface="Georgia" pitchFamily="18" charset="0"/>
              </a:rPr>
              <a:t>б) оперативная память</a:t>
            </a:r>
          </a:p>
          <a:p>
            <a:pPr>
              <a:spcBef>
                <a:spcPct val="20000"/>
              </a:spcBef>
            </a:pPr>
            <a:r>
              <a:rPr lang="ru-RU" sz="2800" dirty="0">
                <a:latin typeface="Georgia" pitchFamily="18" charset="0"/>
              </a:rPr>
              <a:t>в) процессор</a:t>
            </a:r>
          </a:p>
        </p:txBody>
      </p:sp>
      <p:pic>
        <p:nvPicPr>
          <p:cNvPr id="9" name="Рисунок 8" descr="Безимени-1.png"/>
          <p:cNvPicPr>
            <a:picLocks noChangeAspect="1"/>
          </p:cNvPicPr>
          <p:nvPr/>
        </p:nvPicPr>
        <p:blipFill>
          <a:blip r:embed="rId4" cstate="screen">
            <a:duotone>
              <a:schemeClr val="accent3">
                <a:shade val="45000"/>
                <a:satMod val="135000"/>
              </a:schemeClr>
              <a:prstClr val="white"/>
            </a:duotone>
            <a:lum bright="-20000"/>
          </a:blip>
          <a:stretch>
            <a:fillRect/>
          </a:stretch>
        </p:blipFill>
        <p:spPr>
          <a:xfrm>
            <a:off x="323528" y="1995737"/>
            <a:ext cx="1656184" cy="3046126"/>
          </a:xfrm>
          <a:prstGeom prst="rect">
            <a:avLst/>
          </a:prstGeom>
        </p:spPr>
      </p:pic>
      <p:pic>
        <p:nvPicPr>
          <p:cNvPr id="11" name="Рисунок 10" descr="дом-6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screen">
            <a:duotone>
              <a:prstClr val="black"/>
              <a:schemeClr val="accent3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8193756" y="5949280"/>
            <a:ext cx="770731" cy="671196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2267744" y="251937"/>
            <a:ext cx="5832648" cy="584775"/>
          </a:xfrm>
          <a:prstGeom prst="rect">
            <a:avLst/>
          </a:prstGeom>
          <a:gradFill>
            <a:gsLst>
              <a:gs pos="0">
                <a:schemeClr val="accent3">
                  <a:lumMod val="40000"/>
                  <a:lumOff val="60000"/>
                </a:schemeClr>
              </a:gs>
              <a:gs pos="35000">
                <a:schemeClr val="accent3">
                  <a:lumMod val="40000"/>
                  <a:lumOff val="60000"/>
                </a:schemeClr>
              </a:gs>
              <a:gs pos="100000">
                <a:schemeClr val="accent3">
                  <a:lumMod val="20000"/>
                  <a:lumOff val="80000"/>
                </a:schemeClr>
              </a:gs>
            </a:gsLst>
          </a:gra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>
                <a:ln w="11430">
                  <a:solidFill>
                    <a:srgbClr val="1A210D"/>
                  </a:solidFill>
                </a:ln>
                <a:gradFill>
                  <a:gsLst>
                    <a:gs pos="25000">
                      <a:schemeClr val="accent3">
                        <a:lumMod val="50000"/>
                      </a:schemeClr>
                    </a:gs>
                    <a:gs pos="100000">
                      <a:schemeClr val="accent3">
                        <a:lumMod val="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НОМИНАЦИЯ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8316416" y="251937"/>
            <a:ext cx="648072" cy="584775"/>
          </a:xfrm>
          <a:prstGeom prst="rect">
            <a:avLst/>
          </a:prstGeom>
          <a:gradFill>
            <a:gsLst>
              <a:gs pos="0">
                <a:schemeClr val="accent3">
                  <a:lumMod val="60000"/>
                  <a:lumOff val="40000"/>
                </a:schemeClr>
              </a:gs>
              <a:gs pos="35000">
                <a:schemeClr val="accent3">
                  <a:lumMod val="40000"/>
                  <a:lumOff val="60000"/>
                </a:schemeClr>
              </a:gs>
              <a:gs pos="100000">
                <a:schemeClr val="accent3">
                  <a:lumMod val="20000"/>
                  <a:lumOff val="80000"/>
                </a:schemeClr>
              </a:gs>
            </a:gsLst>
          </a:gra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>
                <a:ln w="11430">
                  <a:solidFill>
                    <a:srgbClr val="212911"/>
                  </a:solidFill>
                </a:ln>
                <a:gradFill>
                  <a:gsLst>
                    <a:gs pos="25000">
                      <a:schemeClr val="accent3">
                        <a:lumMod val="50000"/>
                      </a:schemeClr>
                    </a:gs>
                    <a:gs pos="100000">
                      <a:schemeClr val="accent3">
                        <a:lumMod val="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40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1209405" y="6082843"/>
            <a:ext cx="763284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800" dirty="0">
                <a:latin typeface="Georgia" pitchFamily="18" charset="0"/>
              </a:rPr>
              <a:t>б) процессор</a:t>
            </a:r>
            <a:endParaRPr lang="ru-RU" sz="2800" i="1" dirty="0">
              <a:latin typeface="Georgia" pitchFamily="18" charset="0"/>
            </a:endParaRPr>
          </a:p>
        </p:txBody>
      </p: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2123728" y="1628800"/>
            <a:ext cx="6696744" cy="2936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800" dirty="0">
                <a:latin typeface="Georgia" pitchFamily="18" charset="0"/>
              </a:rPr>
              <a:t>Какое название носит устройство компьютера, предназначенное для обработки информации:</a:t>
            </a:r>
          </a:p>
          <a:p>
            <a:pPr>
              <a:spcBef>
                <a:spcPct val="20000"/>
              </a:spcBef>
            </a:pPr>
            <a:r>
              <a:rPr lang="ru-RU" sz="2800" dirty="0">
                <a:latin typeface="Georgia" pitchFamily="18" charset="0"/>
              </a:rPr>
              <a:t>а) оперативная память</a:t>
            </a:r>
          </a:p>
          <a:p>
            <a:pPr>
              <a:spcBef>
                <a:spcPct val="20000"/>
              </a:spcBef>
            </a:pPr>
            <a:r>
              <a:rPr lang="ru-RU" sz="2800" dirty="0">
                <a:latin typeface="Georgia" pitchFamily="18" charset="0"/>
              </a:rPr>
              <a:t>б) процессор</a:t>
            </a:r>
          </a:p>
          <a:p>
            <a:pPr>
              <a:spcBef>
                <a:spcPct val="20000"/>
              </a:spcBef>
            </a:pPr>
            <a:r>
              <a:rPr lang="ru-RU" sz="2800" dirty="0">
                <a:latin typeface="Georgia" pitchFamily="18" charset="0"/>
              </a:rPr>
              <a:t>в) клавиатура</a:t>
            </a:r>
          </a:p>
        </p:txBody>
      </p:sp>
      <p:pic>
        <p:nvPicPr>
          <p:cNvPr id="9" name="Рисунок 8" descr="Безимени-1.png"/>
          <p:cNvPicPr>
            <a:picLocks noChangeAspect="1"/>
          </p:cNvPicPr>
          <p:nvPr/>
        </p:nvPicPr>
        <p:blipFill>
          <a:blip r:embed="rId4" cstate="screen">
            <a:duotone>
              <a:schemeClr val="accent3">
                <a:shade val="45000"/>
                <a:satMod val="135000"/>
              </a:schemeClr>
              <a:prstClr val="white"/>
            </a:duotone>
            <a:lum bright="-20000"/>
          </a:blip>
          <a:stretch>
            <a:fillRect/>
          </a:stretch>
        </p:blipFill>
        <p:spPr>
          <a:xfrm>
            <a:off x="442532" y="2211008"/>
            <a:ext cx="1656184" cy="3046126"/>
          </a:xfrm>
          <a:prstGeom prst="rect">
            <a:avLst/>
          </a:prstGeom>
        </p:spPr>
      </p:pic>
      <p:pic>
        <p:nvPicPr>
          <p:cNvPr id="11" name="Рисунок 10" descr="дом-6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screen">
            <a:duotone>
              <a:prstClr val="black"/>
              <a:schemeClr val="accent3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8193756" y="5949280"/>
            <a:ext cx="770731" cy="671196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2267744" y="251937"/>
            <a:ext cx="5832648" cy="584775"/>
          </a:xfrm>
          <a:prstGeom prst="rect">
            <a:avLst/>
          </a:prstGeom>
          <a:gradFill>
            <a:gsLst>
              <a:gs pos="0">
                <a:schemeClr val="accent3">
                  <a:lumMod val="40000"/>
                  <a:lumOff val="60000"/>
                </a:schemeClr>
              </a:gs>
              <a:gs pos="35000">
                <a:schemeClr val="accent3">
                  <a:lumMod val="40000"/>
                  <a:lumOff val="60000"/>
                </a:schemeClr>
              </a:gs>
              <a:gs pos="100000">
                <a:schemeClr val="accent3">
                  <a:lumMod val="20000"/>
                  <a:lumOff val="80000"/>
                </a:schemeClr>
              </a:gs>
            </a:gsLst>
          </a:gra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>
                <a:ln w="11430">
                  <a:solidFill>
                    <a:srgbClr val="1A210D"/>
                  </a:solidFill>
                </a:ln>
                <a:gradFill>
                  <a:gsLst>
                    <a:gs pos="25000">
                      <a:schemeClr val="accent3">
                        <a:lumMod val="50000"/>
                      </a:schemeClr>
                    </a:gs>
                    <a:gs pos="100000">
                      <a:schemeClr val="accent3">
                        <a:lumMod val="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НОМИНАЦИЯ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8316416" y="251937"/>
            <a:ext cx="648072" cy="584775"/>
          </a:xfrm>
          <a:prstGeom prst="rect">
            <a:avLst/>
          </a:prstGeom>
          <a:gradFill>
            <a:gsLst>
              <a:gs pos="0">
                <a:schemeClr val="accent3">
                  <a:lumMod val="60000"/>
                  <a:lumOff val="40000"/>
                </a:schemeClr>
              </a:gs>
              <a:gs pos="35000">
                <a:schemeClr val="accent3">
                  <a:lumMod val="40000"/>
                  <a:lumOff val="60000"/>
                </a:schemeClr>
              </a:gs>
              <a:gs pos="100000">
                <a:schemeClr val="accent3">
                  <a:lumMod val="20000"/>
                  <a:lumOff val="80000"/>
                </a:schemeClr>
              </a:gs>
            </a:gsLst>
          </a:gra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>
                <a:ln w="11430">
                  <a:solidFill>
                    <a:srgbClr val="212911"/>
                  </a:solidFill>
                </a:ln>
                <a:gradFill>
                  <a:gsLst>
                    <a:gs pos="25000">
                      <a:schemeClr val="accent3">
                        <a:lumMod val="50000"/>
                      </a:schemeClr>
                    </a:gs>
                    <a:gs pos="100000">
                      <a:schemeClr val="accent3">
                        <a:lumMod val="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50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946273" y="6023268"/>
            <a:ext cx="763284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800" dirty="0">
                <a:latin typeface="Georgia" pitchFamily="18" charset="0"/>
              </a:rPr>
              <a:t>в) редактирования содержимого ячейки</a:t>
            </a:r>
          </a:p>
        </p:txBody>
      </p: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2195736" y="1021851"/>
            <a:ext cx="6696744" cy="44873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800" dirty="0">
                <a:latin typeface="Georgia" pitchFamily="18" charset="0"/>
              </a:rPr>
              <a:t>Если дважды щелкнуть на заполненной ячейке таблицы в программе Excel, активизируется режим:</a:t>
            </a:r>
          </a:p>
          <a:p>
            <a:pPr>
              <a:spcBef>
                <a:spcPct val="20000"/>
              </a:spcBef>
            </a:pPr>
            <a:br>
              <a:rPr lang="ru-RU" sz="2800" dirty="0">
                <a:latin typeface="Georgia" pitchFamily="18" charset="0"/>
              </a:rPr>
            </a:br>
            <a:r>
              <a:rPr lang="ru-RU" sz="2800" dirty="0">
                <a:latin typeface="Georgia" pitchFamily="18" charset="0"/>
              </a:rPr>
              <a:t>а) копирования содержимого ячейки</a:t>
            </a:r>
            <a:br>
              <a:rPr lang="ru-RU" sz="2800" dirty="0">
                <a:latin typeface="Georgia" pitchFamily="18" charset="0"/>
              </a:rPr>
            </a:br>
            <a:r>
              <a:rPr lang="ru-RU" sz="2800" dirty="0">
                <a:latin typeface="Georgia" pitchFamily="18" charset="0"/>
              </a:rPr>
              <a:t>б) ввода данных, если ими является Формульное выражение</a:t>
            </a:r>
            <a:br>
              <a:rPr lang="ru-RU" sz="2800" dirty="0">
                <a:latin typeface="Georgia" pitchFamily="18" charset="0"/>
              </a:rPr>
            </a:br>
            <a:r>
              <a:rPr lang="ru-RU" sz="2800" dirty="0">
                <a:latin typeface="Georgia" pitchFamily="18" charset="0"/>
              </a:rPr>
              <a:t>в) редактирования содержимого ячейки 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267744" y="251937"/>
            <a:ext cx="5832648" cy="584775"/>
          </a:xfrm>
          <a:prstGeom prst="rect">
            <a:avLst/>
          </a:prstGeom>
          <a:gradFill>
            <a:gsLst>
              <a:gs pos="0">
                <a:schemeClr val="accent2">
                  <a:lumMod val="60000"/>
                  <a:lumOff val="40000"/>
                </a:schemeClr>
              </a:gs>
              <a:gs pos="35000">
                <a:schemeClr val="accent2">
                  <a:lumMod val="40000"/>
                  <a:lumOff val="60000"/>
                </a:schemeClr>
              </a:gs>
              <a:gs pos="100000">
                <a:schemeClr val="accent2">
                  <a:lumMod val="20000"/>
                  <a:lumOff val="80000"/>
                </a:schemeClr>
              </a:gs>
            </a:gsLst>
          </a:gradFill>
          <a:ln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>
                <a:ln w="11430">
                  <a:solidFill>
                    <a:srgbClr val="351413"/>
                  </a:solidFill>
                </a:ln>
                <a:gradFill flip="none" rotWithShape="1">
                  <a:gsLst>
                    <a:gs pos="25000">
                      <a:schemeClr val="accent2">
                        <a:lumMod val="50000"/>
                      </a:schemeClr>
                    </a:gs>
                    <a:gs pos="100000">
                      <a:schemeClr val="accent2">
                        <a:lumMod val="75000"/>
                      </a:schemeClr>
                    </a:gs>
                  </a:gsLst>
                  <a:lin ang="18900000" scaled="1"/>
                  <a:tileRect/>
                </a:gradFill>
                <a:latin typeface="Times New Roman" pitchFamily="18" charset="0"/>
                <a:cs typeface="Times New Roman" pitchFamily="18" charset="0"/>
              </a:rPr>
              <a:t>НОМИНАЦИЯ</a:t>
            </a:r>
          </a:p>
        </p:txBody>
      </p:sp>
      <p:pic>
        <p:nvPicPr>
          <p:cNvPr id="9" name="Рисунок 8" descr="Безимени-1.png"/>
          <p:cNvPicPr>
            <a:picLocks noChangeAspect="1"/>
          </p:cNvPicPr>
          <p:nvPr/>
        </p:nvPicPr>
        <p:blipFill>
          <a:blip r:embed="rId4" cstate="screen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79512" y="1905937"/>
            <a:ext cx="1656184" cy="3046126"/>
          </a:xfrm>
          <a:prstGeom prst="rect">
            <a:avLst/>
          </a:prstGeom>
        </p:spPr>
      </p:pic>
      <p:pic>
        <p:nvPicPr>
          <p:cNvPr id="11" name="Рисунок 10" descr="дом-6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screen">
            <a:duotone>
              <a:schemeClr val="accent2">
                <a:shade val="45000"/>
                <a:satMod val="135000"/>
              </a:schemeClr>
              <a:prstClr val="white"/>
            </a:duotone>
            <a:lum bright="-10000"/>
          </a:blip>
          <a:stretch>
            <a:fillRect/>
          </a:stretch>
        </p:blipFill>
        <p:spPr>
          <a:xfrm>
            <a:off x="8193756" y="5949280"/>
            <a:ext cx="770731" cy="671196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8316416" y="251937"/>
            <a:ext cx="648072" cy="584775"/>
          </a:xfrm>
          <a:prstGeom prst="rect">
            <a:avLst/>
          </a:prstGeom>
          <a:gradFill>
            <a:gsLst>
              <a:gs pos="0">
                <a:schemeClr val="accent2">
                  <a:lumMod val="60000"/>
                  <a:lumOff val="40000"/>
                </a:schemeClr>
              </a:gs>
              <a:gs pos="35000">
                <a:schemeClr val="accent2">
                  <a:lumMod val="40000"/>
                  <a:lumOff val="60000"/>
                </a:schemeClr>
              </a:gs>
              <a:gs pos="100000">
                <a:schemeClr val="accent2">
                  <a:lumMod val="20000"/>
                  <a:lumOff val="80000"/>
                </a:schemeClr>
              </a:gs>
            </a:gsLst>
          </a:gradFill>
          <a:ln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>
                <a:ln w="11430">
                  <a:solidFill>
                    <a:srgbClr val="351413"/>
                  </a:solidFill>
                </a:ln>
                <a:gradFill>
                  <a:gsLst>
                    <a:gs pos="25000">
                      <a:schemeClr val="accent2">
                        <a:lumMod val="50000"/>
                      </a:schemeClr>
                    </a:gs>
                    <a:gs pos="100000">
                      <a:schemeClr val="accent2">
                        <a:lumMod val="75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10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1188871" y="6023268"/>
            <a:ext cx="763284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800" dirty="0">
                <a:latin typeface="Georgia" pitchFamily="18" charset="0"/>
              </a:rPr>
              <a:t>в) Сохранить как…</a:t>
            </a:r>
          </a:p>
        </p:txBody>
      </p: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2123728" y="1628800"/>
            <a:ext cx="6696744" cy="3625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800" dirty="0">
                <a:latin typeface="Georgia" pitchFamily="18" charset="0"/>
              </a:rPr>
              <a:t>Чтобы записать документ программы Word на флешку или просто в другое место на ПК, надо выбрать пункт меню программы пункт «Файл»:</a:t>
            </a:r>
          </a:p>
          <a:p>
            <a:pPr>
              <a:spcBef>
                <a:spcPct val="20000"/>
              </a:spcBef>
            </a:pPr>
            <a:br>
              <a:rPr lang="ru-RU" sz="2800" dirty="0">
                <a:latin typeface="Georgia" pitchFamily="18" charset="0"/>
              </a:rPr>
            </a:br>
            <a:r>
              <a:rPr lang="ru-RU" sz="2800" dirty="0">
                <a:latin typeface="Georgia" pitchFamily="18" charset="0"/>
              </a:rPr>
              <a:t>а) Переписать</a:t>
            </a:r>
            <a:br>
              <a:rPr lang="ru-RU" sz="2800" dirty="0">
                <a:latin typeface="Georgia" pitchFamily="18" charset="0"/>
              </a:rPr>
            </a:br>
            <a:r>
              <a:rPr lang="ru-RU" sz="2800" dirty="0">
                <a:latin typeface="Georgia" pitchFamily="18" charset="0"/>
              </a:rPr>
              <a:t>б) Записать</a:t>
            </a:r>
            <a:br>
              <a:rPr lang="ru-RU" sz="2800" dirty="0">
                <a:latin typeface="Georgia" pitchFamily="18" charset="0"/>
              </a:rPr>
            </a:br>
            <a:r>
              <a:rPr lang="ru-RU" sz="2800" dirty="0">
                <a:latin typeface="Georgia" pitchFamily="18" charset="0"/>
              </a:rPr>
              <a:t>в) Сохранить как…</a:t>
            </a:r>
          </a:p>
        </p:txBody>
      </p:sp>
      <p:pic>
        <p:nvPicPr>
          <p:cNvPr id="9" name="Рисунок 8" descr="Безимени-1.png"/>
          <p:cNvPicPr>
            <a:picLocks noChangeAspect="1"/>
          </p:cNvPicPr>
          <p:nvPr/>
        </p:nvPicPr>
        <p:blipFill>
          <a:blip r:embed="rId4" cstate="screen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251520" y="2183074"/>
            <a:ext cx="1656184" cy="3046126"/>
          </a:xfrm>
          <a:prstGeom prst="rect">
            <a:avLst/>
          </a:prstGeom>
        </p:spPr>
      </p:pic>
      <p:pic>
        <p:nvPicPr>
          <p:cNvPr id="11" name="Рисунок 10" descr="дом-6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screen">
            <a:duotone>
              <a:schemeClr val="accent2">
                <a:shade val="45000"/>
                <a:satMod val="135000"/>
              </a:schemeClr>
              <a:prstClr val="white"/>
            </a:duotone>
            <a:lum bright="-10000"/>
          </a:blip>
          <a:stretch>
            <a:fillRect/>
          </a:stretch>
        </p:blipFill>
        <p:spPr>
          <a:xfrm>
            <a:off x="8193756" y="5949280"/>
            <a:ext cx="770731" cy="67119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267744" y="251937"/>
            <a:ext cx="5832648" cy="584775"/>
          </a:xfrm>
          <a:prstGeom prst="rect">
            <a:avLst/>
          </a:prstGeom>
          <a:gradFill>
            <a:gsLst>
              <a:gs pos="0">
                <a:schemeClr val="accent2">
                  <a:lumMod val="60000"/>
                  <a:lumOff val="40000"/>
                </a:schemeClr>
              </a:gs>
              <a:gs pos="35000">
                <a:schemeClr val="accent2">
                  <a:lumMod val="40000"/>
                  <a:lumOff val="60000"/>
                </a:schemeClr>
              </a:gs>
              <a:gs pos="100000">
                <a:schemeClr val="accent2">
                  <a:lumMod val="20000"/>
                  <a:lumOff val="80000"/>
                </a:schemeClr>
              </a:gs>
            </a:gsLst>
          </a:gradFill>
          <a:ln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>
                <a:ln w="11430">
                  <a:solidFill>
                    <a:srgbClr val="351413"/>
                  </a:solidFill>
                </a:ln>
                <a:gradFill flip="none" rotWithShape="1">
                  <a:gsLst>
                    <a:gs pos="25000">
                      <a:schemeClr val="accent2">
                        <a:lumMod val="50000"/>
                      </a:schemeClr>
                    </a:gs>
                    <a:gs pos="100000">
                      <a:schemeClr val="accent2">
                        <a:lumMod val="75000"/>
                      </a:schemeClr>
                    </a:gs>
                  </a:gsLst>
                  <a:lin ang="18900000" scaled="1"/>
                  <a:tileRect/>
                </a:gradFill>
                <a:latin typeface="Times New Roman" pitchFamily="18" charset="0"/>
                <a:cs typeface="Times New Roman" pitchFamily="18" charset="0"/>
              </a:rPr>
              <a:t>НОМИНАЦИЯ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316416" y="251937"/>
            <a:ext cx="648072" cy="584775"/>
          </a:xfrm>
          <a:prstGeom prst="rect">
            <a:avLst/>
          </a:prstGeom>
          <a:gradFill>
            <a:gsLst>
              <a:gs pos="0">
                <a:schemeClr val="accent2">
                  <a:lumMod val="60000"/>
                  <a:lumOff val="40000"/>
                </a:schemeClr>
              </a:gs>
              <a:gs pos="35000">
                <a:schemeClr val="accent2">
                  <a:lumMod val="40000"/>
                  <a:lumOff val="60000"/>
                </a:schemeClr>
              </a:gs>
              <a:gs pos="100000">
                <a:schemeClr val="accent2">
                  <a:lumMod val="20000"/>
                  <a:lumOff val="80000"/>
                </a:schemeClr>
              </a:gs>
            </a:gsLst>
          </a:gradFill>
          <a:ln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>
                <a:ln w="11430">
                  <a:solidFill>
                    <a:srgbClr val="351413"/>
                  </a:solidFill>
                </a:ln>
                <a:gradFill>
                  <a:gsLst>
                    <a:gs pos="25000">
                      <a:schemeClr val="accent2">
                        <a:lumMod val="50000"/>
                      </a:schemeClr>
                    </a:gs>
                    <a:gs pos="100000">
                      <a:schemeClr val="accent2">
                        <a:lumMod val="75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20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1511152" y="5931233"/>
            <a:ext cx="763284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800" dirty="0">
                <a:latin typeface="Georgia" pitchFamily="18" charset="0"/>
              </a:rPr>
              <a:t>а) Windows</a:t>
            </a:r>
            <a:endParaRPr lang="ru-RU" sz="2800" i="1" dirty="0">
              <a:latin typeface="Georgia" pitchFamily="18" charset="0"/>
            </a:endParaRPr>
          </a:p>
        </p:txBody>
      </p: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2123728" y="1628800"/>
            <a:ext cx="6696744" cy="2936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800" dirty="0">
                <a:latin typeface="Georgia" pitchFamily="18" charset="0"/>
              </a:rPr>
              <a:t>Укажите одну из наиболее распространенных операционных систем:</a:t>
            </a:r>
          </a:p>
          <a:p>
            <a:pPr>
              <a:spcBef>
                <a:spcPct val="20000"/>
              </a:spcBef>
            </a:pPr>
            <a:r>
              <a:rPr lang="ru-RU" sz="2800" dirty="0">
                <a:latin typeface="Georgia" pitchFamily="18" charset="0"/>
              </a:rPr>
              <a:t>а) Windows</a:t>
            </a:r>
          </a:p>
          <a:p>
            <a:pPr>
              <a:spcBef>
                <a:spcPct val="20000"/>
              </a:spcBef>
            </a:pPr>
            <a:r>
              <a:rPr lang="ru-RU" sz="2800" dirty="0">
                <a:latin typeface="Georgia" pitchFamily="18" charset="0"/>
              </a:rPr>
              <a:t>б) </a:t>
            </a:r>
            <a:r>
              <a:rPr lang="ru-RU" sz="2800" dirty="0" err="1">
                <a:latin typeface="Georgia" pitchFamily="18" charset="0"/>
              </a:rPr>
              <a:t>BeOS</a:t>
            </a:r>
            <a:endParaRPr lang="ru-RU" sz="2800" dirty="0">
              <a:latin typeface="Georgia" pitchFamily="18" charset="0"/>
            </a:endParaRPr>
          </a:p>
          <a:p>
            <a:pPr>
              <a:spcBef>
                <a:spcPct val="20000"/>
              </a:spcBef>
            </a:pPr>
            <a:r>
              <a:rPr lang="ru-RU" sz="2800" dirty="0">
                <a:latin typeface="Georgia" pitchFamily="18" charset="0"/>
              </a:rPr>
              <a:t>в) </a:t>
            </a:r>
            <a:r>
              <a:rPr lang="ru-RU" sz="2800" dirty="0" err="1">
                <a:latin typeface="Georgia" pitchFamily="18" charset="0"/>
              </a:rPr>
              <a:t>AtheOS</a:t>
            </a:r>
            <a:endParaRPr lang="ru-RU" sz="2800" dirty="0">
              <a:latin typeface="Georgia" pitchFamily="18" charset="0"/>
            </a:endParaRPr>
          </a:p>
        </p:txBody>
      </p:sp>
      <p:pic>
        <p:nvPicPr>
          <p:cNvPr id="9" name="Рисунок 8" descr="Безимени-1.png"/>
          <p:cNvPicPr>
            <a:picLocks noChangeAspect="1"/>
          </p:cNvPicPr>
          <p:nvPr/>
        </p:nvPicPr>
        <p:blipFill>
          <a:blip r:embed="rId4" cstate="screen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-180528" y="1905937"/>
            <a:ext cx="1656184" cy="3046126"/>
          </a:xfrm>
          <a:prstGeom prst="rect">
            <a:avLst/>
          </a:prstGeom>
        </p:spPr>
      </p:pic>
      <p:pic>
        <p:nvPicPr>
          <p:cNvPr id="11" name="Рисунок 10" descr="дом-6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screen">
            <a:duotone>
              <a:schemeClr val="accent2">
                <a:shade val="45000"/>
                <a:satMod val="135000"/>
              </a:schemeClr>
              <a:prstClr val="white"/>
            </a:duotone>
            <a:lum bright="-10000"/>
          </a:blip>
          <a:stretch>
            <a:fillRect/>
          </a:stretch>
        </p:blipFill>
        <p:spPr>
          <a:xfrm>
            <a:off x="8193756" y="5949280"/>
            <a:ext cx="770731" cy="67119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267744" y="251937"/>
            <a:ext cx="5832648" cy="584775"/>
          </a:xfrm>
          <a:prstGeom prst="rect">
            <a:avLst/>
          </a:prstGeom>
          <a:gradFill>
            <a:gsLst>
              <a:gs pos="0">
                <a:schemeClr val="accent2">
                  <a:lumMod val="60000"/>
                  <a:lumOff val="40000"/>
                </a:schemeClr>
              </a:gs>
              <a:gs pos="35000">
                <a:schemeClr val="accent2">
                  <a:lumMod val="40000"/>
                  <a:lumOff val="60000"/>
                </a:schemeClr>
              </a:gs>
              <a:gs pos="100000">
                <a:schemeClr val="accent2">
                  <a:lumMod val="20000"/>
                  <a:lumOff val="80000"/>
                </a:schemeClr>
              </a:gs>
            </a:gsLst>
          </a:gradFill>
          <a:ln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>
                <a:ln w="11430">
                  <a:solidFill>
                    <a:srgbClr val="351413"/>
                  </a:solidFill>
                </a:ln>
                <a:gradFill flip="none" rotWithShape="1">
                  <a:gsLst>
                    <a:gs pos="25000">
                      <a:schemeClr val="accent2">
                        <a:lumMod val="50000"/>
                      </a:schemeClr>
                    </a:gs>
                    <a:gs pos="100000">
                      <a:schemeClr val="accent2">
                        <a:lumMod val="75000"/>
                      </a:schemeClr>
                    </a:gs>
                  </a:gsLst>
                  <a:lin ang="18900000" scaled="1"/>
                  <a:tileRect/>
                </a:gradFill>
                <a:latin typeface="Times New Roman" pitchFamily="18" charset="0"/>
                <a:cs typeface="Times New Roman" pitchFamily="18" charset="0"/>
              </a:rPr>
              <a:t>НОМИНАЦИЯ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316416" y="251937"/>
            <a:ext cx="648072" cy="584775"/>
          </a:xfrm>
          <a:prstGeom prst="rect">
            <a:avLst/>
          </a:prstGeom>
          <a:gradFill>
            <a:gsLst>
              <a:gs pos="0">
                <a:schemeClr val="accent2">
                  <a:lumMod val="60000"/>
                  <a:lumOff val="40000"/>
                </a:schemeClr>
              </a:gs>
              <a:gs pos="35000">
                <a:schemeClr val="accent2">
                  <a:lumMod val="40000"/>
                  <a:lumOff val="60000"/>
                </a:schemeClr>
              </a:gs>
              <a:gs pos="100000">
                <a:schemeClr val="accent2">
                  <a:lumMod val="20000"/>
                  <a:lumOff val="80000"/>
                </a:schemeClr>
              </a:gs>
            </a:gsLst>
          </a:gradFill>
          <a:ln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>
                <a:ln w="11430">
                  <a:solidFill>
                    <a:srgbClr val="351413"/>
                  </a:solidFill>
                </a:ln>
                <a:gradFill>
                  <a:gsLst>
                    <a:gs pos="25000">
                      <a:schemeClr val="accent2">
                        <a:lumMod val="50000"/>
                      </a:schemeClr>
                    </a:gs>
                    <a:gs pos="100000">
                      <a:schemeClr val="accent2">
                        <a:lumMod val="75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30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923221" y="5517232"/>
            <a:ext cx="7632848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800" dirty="0">
                <a:latin typeface="Georgia" pitchFamily="18" charset="0"/>
              </a:rPr>
              <a:t>а) программы, выявляющие и лечащие компьютерные вирусы</a:t>
            </a:r>
            <a:endParaRPr lang="ru-RU" sz="2800" i="1" dirty="0">
              <a:latin typeface="Georgia" pitchFamily="18" charset="0"/>
            </a:endParaRPr>
          </a:p>
        </p:txBody>
      </p: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2123728" y="1628800"/>
            <a:ext cx="6696744" cy="33670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800" dirty="0">
                <a:latin typeface="Georgia" pitchFamily="18" charset="0"/>
              </a:rPr>
              <a:t>Антивирусные программы:</a:t>
            </a:r>
          </a:p>
          <a:p>
            <a:pPr>
              <a:spcBef>
                <a:spcPct val="20000"/>
              </a:spcBef>
            </a:pPr>
            <a:r>
              <a:rPr lang="ru-RU" sz="2800" dirty="0">
                <a:latin typeface="Georgia" pitchFamily="18" charset="0"/>
              </a:rPr>
              <a:t>а) программы, выявляющие и лечащие компьютерные вирусы</a:t>
            </a:r>
          </a:p>
          <a:p>
            <a:pPr>
              <a:spcBef>
                <a:spcPct val="20000"/>
              </a:spcBef>
            </a:pPr>
            <a:r>
              <a:rPr lang="ru-RU" sz="2800" dirty="0">
                <a:latin typeface="Georgia" pitchFamily="18" charset="0"/>
              </a:rPr>
              <a:t>б) программы-архиваторы, разархиваторы</a:t>
            </a:r>
          </a:p>
          <a:p>
            <a:pPr>
              <a:spcBef>
                <a:spcPct val="20000"/>
              </a:spcBef>
            </a:pPr>
            <a:r>
              <a:rPr lang="ru-RU" sz="2800" dirty="0">
                <a:latin typeface="Georgia" pitchFamily="18" charset="0"/>
              </a:rPr>
              <a:t>в) программы, только выявляющие вирусы</a:t>
            </a:r>
          </a:p>
        </p:txBody>
      </p:sp>
      <p:pic>
        <p:nvPicPr>
          <p:cNvPr id="9" name="Рисунок 8" descr="Безимени-1.png"/>
          <p:cNvPicPr>
            <a:picLocks noChangeAspect="1"/>
          </p:cNvPicPr>
          <p:nvPr/>
        </p:nvPicPr>
        <p:blipFill>
          <a:blip r:embed="rId4" cstate="screen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79512" y="1905937"/>
            <a:ext cx="1656184" cy="3046126"/>
          </a:xfrm>
          <a:prstGeom prst="rect">
            <a:avLst/>
          </a:prstGeom>
        </p:spPr>
      </p:pic>
      <p:pic>
        <p:nvPicPr>
          <p:cNvPr id="11" name="Рисунок 10" descr="дом-6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screen">
            <a:duotone>
              <a:schemeClr val="accent2">
                <a:shade val="45000"/>
                <a:satMod val="135000"/>
              </a:schemeClr>
              <a:prstClr val="white"/>
            </a:duotone>
            <a:lum bright="-10000"/>
          </a:blip>
          <a:stretch>
            <a:fillRect/>
          </a:stretch>
        </p:blipFill>
        <p:spPr>
          <a:xfrm>
            <a:off x="8193756" y="5949280"/>
            <a:ext cx="770731" cy="67119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267744" y="251937"/>
            <a:ext cx="5832648" cy="584775"/>
          </a:xfrm>
          <a:prstGeom prst="rect">
            <a:avLst/>
          </a:prstGeom>
          <a:gradFill>
            <a:gsLst>
              <a:gs pos="0">
                <a:schemeClr val="accent2">
                  <a:lumMod val="60000"/>
                  <a:lumOff val="40000"/>
                </a:schemeClr>
              </a:gs>
              <a:gs pos="35000">
                <a:schemeClr val="accent2">
                  <a:lumMod val="40000"/>
                  <a:lumOff val="60000"/>
                </a:schemeClr>
              </a:gs>
              <a:gs pos="100000">
                <a:schemeClr val="accent2">
                  <a:lumMod val="20000"/>
                  <a:lumOff val="80000"/>
                </a:schemeClr>
              </a:gs>
            </a:gsLst>
          </a:gradFill>
          <a:ln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>
                <a:ln w="11430">
                  <a:solidFill>
                    <a:srgbClr val="351413"/>
                  </a:solidFill>
                </a:ln>
                <a:gradFill flip="none" rotWithShape="1">
                  <a:gsLst>
                    <a:gs pos="25000">
                      <a:schemeClr val="accent2">
                        <a:lumMod val="50000"/>
                      </a:schemeClr>
                    </a:gs>
                    <a:gs pos="100000">
                      <a:schemeClr val="accent2">
                        <a:lumMod val="75000"/>
                      </a:schemeClr>
                    </a:gs>
                  </a:gsLst>
                  <a:lin ang="18900000" scaled="1"/>
                  <a:tileRect/>
                </a:gradFill>
                <a:latin typeface="Times New Roman" pitchFamily="18" charset="0"/>
                <a:cs typeface="Times New Roman" pitchFamily="18" charset="0"/>
              </a:rPr>
              <a:t>НОМИНАЦИЯ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316416" y="251937"/>
            <a:ext cx="648072" cy="584775"/>
          </a:xfrm>
          <a:prstGeom prst="rect">
            <a:avLst/>
          </a:prstGeom>
          <a:gradFill>
            <a:gsLst>
              <a:gs pos="0">
                <a:schemeClr val="accent2">
                  <a:lumMod val="60000"/>
                  <a:lumOff val="40000"/>
                </a:schemeClr>
              </a:gs>
              <a:gs pos="35000">
                <a:schemeClr val="accent2">
                  <a:lumMod val="40000"/>
                  <a:lumOff val="60000"/>
                </a:schemeClr>
              </a:gs>
              <a:gs pos="100000">
                <a:schemeClr val="accent2">
                  <a:lumMod val="20000"/>
                  <a:lumOff val="80000"/>
                </a:schemeClr>
              </a:gs>
            </a:gsLst>
          </a:gradFill>
          <a:ln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>
                <a:ln w="11430">
                  <a:solidFill>
                    <a:srgbClr val="351413"/>
                  </a:solidFill>
                </a:ln>
                <a:gradFill>
                  <a:gsLst>
                    <a:gs pos="25000">
                      <a:schemeClr val="accent2">
                        <a:lumMod val="50000"/>
                      </a:schemeClr>
                    </a:gs>
                    <a:gs pos="100000">
                      <a:schemeClr val="accent2">
                        <a:lumMod val="75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40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478663" y="5949280"/>
            <a:ext cx="763284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800" i="1" dirty="0">
                <a:latin typeface="Georgia" pitchFamily="18" charset="0"/>
              </a:rPr>
              <a:t>Лучше синица в руке, чем журавль в небе</a:t>
            </a:r>
          </a:p>
        </p:txBody>
      </p: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2123728" y="1628800"/>
            <a:ext cx="6696744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800" dirty="0">
                <a:latin typeface="Georgia" pitchFamily="18" charset="0"/>
              </a:rPr>
              <a:t>Конкурс «Дешифратор»</a:t>
            </a:r>
          </a:p>
          <a:p>
            <a:pPr>
              <a:spcBef>
                <a:spcPct val="20000"/>
              </a:spcBef>
            </a:pPr>
            <a:endParaRPr lang="ru-RU" sz="2800" dirty="0">
              <a:latin typeface="Georgia" pitchFamily="18" charset="0"/>
            </a:endParaRPr>
          </a:p>
          <a:p>
            <a:pPr>
              <a:spcBef>
                <a:spcPct val="20000"/>
              </a:spcBef>
            </a:pPr>
            <a:r>
              <a:rPr lang="ru-RU" sz="2800" dirty="0">
                <a:latin typeface="Georgia" pitchFamily="18" charset="0"/>
              </a:rPr>
              <a:t>Лучше Корвет на столе, чем Pentium во сне. </a:t>
            </a:r>
          </a:p>
          <a:p>
            <a:pPr>
              <a:spcBef>
                <a:spcPct val="20000"/>
              </a:spcBef>
            </a:pPr>
            <a:endParaRPr lang="ru-RU" sz="2800" dirty="0">
              <a:latin typeface="Georgia" pitchFamily="18" charset="0"/>
            </a:endParaRPr>
          </a:p>
          <a:p>
            <a:pPr>
              <a:spcBef>
                <a:spcPct val="20000"/>
              </a:spcBef>
            </a:pPr>
            <a:endParaRPr lang="ru-RU" sz="2800" dirty="0">
              <a:latin typeface="Georgia" pitchFamily="18" charset="0"/>
            </a:endParaRPr>
          </a:p>
          <a:p>
            <a:pPr>
              <a:spcBef>
                <a:spcPct val="20000"/>
              </a:spcBef>
            </a:pPr>
            <a:endParaRPr lang="ru-RU" sz="2800" dirty="0">
              <a:latin typeface="Georgia" pitchFamily="18" charset="0"/>
            </a:endParaRPr>
          </a:p>
        </p:txBody>
      </p:sp>
      <p:pic>
        <p:nvPicPr>
          <p:cNvPr id="9" name="Рисунок 8" descr="Безимени-1.png"/>
          <p:cNvPicPr>
            <a:picLocks noChangeAspect="1"/>
          </p:cNvPicPr>
          <p:nvPr/>
        </p:nvPicPr>
        <p:blipFill>
          <a:blip r:embed="rId4" cstate="screen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251520" y="2122104"/>
            <a:ext cx="1656184" cy="3046126"/>
          </a:xfrm>
          <a:prstGeom prst="rect">
            <a:avLst/>
          </a:prstGeom>
        </p:spPr>
      </p:pic>
      <p:pic>
        <p:nvPicPr>
          <p:cNvPr id="11" name="Рисунок 10" descr="дом-6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screen">
            <a:duotone>
              <a:schemeClr val="accent2">
                <a:shade val="45000"/>
                <a:satMod val="135000"/>
              </a:schemeClr>
              <a:prstClr val="white"/>
            </a:duotone>
            <a:lum bright="-10000"/>
          </a:blip>
          <a:stretch>
            <a:fillRect/>
          </a:stretch>
        </p:blipFill>
        <p:spPr>
          <a:xfrm>
            <a:off x="8193756" y="5949280"/>
            <a:ext cx="770731" cy="67119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267744" y="251937"/>
            <a:ext cx="5832648" cy="584775"/>
          </a:xfrm>
          <a:prstGeom prst="rect">
            <a:avLst/>
          </a:prstGeom>
          <a:gradFill>
            <a:gsLst>
              <a:gs pos="0">
                <a:schemeClr val="accent2">
                  <a:lumMod val="60000"/>
                  <a:lumOff val="40000"/>
                </a:schemeClr>
              </a:gs>
              <a:gs pos="35000">
                <a:schemeClr val="accent2">
                  <a:lumMod val="40000"/>
                  <a:lumOff val="60000"/>
                </a:schemeClr>
              </a:gs>
              <a:gs pos="100000">
                <a:schemeClr val="accent2">
                  <a:lumMod val="20000"/>
                  <a:lumOff val="80000"/>
                </a:schemeClr>
              </a:gs>
            </a:gsLst>
          </a:gradFill>
          <a:ln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>
                <a:ln w="11430">
                  <a:solidFill>
                    <a:srgbClr val="351413"/>
                  </a:solidFill>
                </a:ln>
                <a:gradFill flip="none" rotWithShape="1">
                  <a:gsLst>
                    <a:gs pos="25000">
                      <a:schemeClr val="accent2">
                        <a:lumMod val="50000"/>
                      </a:schemeClr>
                    </a:gs>
                    <a:gs pos="100000">
                      <a:schemeClr val="accent2">
                        <a:lumMod val="75000"/>
                      </a:schemeClr>
                    </a:gs>
                  </a:gsLst>
                  <a:lin ang="18900000" scaled="1"/>
                  <a:tileRect/>
                </a:gradFill>
                <a:latin typeface="Times New Roman" pitchFamily="18" charset="0"/>
                <a:cs typeface="Times New Roman" pitchFamily="18" charset="0"/>
              </a:rPr>
              <a:t>НОМИНАЦИЯ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316416" y="251937"/>
            <a:ext cx="648072" cy="584775"/>
          </a:xfrm>
          <a:prstGeom prst="rect">
            <a:avLst/>
          </a:prstGeom>
          <a:gradFill>
            <a:gsLst>
              <a:gs pos="0">
                <a:schemeClr val="accent2">
                  <a:lumMod val="60000"/>
                  <a:lumOff val="40000"/>
                </a:schemeClr>
              </a:gs>
              <a:gs pos="35000">
                <a:schemeClr val="accent2">
                  <a:lumMod val="40000"/>
                  <a:lumOff val="60000"/>
                </a:schemeClr>
              </a:gs>
              <a:gs pos="100000">
                <a:schemeClr val="accent2">
                  <a:lumMod val="20000"/>
                  <a:lumOff val="80000"/>
                </a:schemeClr>
              </a:gs>
            </a:gsLst>
          </a:gradFill>
          <a:ln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>
                <a:ln w="11430">
                  <a:solidFill>
                    <a:srgbClr val="351413"/>
                  </a:solidFill>
                </a:ln>
                <a:gradFill>
                  <a:gsLst>
                    <a:gs pos="25000">
                      <a:schemeClr val="accent2">
                        <a:lumMod val="50000"/>
                      </a:schemeClr>
                    </a:gs>
                    <a:gs pos="100000">
                      <a:schemeClr val="accent2">
                        <a:lumMod val="75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50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1151620" y="6023268"/>
            <a:ext cx="763284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а) изображение </a:t>
            </a:r>
          </a:p>
        </p:txBody>
      </p: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2123728" y="1348540"/>
            <a:ext cx="6696744" cy="31947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800" b="0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Один из видов информации, который может обрабатывать современный компьютер может обрабатывать:</a:t>
            </a:r>
          </a:p>
          <a:p>
            <a:pPr>
              <a:spcBef>
                <a:spcPct val="20000"/>
              </a:spcBef>
            </a:pP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0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а) изображение </a:t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0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б) вкус</a:t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0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в) запах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Рисунок 8" descr="Безимени-1.png"/>
          <p:cNvPicPr>
            <a:picLocks noChangeAspect="1"/>
          </p:cNvPicPr>
          <p:nvPr/>
        </p:nvPicPr>
        <p:blipFill>
          <a:blip r:embed="rId4" cstate="screen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323528" y="1772816"/>
            <a:ext cx="1656184" cy="3046126"/>
          </a:xfrm>
          <a:prstGeom prst="rect">
            <a:avLst/>
          </a:prstGeom>
        </p:spPr>
      </p:pic>
      <p:pic>
        <p:nvPicPr>
          <p:cNvPr id="11" name="Рисунок 10" descr="дом-6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screen">
            <a:duotone>
              <a:schemeClr val="accent1">
                <a:shade val="45000"/>
                <a:satMod val="135000"/>
              </a:schemeClr>
              <a:prstClr val="white"/>
            </a:duotone>
            <a:lum bright="-10000"/>
          </a:blip>
          <a:stretch>
            <a:fillRect/>
          </a:stretch>
        </p:blipFill>
        <p:spPr>
          <a:xfrm>
            <a:off x="8193756" y="5949280"/>
            <a:ext cx="770731" cy="67119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267744" y="260648"/>
            <a:ext cx="5832648" cy="584775"/>
          </a:xfrm>
          <a:prstGeom prst="rect">
            <a:avLst/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35000">
                <a:schemeClr val="accent1">
                  <a:lumMod val="40000"/>
                  <a:lumOff val="6000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</a:gsLst>
          </a:gradFill>
          <a:ln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>
                <a:ln w="1143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НОМИНАЦИЯ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316416" y="260648"/>
            <a:ext cx="648072" cy="584775"/>
          </a:xfrm>
          <a:prstGeom prst="rect">
            <a:avLst/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35000">
                <a:schemeClr val="accent1">
                  <a:lumMod val="40000"/>
                  <a:lumOff val="6000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</a:gsLst>
          </a:gradFill>
          <a:ln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10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1979712" y="6023268"/>
            <a:ext cx="763284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800" dirty="0">
                <a:latin typeface="Georgia" pitchFamily="18" charset="0"/>
              </a:rPr>
              <a:t>б) команд</a:t>
            </a:r>
          </a:p>
        </p:txBody>
      </p: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2123728" y="1628800"/>
            <a:ext cx="6696744" cy="20744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800" dirty="0">
                <a:latin typeface="Georgia" pitchFamily="18" charset="0"/>
              </a:rPr>
              <a:t>Из чего состоит компьютерное меню:</a:t>
            </a:r>
          </a:p>
          <a:p>
            <a:pPr>
              <a:spcBef>
                <a:spcPct val="20000"/>
              </a:spcBef>
            </a:pPr>
            <a:r>
              <a:rPr lang="ru-RU" sz="2800" dirty="0">
                <a:latin typeface="Georgia" pitchFamily="18" charset="0"/>
              </a:rPr>
              <a:t>а) таблиц</a:t>
            </a:r>
          </a:p>
          <a:p>
            <a:pPr>
              <a:spcBef>
                <a:spcPct val="20000"/>
              </a:spcBef>
            </a:pPr>
            <a:r>
              <a:rPr lang="ru-RU" sz="2800" dirty="0">
                <a:latin typeface="Georgia" pitchFamily="18" charset="0"/>
              </a:rPr>
              <a:t>б) команд</a:t>
            </a:r>
          </a:p>
          <a:p>
            <a:pPr>
              <a:spcBef>
                <a:spcPct val="20000"/>
              </a:spcBef>
            </a:pPr>
            <a:r>
              <a:rPr lang="ru-RU" sz="2800" dirty="0">
                <a:latin typeface="Georgia" pitchFamily="18" charset="0"/>
              </a:rPr>
              <a:t>в) систем</a:t>
            </a:r>
          </a:p>
        </p:txBody>
      </p:sp>
      <p:pic>
        <p:nvPicPr>
          <p:cNvPr id="9" name="Рисунок 8" descr="Безимени-1.png"/>
          <p:cNvPicPr>
            <a:picLocks noChangeAspect="1"/>
          </p:cNvPicPr>
          <p:nvPr/>
        </p:nvPicPr>
        <p:blipFill>
          <a:blip r:embed="rId4" cstate="screen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79512" y="2501165"/>
            <a:ext cx="1656184" cy="3046126"/>
          </a:xfrm>
          <a:prstGeom prst="rect">
            <a:avLst/>
          </a:prstGeom>
        </p:spPr>
      </p:pic>
      <p:pic>
        <p:nvPicPr>
          <p:cNvPr id="11" name="Рисунок 10" descr="дом-6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screen">
            <a:duotone>
              <a:schemeClr val="accent1">
                <a:shade val="45000"/>
                <a:satMod val="135000"/>
              </a:schemeClr>
              <a:prstClr val="white"/>
            </a:duotone>
            <a:lum bright="-10000"/>
          </a:blip>
          <a:stretch>
            <a:fillRect/>
          </a:stretch>
        </p:blipFill>
        <p:spPr>
          <a:xfrm>
            <a:off x="8193756" y="5949280"/>
            <a:ext cx="770731" cy="67119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267744" y="260648"/>
            <a:ext cx="5832648" cy="584775"/>
          </a:xfrm>
          <a:prstGeom prst="rect">
            <a:avLst/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35000">
                <a:schemeClr val="accent1">
                  <a:lumMod val="40000"/>
                  <a:lumOff val="6000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</a:gsLst>
          </a:gradFill>
          <a:ln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>
                <a:ln w="1143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НОМИНАЦИЯ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316416" y="260648"/>
            <a:ext cx="648072" cy="584775"/>
          </a:xfrm>
          <a:prstGeom prst="rect">
            <a:avLst/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35000">
                <a:schemeClr val="accent1">
                  <a:lumMod val="40000"/>
                  <a:lumOff val="6000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</a:gsLst>
          </a:gradFill>
          <a:ln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20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Рисунок 35" descr="Рисунок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156" y="0"/>
            <a:ext cx="9121688" cy="6858000"/>
          </a:xfrm>
          <a:prstGeom prst="rect">
            <a:avLst/>
          </a:prstGeom>
        </p:spPr>
      </p:pic>
      <p:sp>
        <p:nvSpPr>
          <p:cNvPr id="3119" name="AutoShape 47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5364088" y="2132856"/>
            <a:ext cx="503114" cy="503040"/>
          </a:xfrm>
          <a:prstGeom prst="bevel">
            <a:avLst>
              <a:gd name="adj" fmla="val 7727"/>
            </a:avLst>
          </a:prstGeom>
          <a:gradFill>
            <a:gsLst>
              <a:gs pos="0">
                <a:schemeClr val="accent4">
                  <a:lumMod val="40000"/>
                  <a:lumOff val="60000"/>
                </a:schemeClr>
              </a:gs>
              <a:gs pos="35000">
                <a:schemeClr val="accent4">
                  <a:lumMod val="20000"/>
                  <a:lumOff val="80000"/>
                </a:schemeClr>
              </a:gs>
              <a:gs pos="100000">
                <a:srgbClr val="F2EFF5"/>
              </a:gs>
            </a:gsLst>
          </a:gradFill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800" b="1"/>
              <a:t>10</a:t>
            </a:r>
          </a:p>
        </p:txBody>
      </p:sp>
      <p:sp>
        <p:nvSpPr>
          <p:cNvPr id="3121" name="AutoShape 49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6084168" y="2132856"/>
            <a:ext cx="503114" cy="503040"/>
          </a:xfrm>
          <a:prstGeom prst="bevel">
            <a:avLst>
              <a:gd name="adj" fmla="val 7727"/>
            </a:avLst>
          </a:prstGeom>
          <a:gradFill>
            <a:gsLst>
              <a:gs pos="0">
                <a:schemeClr val="accent4">
                  <a:lumMod val="40000"/>
                  <a:lumOff val="60000"/>
                </a:schemeClr>
              </a:gs>
              <a:gs pos="35000">
                <a:schemeClr val="accent4">
                  <a:lumMod val="20000"/>
                  <a:lumOff val="80000"/>
                </a:schemeClr>
              </a:gs>
              <a:gs pos="100000">
                <a:srgbClr val="F2EFF5"/>
              </a:gs>
            </a:gsLst>
          </a:gradFill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800" b="1"/>
              <a:t>20</a:t>
            </a:r>
          </a:p>
        </p:txBody>
      </p:sp>
      <p:sp>
        <p:nvSpPr>
          <p:cNvPr id="3122" name="AutoShape 50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6804820" y="2132856"/>
            <a:ext cx="503114" cy="503040"/>
          </a:xfrm>
          <a:prstGeom prst="bevel">
            <a:avLst>
              <a:gd name="adj" fmla="val 7727"/>
            </a:avLst>
          </a:prstGeom>
          <a:gradFill>
            <a:gsLst>
              <a:gs pos="0">
                <a:schemeClr val="accent4">
                  <a:lumMod val="40000"/>
                  <a:lumOff val="60000"/>
                </a:schemeClr>
              </a:gs>
              <a:gs pos="35000">
                <a:schemeClr val="accent4">
                  <a:lumMod val="20000"/>
                  <a:lumOff val="80000"/>
                </a:schemeClr>
              </a:gs>
              <a:gs pos="100000">
                <a:srgbClr val="F2EFF5"/>
              </a:gs>
            </a:gsLst>
          </a:gradFill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800" b="1"/>
              <a:t>30</a:t>
            </a:r>
          </a:p>
        </p:txBody>
      </p:sp>
      <p:sp>
        <p:nvSpPr>
          <p:cNvPr id="3123" name="AutoShape 5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7524900" y="2132856"/>
            <a:ext cx="503114" cy="503040"/>
          </a:xfrm>
          <a:prstGeom prst="bevel">
            <a:avLst>
              <a:gd name="adj" fmla="val 7727"/>
            </a:avLst>
          </a:prstGeom>
          <a:gradFill>
            <a:gsLst>
              <a:gs pos="0">
                <a:schemeClr val="accent4">
                  <a:lumMod val="40000"/>
                  <a:lumOff val="60000"/>
                </a:schemeClr>
              </a:gs>
              <a:gs pos="35000">
                <a:schemeClr val="accent4">
                  <a:lumMod val="20000"/>
                  <a:lumOff val="80000"/>
                </a:schemeClr>
              </a:gs>
              <a:gs pos="100000">
                <a:srgbClr val="F2EFF5"/>
              </a:gs>
            </a:gsLst>
          </a:gradFill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800" b="1" dirty="0"/>
              <a:t>40</a:t>
            </a:r>
          </a:p>
        </p:txBody>
      </p:sp>
      <p:sp>
        <p:nvSpPr>
          <p:cNvPr id="3124" name="AutoShape 52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8244408" y="2132856"/>
            <a:ext cx="503114" cy="503040"/>
          </a:xfrm>
          <a:prstGeom prst="bevel">
            <a:avLst>
              <a:gd name="adj" fmla="val 7727"/>
            </a:avLst>
          </a:prstGeom>
          <a:gradFill>
            <a:gsLst>
              <a:gs pos="0">
                <a:schemeClr val="accent4">
                  <a:lumMod val="40000"/>
                  <a:lumOff val="60000"/>
                </a:schemeClr>
              </a:gs>
              <a:gs pos="35000">
                <a:schemeClr val="accent4">
                  <a:lumMod val="20000"/>
                  <a:lumOff val="80000"/>
                </a:schemeClr>
              </a:gs>
              <a:gs pos="100000">
                <a:srgbClr val="F2EFF5"/>
              </a:gs>
            </a:gsLst>
          </a:gradFill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800" b="1"/>
              <a:t>50</a:t>
            </a:r>
          </a:p>
        </p:txBody>
      </p:sp>
      <p:sp>
        <p:nvSpPr>
          <p:cNvPr id="3125" name="AutoShape 53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5364088" y="2852936"/>
            <a:ext cx="503114" cy="503040"/>
          </a:xfrm>
          <a:prstGeom prst="bevel">
            <a:avLst>
              <a:gd name="adj" fmla="val 7727"/>
            </a:avLst>
          </a:prstGeom>
          <a:gradFill>
            <a:gsLst>
              <a:gs pos="0">
                <a:schemeClr val="accent3">
                  <a:lumMod val="60000"/>
                  <a:lumOff val="40000"/>
                </a:schemeClr>
              </a:gs>
              <a:gs pos="35000">
                <a:schemeClr val="accent3">
                  <a:lumMod val="40000"/>
                  <a:lumOff val="60000"/>
                </a:schemeClr>
              </a:gs>
              <a:gs pos="100000">
                <a:schemeClr val="accent3">
                  <a:lumMod val="20000"/>
                  <a:lumOff val="80000"/>
                </a:schemeClr>
              </a:gs>
            </a:gsLst>
          </a:gradFill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800" b="1" dirty="0"/>
              <a:t>10</a:t>
            </a:r>
          </a:p>
        </p:txBody>
      </p:sp>
      <p:sp>
        <p:nvSpPr>
          <p:cNvPr id="3126" name="AutoShape 54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6084168" y="2852936"/>
            <a:ext cx="503114" cy="503040"/>
          </a:xfrm>
          <a:prstGeom prst="bevel">
            <a:avLst>
              <a:gd name="adj" fmla="val 7727"/>
            </a:avLst>
          </a:prstGeom>
          <a:gradFill>
            <a:gsLst>
              <a:gs pos="0">
                <a:schemeClr val="accent3">
                  <a:lumMod val="60000"/>
                  <a:lumOff val="40000"/>
                </a:schemeClr>
              </a:gs>
              <a:gs pos="35000">
                <a:schemeClr val="accent3">
                  <a:lumMod val="40000"/>
                  <a:lumOff val="60000"/>
                </a:schemeClr>
              </a:gs>
              <a:gs pos="100000">
                <a:schemeClr val="accent3">
                  <a:lumMod val="20000"/>
                  <a:lumOff val="80000"/>
                </a:schemeClr>
              </a:gs>
            </a:gsLst>
          </a:gradFill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800" b="1"/>
              <a:t>20</a:t>
            </a:r>
          </a:p>
        </p:txBody>
      </p:sp>
      <p:sp>
        <p:nvSpPr>
          <p:cNvPr id="3127" name="AutoShape 55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6804820" y="2852936"/>
            <a:ext cx="503114" cy="503040"/>
          </a:xfrm>
          <a:prstGeom prst="bevel">
            <a:avLst>
              <a:gd name="adj" fmla="val 7727"/>
            </a:avLst>
          </a:prstGeom>
          <a:gradFill>
            <a:gsLst>
              <a:gs pos="0">
                <a:schemeClr val="accent3">
                  <a:lumMod val="60000"/>
                  <a:lumOff val="40000"/>
                </a:schemeClr>
              </a:gs>
              <a:gs pos="35000">
                <a:schemeClr val="accent3">
                  <a:lumMod val="40000"/>
                  <a:lumOff val="60000"/>
                </a:schemeClr>
              </a:gs>
              <a:gs pos="100000">
                <a:schemeClr val="accent3">
                  <a:lumMod val="20000"/>
                  <a:lumOff val="80000"/>
                </a:schemeClr>
              </a:gs>
            </a:gsLst>
          </a:gradFill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800" b="1"/>
              <a:t>30</a:t>
            </a:r>
          </a:p>
        </p:txBody>
      </p:sp>
      <p:sp>
        <p:nvSpPr>
          <p:cNvPr id="3128" name="AutoShape 56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7524900" y="2852936"/>
            <a:ext cx="503114" cy="503040"/>
          </a:xfrm>
          <a:prstGeom prst="bevel">
            <a:avLst>
              <a:gd name="adj" fmla="val 7727"/>
            </a:avLst>
          </a:prstGeom>
          <a:gradFill>
            <a:gsLst>
              <a:gs pos="0">
                <a:schemeClr val="accent3">
                  <a:lumMod val="60000"/>
                  <a:lumOff val="40000"/>
                </a:schemeClr>
              </a:gs>
              <a:gs pos="35000">
                <a:schemeClr val="accent3">
                  <a:lumMod val="40000"/>
                  <a:lumOff val="60000"/>
                </a:schemeClr>
              </a:gs>
              <a:gs pos="100000">
                <a:schemeClr val="accent3">
                  <a:lumMod val="20000"/>
                  <a:lumOff val="80000"/>
                </a:schemeClr>
              </a:gs>
            </a:gsLst>
          </a:gradFill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800" b="1"/>
              <a:t>40</a:t>
            </a:r>
          </a:p>
        </p:txBody>
      </p:sp>
      <p:sp>
        <p:nvSpPr>
          <p:cNvPr id="3129" name="AutoShape 57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8244408" y="2852936"/>
            <a:ext cx="503114" cy="503040"/>
          </a:xfrm>
          <a:prstGeom prst="bevel">
            <a:avLst>
              <a:gd name="adj" fmla="val 7727"/>
            </a:avLst>
          </a:prstGeom>
          <a:gradFill>
            <a:gsLst>
              <a:gs pos="0">
                <a:schemeClr val="accent3">
                  <a:lumMod val="60000"/>
                  <a:lumOff val="40000"/>
                </a:schemeClr>
              </a:gs>
              <a:gs pos="35000">
                <a:schemeClr val="accent3">
                  <a:lumMod val="40000"/>
                  <a:lumOff val="60000"/>
                </a:schemeClr>
              </a:gs>
              <a:gs pos="100000">
                <a:schemeClr val="accent3">
                  <a:lumMod val="20000"/>
                  <a:lumOff val="80000"/>
                </a:schemeClr>
              </a:gs>
            </a:gsLst>
          </a:gradFill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800" b="1"/>
              <a:t>50</a:t>
            </a:r>
          </a:p>
        </p:txBody>
      </p:sp>
      <p:sp>
        <p:nvSpPr>
          <p:cNvPr id="3130" name="AutoShape 58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5364088" y="3573016"/>
            <a:ext cx="503114" cy="503040"/>
          </a:xfrm>
          <a:prstGeom prst="bevel">
            <a:avLst>
              <a:gd name="adj" fmla="val 7727"/>
            </a:avLst>
          </a:prstGeom>
          <a:gradFill>
            <a:gsLst>
              <a:gs pos="0">
                <a:schemeClr val="accent2">
                  <a:lumMod val="40000"/>
                  <a:lumOff val="60000"/>
                </a:schemeClr>
              </a:gs>
              <a:gs pos="35000">
                <a:schemeClr val="accent2">
                  <a:lumMod val="20000"/>
                  <a:lumOff val="80000"/>
                </a:schemeClr>
              </a:gs>
              <a:gs pos="100000">
                <a:srgbClr val="F6E7E6"/>
              </a:gs>
            </a:gsLst>
          </a:gradFill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800" b="1" dirty="0"/>
              <a:t>10</a:t>
            </a:r>
          </a:p>
        </p:txBody>
      </p:sp>
      <p:sp>
        <p:nvSpPr>
          <p:cNvPr id="3131" name="AutoShape 59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6084168" y="3573016"/>
            <a:ext cx="503114" cy="503040"/>
          </a:xfrm>
          <a:prstGeom prst="bevel">
            <a:avLst>
              <a:gd name="adj" fmla="val 7727"/>
            </a:avLst>
          </a:prstGeom>
          <a:gradFill>
            <a:gsLst>
              <a:gs pos="0">
                <a:schemeClr val="accent2">
                  <a:lumMod val="40000"/>
                  <a:lumOff val="60000"/>
                </a:schemeClr>
              </a:gs>
              <a:gs pos="35000">
                <a:schemeClr val="accent2">
                  <a:lumMod val="20000"/>
                  <a:lumOff val="80000"/>
                </a:schemeClr>
              </a:gs>
              <a:gs pos="100000">
                <a:srgbClr val="F6E7E6"/>
              </a:gs>
            </a:gsLst>
          </a:gradFill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800" b="1" dirty="0"/>
              <a:t>20</a:t>
            </a:r>
          </a:p>
        </p:txBody>
      </p:sp>
      <p:sp>
        <p:nvSpPr>
          <p:cNvPr id="3132" name="AutoShape 60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6804820" y="3573016"/>
            <a:ext cx="503114" cy="503040"/>
          </a:xfrm>
          <a:prstGeom prst="bevel">
            <a:avLst>
              <a:gd name="adj" fmla="val 7727"/>
            </a:avLst>
          </a:prstGeom>
          <a:gradFill>
            <a:gsLst>
              <a:gs pos="0">
                <a:schemeClr val="accent2">
                  <a:lumMod val="40000"/>
                  <a:lumOff val="60000"/>
                </a:schemeClr>
              </a:gs>
              <a:gs pos="35000">
                <a:schemeClr val="accent2">
                  <a:lumMod val="20000"/>
                  <a:lumOff val="80000"/>
                </a:schemeClr>
              </a:gs>
              <a:gs pos="100000">
                <a:srgbClr val="F6E7E6"/>
              </a:gs>
            </a:gsLst>
          </a:gradFill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800" b="1" dirty="0"/>
              <a:t>30</a:t>
            </a:r>
          </a:p>
        </p:txBody>
      </p:sp>
      <p:sp>
        <p:nvSpPr>
          <p:cNvPr id="3133" name="AutoShape 6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7524900" y="3573016"/>
            <a:ext cx="503114" cy="503040"/>
          </a:xfrm>
          <a:prstGeom prst="bevel">
            <a:avLst>
              <a:gd name="adj" fmla="val 7727"/>
            </a:avLst>
          </a:prstGeom>
          <a:gradFill>
            <a:gsLst>
              <a:gs pos="0">
                <a:schemeClr val="accent2">
                  <a:lumMod val="40000"/>
                  <a:lumOff val="60000"/>
                </a:schemeClr>
              </a:gs>
              <a:gs pos="35000">
                <a:schemeClr val="accent2">
                  <a:lumMod val="20000"/>
                  <a:lumOff val="80000"/>
                </a:schemeClr>
              </a:gs>
              <a:gs pos="100000">
                <a:srgbClr val="F6E7E6"/>
              </a:gs>
            </a:gsLst>
          </a:gradFill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800" b="1" dirty="0"/>
              <a:t>40</a:t>
            </a:r>
          </a:p>
        </p:txBody>
      </p:sp>
      <p:sp>
        <p:nvSpPr>
          <p:cNvPr id="3134" name="AutoShape 62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8244408" y="3573016"/>
            <a:ext cx="503114" cy="503040"/>
          </a:xfrm>
          <a:prstGeom prst="bevel">
            <a:avLst>
              <a:gd name="adj" fmla="val 7727"/>
            </a:avLst>
          </a:prstGeom>
          <a:gradFill>
            <a:gsLst>
              <a:gs pos="0">
                <a:schemeClr val="accent2">
                  <a:lumMod val="40000"/>
                  <a:lumOff val="60000"/>
                </a:schemeClr>
              </a:gs>
              <a:gs pos="35000">
                <a:schemeClr val="accent2">
                  <a:lumMod val="20000"/>
                  <a:lumOff val="80000"/>
                </a:schemeClr>
              </a:gs>
              <a:gs pos="100000">
                <a:srgbClr val="F6E7E6"/>
              </a:gs>
            </a:gsLst>
          </a:gradFill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800" b="1" dirty="0"/>
              <a:t>50</a:t>
            </a:r>
          </a:p>
        </p:txBody>
      </p:sp>
      <p:sp>
        <p:nvSpPr>
          <p:cNvPr id="3135" name="AutoShape 63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5364088" y="4293096"/>
            <a:ext cx="503114" cy="503040"/>
          </a:xfrm>
          <a:prstGeom prst="bevel">
            <a:avLst>
              <a:gd name="adj" fmla="val 7727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800" b="1"/>
              <a:t>10</a:t>
            </a:r>
          </a:p>
        </p:txBody>
      </p:sp>
      <p:sp>
        <p:nvSpPr>
          <p:cNvPr id="3136" name="AutoShape 64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6084168" y="4293096"/>
            <a:ext cx="503114" cy="503040"/>
          </a:xfrm>
          <a:prstGeom prst="bevel">
            <a:avLst>
              <a:gd name="adj" fmla="val 7727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800" b="1"/>
              <a:t>20</a:t>
            </a:r>
          </a:p>
        </p:txBody>
      </p:sp>
      <p:sp>
        <p:nvSpPr>
          <p:cNvPr id="3137" name="AutoShape 65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6804820" y="4293096"/>
            <a:ext cx="503114" cy="503040"/>
          </a:xfrm>
          <a:prstGeom prst="bevel">
            <a:avLst>
              <a:gd name="adj" fmla="val 7727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800" b="1"/>
              <a:t>30</a:t>
            </a:r>
          </a:p>
        </p:txBody>
      </p:sp>
      <p:sp>
        <p:nvSpPr>
          <p:cNvPr id="3138" name="AutoShape 66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7596336" y="4293096"/>
            <a:ext cx="503114" cy="503040"/>
          </a:xfrm>
          <a:prstGeom prst="bevel">
            <a:avLst>
              <a:gd name="adj" fmla="val 7727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800" b="1"/>
              <a:t>40</a:t>
            </a:r>
          </a:p>
        </p:txBody>
      </p:sp>
      <p:sp>
        <p:nvSpPr>
          <p:cNvPr id="3139" name="AutoShape 67">
            <a:hlinkClick r:id="rId23" action="ppaction://hlinksldjump"/>
          </p:cNvPr>
          <p:cNvSpPr>
            <a:spLocks noChangeArrowheads="1"/>
          </p:cNvSpPr>
          <p:nvPr/>
        </p:nvSpPr>
        <p:spPr bwMode="auto">
          <a:xfrm>
            <a:off x="8244408" y="4293096"/>
            <a:ext cx="503114" cy="503040"/>
          </a:xfrm>
          <a:prstGeom prst="bevel">
            <a:avLst>
              <a:gd name="adj" fmla="val 7727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800" b="1" dirty="0"/>
              <a:t>50</a:t>
            </a:r>
          </a:p>
        </p:txBody>
      </p:sp>
      <p:sp>
        <p:nvSpPr>
          <p:cNvPr id="3140" name="AutoShape 68">
            <a:hlinkClick r:id="rId24" action="ppaction://hlinksldjump"/>
          </p:cNvPr>
          <p:cNvSpPr>
            <a:spLocks noChangeArrowheads="1"/>
          </p:cNvSpPr>
          <p:nvPr/>
        </p:nvSpPr>
        <p:spPr bwMode="auto">
          <a:xfrm>
            <a:off x="5365030" y="5014192"/>
            <a:ext cx="503114" cy="503040"/>
          </a:xfrm>
          <a:prstGeom prst="bevel">
            <a:avLst>
              <a:gd name="adj" fmla="val 7727"/>
            </a:avLst>
          </a:prstGeom>
          <a:gradFill>
            <a:gsLst>
              <a:gs pos="0">
                <a:schemeClr val="accent6">
                  <a:lumMod val="40000"/>
                  <a:lumOff val="60000"/>
                </a:schemeClr>
              </a:gs>
              <a:gs pos="35000">
                <a:schemeClr val="accent6">
                  <a:lumMod val="20000"/>
                  <a:lumOff val="80000"/>
                </a:schemeClr>
              </a:gs>
              <a:gs pos="100000">
                <a:srgbClr val="FDE8D7"/>
              </a:gs>
            </a:gsLst>
          </a:gradFill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800" b="1" dirty="0"/>
              <a:t>10</a:t>
            </a:r>
          </a:p>
        </p:txBody>
      </p:sp>
      <p:sp>
        <p:nvSpPr>
          <p:cNvPr id="3142" name="AutoShape 70">
            <a:hlinkClick r:id="rId25" action="ppaction://hlinksldjump"/>
          </p:cNvPr>
          <p:cNvSpPr>
            <a:spLocks noChangeArrowheads="1"/>
          </p:cNvSpPr>
          <p:nvPr/>
        </p:nvSpPr>
        <p:spPr bwMode="auto">
          <a:xfrm>
            <a:off x="6085110" y="5014192"/>
            <a:ext cx="503114" cy="503040"/>
          </a:xfrm>
          <a:prstGeom prst="bevel">
            <a:avLst>
              <a:gd name="adj" fmla="val 7727"/>
            </a:avLst>
          </a:prstGeom>
          <a:gradFill>
            <a:gsLst>
              <a:gs pos="0">
                <a:schemeClr val="accent6">
                  <a:lumMod val="40000"/>
                  <a:lumOff val="60000"/>
                </a:schemeClr>
              </a:gs>
              <a:gs pos="35000">
                <a:schemeClr val="accent6">
                  <a:lumMod val="20000"/>
                  <a:lumOff val="80000"/>
                </a:schemeClr>
              </a:gs>
              <a:gs pos="100000">
                <a:srgbClr val="FDE8D7"/>
              </a:gs>
            </a:gsLst>
          </a:gradFill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800" b="1" dirty="0"/>
              <a:t>20</a:t>
            </a:r>
          </a:p>
        </p:txBody>
      </p:sp>
      <p:sp>
        <p:nvSpPr>
          <p:cNvPr id="3143" name="AutoShape 71">
            <a:hlinkClick r:id="rId26" action="ppaction://hlinksldjump"/>
          </p:cNvPr>
          <p:cNvSpPr>
            <a:spLocks noChangeArrowheads="1"/>
          </p:cNvSpPr>
          <p:nvPr/>
        </p:nvSpPr>
        <p:spPr bwMode="auto">
          <a:xfrm>
            <a:off x="6877198" y="5014192"/>
            <a:ext cx="503114" cy="503040"/>
          </a:xfrm>
          <a:prstGeom prst="bevel">
            <a:avLst>
              <a:gd name="adj" fmla="val 7727"/>
            </a:avLst>
          </a:prstGeom>
          <a:gradFill>
            <a:gsLst>
              <a:gs pos="0">
                <a:schemeClr val="accent6">
                  <a:lumMod val="40000"/>
                  <a:lumOff val="60000"/>
                </a:schemeClr>
              </a:gs>
              <a:gs pos="35000">
                <a:schemeClr val="accent6">
                  <a:lumMod val="20000"/>
                  <a:lumOff val="80000"/>
                </a:schemeClr>
              </a:gs>
              <a:gs pos="100000">
                <a:srgbClr val="FDE8D7"/>
              </a:gs>
            </a:gsLst>
          </a:gradFill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800" b="1"/>
              <a:t>30</a:t>
            </a:r>
          </a:p>
        </p:txBody>
      </p:sp>
      <p:sp>
        <p:nvSpPr>
          <p:cNvPr id="3144" name="AutoShape 72">
            <a:hlinkClick r:id="rId27" action="ppaction://hlinksldjump"/>
          </p:cNvPr>
          <p:cNvSpPr>
            <a:spLocks noChangeArrowheads="1"/>
          </p:cNvSpPr>
          <p:nvPr/>
        </p:nvSpPr>
        <p:spPr bwMode="auto">
          <a:xfrm>
            <a:off x="7597278" y="5014192"/>
            <a:ext cx="503114" cy="503040"/>
          </a:xfrm>
          <a:prstGeom prst="bevel">
            <a:avLst>
              <a:gd name="adj" fmla="val 7727"/>
            </a:avLst>
          </a:prstGeom>
          <a:gradFill>
            <a:gsLst>
              <a:gs pos="0">
                <a:schemeClr val="accent6">
                  <a:lumMod val="40000"/>
                  <a:lumOff val="60000"/>
                </a:schemeClr>
              </a:gs>
              <a:gs pos="35000">
                <a:schemeClr val="accent6">
                  <a:lumMod val="20000"/>
                  <a:lumOff val="80000"/>
                </a:schemeClr>
              </a:gs>
              <a:gs pos="100000">
                <a:srgbClr val="FDE8D7"/>
              </a:gs>
            </a:gsLst>
          </a:gradFill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800" b="1" dirty="0"/>
              <a:t>40</a:t>
            </a:r>
          </a:p>
        </p:txBody>
      </p:sp>
      <p:sp>
        <p:nvSpPr>
          <p:cNvPr id="3145" name="AutoShape 73">
            <a:hlinkClick r:id="rId28" action="ppaction://hlinksldjump"/>
          </p:cNvPr>
          <p:cNvSpPr>
            <a:spLocks noChangeArrowheads="1"/>
          </p:cNvSpPr>
          <p:nvPr/>
        </p:nvSpPr>
        <p:spPr bwMode="auto">
          <a:xfrm>
            <a:off x="8245350" y="5014192"/>
            <a:ext cx="503114" cy="503040"/>
          </a:xfrm>
          <a:prstGeom prst="bevel">
            <a:avLst>
              <a:gd name="adj" fmla="val 7727"/>
            </a:avLst>
          </a:prstGeom>
          <a:gradFill>
            <a:gsLst>
              <a:gs pos="0">
                <a:schemeClr val="accent6">
                  <a:lumMod val="40000"/>
                  <a:lumOff val="60000"/>
                </a:schemeClr>
              </a:gs>
              <a:gs pos="35000">
                <a:schemeClr val="accent6">
                  <a:lumMod val="20000"/>
                  <a:lumOff val="80000"/>
                </a:schemeClr>
              </a:gs>
              <a:gs pos="100000">
                <a:srgbClr val="FDE8D7"/>
              </a:gs>
            </a:gsLst>
          </a:gradFill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endParaRPr lang="ru-RU" sz="2800" b="1" dirty="0"/>
          </a:p>
        </p:txBody>
      </p:sp>
      <p:sp>
        <p:nvSpPr>
          <p:cNvPr id="2" name="AutoShape 47"/>
          <p:cNvSpPr>
            <a:spLocks noChangeArrowheads="1"/>
          </p:cNvSpPr>
          <p:nvPr/>
        </p:nvSpPr>
        <p:spPr bwMode="auto">
          <a:xfrm>
            <a:off x="1475656" y="2132856"/>
            <a:ext cx="3455615" cy="503040"/>
          </a:xfrm>
          <a:prstGeom prst="bevel">
            <a:avLst>
              <a:gd name="adj" fmla="val 7727"/>
            </a:avLst>
          </a:prstGeom>
          <a:gradFill>
            <a:gsLst>
              <a:gs pos="0">
                <a:schemeClr val="accent4">
                  <a:lumMod val="40000"/>
                  <a:lumOff val="60000"/>
                </a:schemeClr>
              </a:gs>
              <a:gs pos="35000">
                <a:schemeClr val="accent4">
                  <a:lumMod val="20000"/>
                  <a:lumOff val="80000"/>
                </a:schemeClr>
              </a:gs>
              <a:gs pos="100000">
                <a:srgbClr val="F2EFF5"/>
              </a:gs>
            </a:gsLst>
          </a:gradFill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400" b="1" cap="all" dirty="0">
                <a:latin typeface="Times New Roman" pitchFamily="18" charset="0"/>
                <a:cs typeface="Times New Roman" pitchFamily="18" charset="0"/>
              </a:rPr>
              <a:t> Компьютер</a:t>
            </a:r>
          </a:p>
        </p:txBody>
      </p:sp>
      <p:sp>
        <p:nvSpPr>
          <p:cNvPr id="3" name="AutoShape 68"/>
          <p:cNvSpPr>
            <a:spLocks noChangeArrowheads="1"/>
          </p:cNvSpPr>
          <p:nvPr/>
        </p:nvSpPr>
        <p:spPr bwMode="auto">
          <a:xfrm>
            <a:off x="1475656" y="5013176"/>
            <a:ext cx="3455615" cy="504000"/>
          </a:xfrm>
          <a:prstGeom prst="bevel">
            <a:avLst>
              <a:gd name="adj" fmla="val 7727"/>
            </a:avLst>
          </a:prstGeom>
          <a:gradFill>
            <a:gsLst>
              <a:gs pos="0">
                <a:schemeClr val="accent6">
                  <a:lumMod val="40000"/>
                  <a:lumOff val="60000"/>
                </a:schemeClr>
              </a:gs>
              <a:gs pos="35000">
                <a:schemeClr val="accent6">
                  <a:lumMod val="20000"/>
                  <a:lumOff val="80000"/>
                </a:schemeClr>
              </a:gs>
              <a:gs pos="100000">
                <a:srgbClr val="FDE8D7"/>
              </a:gs>
            </a:gsLst>
          </a:gradFill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400" b="1" cap="all" dirty="0">
                <a:latin typeface="Times New Roman" pitchFamily="18" charset="0"/>
                <a:cs typeface="Times New Roman" pitchFamily="18" charset="0"/>
              </a:rPr>
              <a:t>Функции ПК</a:t>
            </a:r>
          </a:p>
        </p:txBody>
      </p:sp>
      <p:sp>
        <p:nvSpPr>
          <p:cNvPr id="4" name="AutoShape 47"/>
          <p:cNvSpPr>
            <a:spLocks noChangeArrowheads="1"/>
          </p:cNvSpPr>
          <p:nvPr/>
        </p:nvSpPr>
        <p:spPr bwMode="auto">
          <a:xfrm>
            <a:off x="1475656" y="4293096"/>
            <a:ext cx="3455615" cy="503039"/>
          </a:xfrm>
          <a:prstGeom prst="bevel">
            <a:avLst>
              <a:gd name="adj" fmla="val 7727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400" b="1" cap="all" dirty="0">
                <a:latin typeface="Times New Roman" pitchFamily="18" charset="0"/>
                <a:cs typeface="Times New Roman" pitchFamily="18" charset="0"/>
              </a:rPr>
              <a:t>информация</a:t>
            </a:r>
          </a:p>
        </p:txBody>
      </p:sp>
      <p:sp>
        <p:nvSpPr>
          <p:cNvPr id="5" name="AutoShape 47"/>
          <p:cNvSpPr>
            <a:spLocks noChangeArrowheads="1"/>
          </p:cNvSpPr>
          <p:nvPr/>
        </p:nvSpPr>
        <p:spPr bwMode="auto">
          <a:xfrm>
            <a:off x="1475656" y="2852936"/>
            <a:ext cx="3455615" cy="432048"/>
          </a:xfrm>
          <a:prstGeom prst="bevel">
            <a:avLst>
              <a:gd name="adj" fmla="val 7727"/>
            </a:avLst>
          </a:prstGeom>
          <a:gradFill>
            <a:gsLst>
              <a:gs pos="0">
                <a:schemeClr val="accent3">
                  <a:lumMod val="60000"/>
                  <a:lumOff val="40000"/>
                </a:schemeClr>
              </a:gs>
              <a:gs pos="35000">
                <a:schemeClr val="accent3">
                  <a:lumMod val="40000"/>
                  <a:lumOff val="60000"/>
                </a:schemeClr>
              </a:gs>
              <a:gs pos="100000">
                <a:schemeClr val="accent3">
                  <a:lumMod val="20000"/>
                  <a:lumOff val="80000"/>
                </a:schemeClr>
              </a:gs>
            </a:gsLst>
          </a:gradFill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400" b="1" cap="all" dirty="0">
                <a:latin typeface="Times New Roman" pitchFamily="18" charset="0"/>
                <a:cs typeface="Times New Roman" pitchFamily="18" charset="0"/>
              </a:rPr>
              <a:t>программы</a:t>
            </a:r>
          </a:p>
        </p:txBody>
      </p:sp>
      <p:sp>
        <p:nvSpPr>
          <p:cNvPr id="6" name="AutoShape 47"/>
          <p:cNvSpPr>
            <a:spLocks noChangeArrowheads="1"/>
          </p:cNvSpPr>
          <p:nvPr/>
        </p:nvSpPr>
        <p:spPr bwMode="auto">
          <a:xfrm>
            <a:off x="1475656" y="3573016"/>
            <a:ext cx="3455615" cy="503039"/>
          </a:xfrm>
          <a:prstGeom prst="bevel">
            <a:avLst>
              <a:gd name="adj" fmla="val 7727"/>
            </a:avLst>
          </a:prstGeom>
          <a:gradFill>
            <a:gsLst>
              <a:gs pos="0">
                <a:schemeClr val="accent2">
                  <a:lumMod val="40000"/>
                  <a:lumOff val="60000"/>
                </a:schemeClr>
              </a:gs>
              <a:gs pos="35000">
                <a:schemeClr val="accent2">
                  <a:lumMod val="20000"/>
                  <a:lumOff val="80000"/>
                </a:schemeClr>
              </a:gs>
              <a:gs pos="100000">
                <a:srgbClr val="F6E7E6"/>
              </a:gs>
            </a:gsLst>
          </a:gradFill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en-US" sz="2400" b="1" cap="all" dirty="0">
                <a:latin typeface="Times New Roman" pitchFamily="18" charset="0"/>
                <a:cs typeface="Times New Roman" pitchFamily="18" charset="0"/>
              </a:rPr>
              <a:t>Microsoft</a:t>
            </a:r>
            <a:endParaRPr lang="ru-RU" sz="2400" b="1" cap="all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8" name="Рисунок 37" descr="Рисунок40.png">
            <a:hlinkClick r:id="" action="ppaction://hlinkshowjump?jump=endshow"/>
          </p:cNvPr>
          <p:cNvPicPr>
            <a:picLocks noChangeAspect="1"/>
          </p:cNvPicPr>
          <p:nvPr/>
        </p:nvPicPr>
        <p:blipFill>
          <a:blip r:embed="rId29" cstate="screen"/>
          <a:srcRect/>
          <a:stretch>
            <a:fillRect/>
          </a:stretch>
        </p:blipFill>
        <p:spPr>
          <a:xfrm>
            <a:off x="7740352" y="6381328"/>
            <a:ext cx="1152128" cy="300800"/>
          </a:xfrm>
          <a:prstGeom prst="rect">
            <a:avLst/>
          </a:prstGeom>
        </p:spPr>
      </p:pic>
      <p:sp>
        <p:nvSpPr>
          <p:cNvPr id="34" name="Прямоугольник 33"/>
          <p:cNvSpPr/>
          <p:nvPr/>
        </p:nvSpPr>
        <p:spPr>
          <a:xfrm>
            <a:off x="3895110" y="116632"/>
            <a:ext cx="3323217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Викторина</a:t>
            </a:r>
            <a:endParaRPr lang="ru-RU" sz="4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5298" name="Picture 2" descr="http://img-fotki.yandex.ru/get/6212/160878850.8c/0_76668_4259918f_XL"/>
          <p:cNvPicPr>
            <a:picLocks noChangeAspect="1" noChangeArrowheads="1"/>
          </p:cNvPicPr>
          <p:nvPr/>
        </p:nvPicPr>
        <p:blipFill>
          <a:blip r:embed="rId30" cstate="screen"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3779912" y="1268760"/>
            <a:ext cx="2736304" cy="578044"/>
          </a:xfrm>
          <a:prstGeom prst="rect">
            <a:avLst/>
          </a:prstGeom>
          <a:noFill/>
        </p:spPr>
      </p:pic>
      <p:pic>
        <p:nvPicPr>
          <p:cNvPr id="37" name="Picture 2" descr="http://img-fotki.yandex.ru/get/6212/160878850.8c/0_76668_4259918f_XL"/>
          <p:cNvPicPr>
            <a:picLocks noChangeAspect="1" noChangeArrowheads="1"/>
          </p:cNvPicPr>
          <p:nvPr/>
        </p:nvPicPr>
        <p:blipFill>
          <a:blip r:embed="rId31" cstate="screen"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 flipV="1">
            <a:off x="3779912" y="5844868"/>
            <a:ext cx="2880320" cy="608468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1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311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7" dur="indefinite"/>
                                        <p:tgtEl>
                                          <p:spTgt spid="3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19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1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2" dur="indefinite"/>
                                        <p:tgtEl>
                                          <p:spTgt spid="312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3" dur="indefinite"/>
                                        <p:tgtEl>
                                          <p:spTgt spid="3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21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31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8" dur="indefinite"/>
                                        <p:tgtEl>
                                          <p:spTgt spid="312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9" dur="indefinite"/>
                                        <p:tgtEl>
                                          <p:spTgt spid="3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22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1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4" dur="indefinite"/>
                                        <p:tgtEl>
                                          <p:spTgt spid="312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25" dur="indefinite"/>
                                        <p:tgtEl>
                                          <p:spTgt spid="3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23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31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0" dur="indefinite"/>
                                        <p:tgtEl>
                                          <p:spTgt spid="312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31" dur="indefinite"/>
                                        <p:tgtEl>
                                          <p:spTgt spid="3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24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1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6" dur="indefinite"/>
                                        <p:tgtEl>
                                          <p:spTgt spid="312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37" dur="indefinite"/>
                                        <p:tgtEl>
                                          <p:spTgt spid="3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25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31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42" dur="indefinite"/>
                                        <p:tgtEl>
                                          <p:spTgt spid="312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43" dur="indefinite"/>
                                        <p:tgtEl>
                                          <p:spTgt spid="3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26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31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48" dur="indefinite"/>
                                        <p:tgtEl>
                                          <p:spTgt spid="312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49" dur="indefinite"/>
                                        <p:tgtEl>
                                          <p:spTgt spid="3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27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31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54" dur="indefinite"/>
                                        <p:tgtEl>
                                          <p:spTgt spid="312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55" dur="indefinite"/>
                                        <p:tgtEl>
                                          <p:spTgt spid="3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28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31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0" dur="indefinite"/>
                                        <p:tgtEl>
                                          <p:spTgt spid="312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61" dur="indefinite"/>
                                        <p:tgtEl>
                                          <p:spTgt spid="3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29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31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6" dur="indefinite"/>
                                        <p:tgtEl>
                                          <p:spTgt spid="313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67" dur="indefinite"/>
                                        <p:tgtEl>
                                          <p:spTgt spid="3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30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31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72" dur="indefinite"/>
                                        <p:tgtEl>
                                          <p:spTgt spid="313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73" dur="indefinite"/>
                                        <p:tgtEl>
                                          <p:spTgt spid="3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31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31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78" dur="indefinite"/>
                                        <p:tgtEl>
                                          <p:spTgt spid="313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79" dur="indefinite"/>
                                        <p:tgtEl>
                                          <p:spTgt spid="3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32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31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84" dur="indefinite"/>
                                        <p:tgtEl>
                                          <p:spTgt spid="313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85" dur="indefinite"/>
                                        <p:tgtEl>
                                          <p:spTgt spid="3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33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31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90" dur="indefinite"/>
                                        <p:tgtEl>
                                          <p:spTgt spid="313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91" dur="indefinite"/>
                                        <p:tgtEl>
                                          <p:spTgt spid="3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34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31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96" dur="indefinite"/>
                                        <p:tgtEl>
                                          <p:spTgt spid="313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97" dur="indefinite"/>
                                        <p:tgtEl>
                                          <p:spTgt spid="3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35"/>
                  </p:tgtEl>
                </p:cond>
              </p:nextCondLst>
            </p:seq>
            <p:seq concurrent="1" nextAc="seek">
              <p:cTn id="98" restart="whenNotActive" fill="hold" evtFilter="cancelBubble" nodeType="interactiveSeq">
                <p:stCondLst>
                  <p:cond evt="onClick" delay="0">
                    <p:tgtEl>
                      <p:spTgt spid="31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9" fill="hold">
                      <p:stCondLst>
                        <p:cond delay="0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02" dur="indefinite"/>
                                        <p:tgtEl>
                                          <p:spTgt spid="313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03" dur="indefinite"/>
                                        <p:tgtEl>
                                          <p:spTgt spid="3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36"/>
                  </p:tgtEl>
                </p:cond>
              </p:nextCondLst>
            </p:seq>
            <p:seq concurrent="1" nextAc="seek">
              <p:cTn id="104" restart="whenNotActive" fill="hold" evtFilter="cancelBubble" nodeType="interactiveSeq">
                <p:stCondLst>
                  <p:cond evt="onClick" delay="0">
                    <p:tgtEl>
                      <p:spTgt spid="31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5" fill="hold">
                      <p:stCondLst>
                        <p:cond delay="0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08" dur="indefinite"/>
                                        <p:tgtEl>
                                          <p:spTgt spid="313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09" dur="indefinite"/>
                                        <p:tgtEl>
                                          <p:spTgt spid="3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37"/>
                  </p:tgtEl>
                </p:cond>
              </p:nextCondLst>
            </p:seq>
            <p:seq concurrent="1" nextAc="seek">
              <p:cTn id="110" restart="whenNotActive" fill="hold" evtFilter="cancelBubble" nodeType="interactiveSeq">
                <p:stCondLst>
                  <p:cond evt="onClick" delay="0">
                    <p:tgtEl>
                      <p:spTgt spid="31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1" fill="hold">
                      <p:stCondLst>
                        <p:cond delay="0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14" dur="indefinite"/>
                                        <p:tgtEl>
                                          <p:spTgt spid="313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15" dur="indefinite"/>
                                        <p:tgtEl>
                                          <p:spTgt spid="3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38"/>
                  </p:tgtEl>
                </p:cond>
              </p:nextCondLst>
            </p:seq>
            <p:seq concurrent="1" nextAc="seek">
              <p:cTn id="116" restart="whenNotActive" fill="hold" evtFilter="cancelBubble" nodeType="interactiveSeq">
                <p:stCondLst>
                  <p:cond evt="onClick" delay="0">
                    <p:tgtEl>
                      <p:spTgt spid="31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7" fill="hold">
                      <p:stCondLst>
                        <p:cond delay="0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20" dur="indefinite"/>
                                        <p:tgtEl>
                                          <p:spTgt spid="313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21" dur="indefinite"/>
                                        <p:tgtEl>
                                          <p:spTgt spid="3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39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31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>
                      <p:stCondLst>
                        <p:cond delay="0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26" dur="indefinite"/>
                                        <p:tgtEl>
                                          <p:spTgt spid="314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27" dur="indefinite"/>
                                        <p:tgtEl>
                                          <p:spTgt spid="3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40"/>
                  </p:tgtEl>
                </p:cond>
              </p:nextCondLst>
            </p:seq>
            <p:seq concurrent="1" nextAc="seek">
              <p:cTn id="128" restart="whenNotActive" fill="hold" evtFilter="cancelBubble" nodeType="interactiveSeq">
                <p:stCondLst>
                  <p:cond evt="onClick" delay="0">
                    <p:tgtEl>
                      <p:spTgt spid="31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9" fill="hold">
                      <p:stCondLst>
                        <p:cond delay="0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32" dur="indefinite"/>
                                        <p:tgtEl>
                                          <p:spTgt spid="314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33" dur="indefinite"/>
                                        <p:tgtEl>
                                          <p:spTgt spid="3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42"/>
                  </p:tgtEl>
                </p:cond>
              </p:nextCondLst>
            </p:seq>
            <p:seq concurrent="1" nextAc="seek">
              <p:cTn id="134" restart="whenNotActive" fill="hold" evtFilter="cancelBubble" nodeType="interactiveSeq">
                <p:stCondLst>
                  <p:cond evt="onClick" delay="0">
                    <p:tgtEl>
                      <p:spTgt spid="31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5" fill="hold">
                      <p:stCondLst>
                        <p:cond delay="0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38" dur="indefinite"/>
                                        <p:tgtEl>
                                          <p:spTgt spid="314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39" dur="indefinite"/>
                                        <p:tgtEl>
                                          <p:spTgt spid="3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43"/>
                  </p:tgtEl>
                </p:cond>
              </p:nextCondLst>
            </p:seq>
            <p:seq concurrent="1" nextAc="seek">
              <p:cTn id="140" restart="whenNotActive" fill="hold" evtFilter="cancelBubble" nodeType="interactiveSeq">
                <p:stCondLst>
                  <p:cond evt="onClick" delay="0">
                    <p:tgtEl>
                      <p:spTgt spid="31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1" fill="hold">
                      <p:stCondLst>
                        <p:cond delay="0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44" dur="indefinite"/>
                                        <p:tgtEl>
                                          <p:spTgt spid="314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45" dur="indefinite"/>
                                        <p:tgtEl>
                                          <p:spTgt spid="3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44"/>
                  </p:tgtEl>
                </p:cond>
              </p:nextCondLst>
            </p:seq>
            <p:seq concurrent="1" nextAc="seek">
              <p:cTn id="146" restart="whenNotActive" fill="hold" evtFilter="cancelBubble" nodeType="interactiveSeq">
                <p:stCondLst>
                  <p:cond evt="onClick" delay="0">
                    <p:tgtEl>
                      <p:spTgt spid="31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7" fill="hold">
                      <p:stCondLst>
                        <p:cond delay="0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50" dur="indefinite"/>
                                        <p:tgtEl>
                                          <p:spTgt spid="314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51" dur="indefinite"/>
                                        <p:tgtEl>
                                          <p:spTgt spid="3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45"/>
                  </p:tgtEl>
                </p:cond>
              </p:nextCondLst>
            </p:seq>
          </p:childTnLst>
        </p:cTn>
      </p:par>
    </p:tnLst>
    <p:bldLst>
      <p:bldP spid="3119" grpId="0" animBg="1"/>
      <p:bldP spid="3121" grpId="0" animBg="1"/>
      <p:bldP spid="3122" grpId="0" animBg="1"/>
      <p:bldP spid="3123" grpId="0" animBg="1"/>
      <p:bldP spid="3124" grpId="0" animBg="1"/>
      <p:bldP spid="3125" grpId="0" animBg="1"/>
      <p:bldP spid="3126" grpId="0" animBg="1"/>
      <p:bldP spid="3127" grpId="0" animBg="1"/>
      <p:bldP spid="3128" grpId="0" animBg="1"/>
      <p:bldP spid="3129" grpId="0" animBg="1"/>
      <p:bldP spid="3130" grpId="0" animBg="1"/>
      <p:bldP spid="3131" grpId="0" animBg="1"/>
      <p:bldP spid="3132" grpId="0" animBg="1"/>
      <p:bldP spid="3133" grpId="0" animBg="1"/>
      <p:bldP spid="3134" grpId="0" animBg="1"/>
      <p:bldP spid="3135" grpId="0" animBg="1"/>
      <p:bldP spid="3136" grpId="0" animBg="1"/>
      <p:bldP spid="3137" grpId="0" animBg="1"/>
      <p:bldP spid="3138" grpId="0" animBg="1"/>
      <p:bldP spid="3139" grpId="0" animBg="1"/>
      <p:bldP spid="3140" grpId="0" animBg="1"/>
      <p:bldP spid="3142" grpId="0" animBg="1"/>
      <p:bldP spid="3143" grpId="0" animBg="1"/>
      <p:bldP spid="3144" grpId="0" animBg="1"/>
      <p:bldP spid="314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1170577" y="6023268"/>
            <a:ext cx="763284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800" dirty="0">
                <a:latin typeface="Georgia" pitchFamily="18" charset="0"/>
              </a:rPr>
              <a:t>в) единиц и нулей</a:t>
            </a:r>
          </a:p>
        </p:txBody>
      </p: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2123728" y="1628800"/>
            <a:ext cx="6696744" cy="25053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800" dirty="0">
                <a:latin typeface="Georgia" pitchFamily="18" charset="0"/>
              </a:rPr>
              <a:t>В компьютере информация хранится в виде:</a:t>
            </a:r>
          </a:p>
          <a:p>
            <a:pPr>
              <a:spcBef>
                <a:spcPct val="20000"/>
              </a:spcBef>
            </a:pPr>
            <a:r>
              <a:rPr lang="ru-RU" sz="2800" dirty="0">
                <a:latin typeface="Georgia" pitchFamily="18" charset="0"/>
              </a:rPr>
              <a:t>а) английских букв</a:t>
            </a:r>
          </a:p>
          <a:p>
            <a:pPr>
              <a:spcBef>
                <a:spcPct val="20000"/>
              </a:spcBef>
            </a:pPr>
            <a:r>
              <a:rPr lang="ru-RU" sz="2800" dirty="0">
                <a:latin typeface="Georgia" pitchFamily="18" charset="0"/>
              </a:rPr>
              <a:t>б) единиц или нулей </a:t>
            </a:r>
          </a:p>
          <a:p>
            <a:pPr>
              <a:spcBef>
                <a:spcPct val="20000"/>
              </a:spcBef>
            </a:pPr>
            <a:r>
              <a:rPr lang="ru-RU" sz="2800" dirty="0">
                <a:latin typeface="Georgia" pitchFamily="18" charset="0"/>
              </a:rPr>
              <a:t>в) единиц и нулей</a:t>
            </a:r>
          </a:p>
        </p:txBody>
      </p:sp>
      <p:pic>
        <p:nvPicPr>
          <p:cNvPr id="9" name="Рисунок 8" descr="Безимени-1.png"/>
          <p:cNvPicPr>
            <a:picLocks noChangeAspect="1"/>
          </p:cNvPicPr>
          <p:nvPr/>
        </p:nvPicPr>
        <p:blipFill>
          <a:blip r:embed="rId4" cstate="screen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-45546" y="2014293"/>
            <a:ext cx="1656184" cy="3046126"/>
          </a:xfrm>
          <a:prstGeom prst="rect">
            <a:avLst/>
          </a:prstGeom>
        </p:spPr>
      </p:pic>
      <p:pic>
        <p:nvPicPr>
          <p:cNvPr id="11" name="Рисунок 10" descr="дом-6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screen">
            <a:duotone>
              <a:schemeClr val="accent1">
                <a:shade val="45000"/>
                <a:satMod val="135000"/>
              </a:schemeClr>
              <a:prstClr val="white"/>
            </a:duotone>
            <a:lum bright="-10000"/>
          </a:blip>
          <a:stretch>
            <a:fillRect/>
          </a:stretch>
        </p:blipFill>
        <p:spPr>
          <a:xfrm>
            <a:off x="8193756" y="5949280"/>
            <a:ext cx="770731" cy="67119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267744" y="260648"/>
            <a:ext cx="5832648" cy="584775"/>
          </a:xfrm>
          <a:prstGeom prst="rect">
            <a:avLst/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35000">
                <a:schemeClr val="accent1">
                  <a:lumMod val="40000"/>
                  <a:lumOff val="6000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</a:gsLst>
          </a:gradFill>
          <a:ln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>
                <a:ln w="1143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НОМИНАЦИЯ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316416" y="260648"/>
            <a:ext cx="648072" cy="584775"/>
          </a:xfrm>
          <a:prstGeom prst="rect">
            <a:avLst/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35000">
                <a:schemeClr val="accent1">
                  <a:lumMod val="40000"/>
                  <a:lumOff val="6000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</a:gsLst>
          </a:gradFill>
          <a:ln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30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1168694" y="6241005"/>
            <a:ext cx="763284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800" dirty="0">
                <a:latin typeface="Georgia" pitchFamily="18" charset="0"/>
              </a:rPr>
              <a:t>б) </a:t>
            </a:r>
            <a:r>
              <a:rPr lang="ru-RU" sz="2800" dirty="0" err="1">
                <a:latin typeface="Georgia" pitchFamily="18" charset="0"/>
              </a:rPr>
              <a:t>MacOS</a:t>
            </a:r>
            <a:endParaRPr lang="ru-RU" sz="2800" i="1" dirty="0">
              <a:latin typeface="Georgia" pitchFamily="18" charset="0"/>
            </a:endParaRPr>
          </a:p>
        </p:txBody>
      </p: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2123728" y="1628800"/>
            <a:ext cx="6696744" cy="2936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800" dirty="0">
                <a:latin typeface="Georgia" pitchFamily="18" charset="0"/>
              </a:rPr>
              <a:t>Укажите одну из наиболее распространенных операционных систем:</a:t>
            </a:r>
          </a:p>
          <a:p>
            <a:pPr>
              <a:spcBef>
                <a:spcPct val="20000"/>
              </a:spcBef>
            </a:pPr>
            <a:r>
              <a:rPr lang="ru-RU" sz="2800" dirty="0">
                <a:latin typeface="Georgia" pitchFamily="18" charset="0"/>
              </a:rPr>
              <a:t>а) </a:t>
            </a:r>
            <a:r>
              <a:rPr lang="ru-RU" sz="2800" dirty="0" err="1">
                <a:latin typeface="Georgia" pitchFamily="18" charset="0"/>
              </a:rPr>
              <a:t>BeOS</a:t>
            </a:r>
            <a:endParaRPr lang="ru-RU" sz="2800" dirty="0">
              <a:latin typeface="Georgia" pitchFamily="18" charset="0"/>
            </a:endParaRPr>
          </a:p>
          <a:p>
            <a:pPr>
              <a:spcBef>
                <a:spcPct val="20000"/>
              </a:spcBef>
            </a:pPr>
            <a:r>
              <a:rPr lang="ru-RU" sz="2800" dirty="0">
                <a:latin typeface="Georgia" pitchFamily="18" charset="0"/>
              </a:rPr>
              <a:t>б) </a:t>
            </a:r>
            <a:r>
              <a:rPr lang="ru-RU" sz="2800" dirty="0" err="1">
                <a:latin typeface="Georgia" pitchFamily="18" charset="0"/>
              </a:rPr>
              <a:t>MacOS</a:t>
            </a:r>
            <a:r>
              <a:rPr lang="ru-RU" sz="2800" dirty="0">
                <a:latin typeface="Georgia" pitchFamily="18" charset="0"/>
              </a:rPr>
              <a:t> </a:t>
            </a:r>
          </a:p>
          <a:p>
            <a:pPr>
              <a:spcBef>
                <a:spcPct val="20000"/>
              </a:spcBef>
            </a:pPr>
            <a:r>
              <a:rPr lang="ru-RU" sz="2800" dirty="0">
                <a:latin typeface="Georgia" pitchFamily="18" charset="0"/>
              </a:rPr>
              <a:t>в) </a:t>
            </a:r>
            <a:r>
              <a:rPr lang="ru-RU" sz="2800" dirty="0" err="1">
                <a:latin typeface="Georgia" pitchFamily="18" charset="0"/>
              </a:rPr>
              <a:t>AtheOS</a:t>
            </a:r>
            <a:endParaRPr lang="ru-RU" sz="2800" dirty="0">
              <a:latin typeface="Georgia" pitchFamily="18" charset="0"/>
            </a:endParaRPr>
          </a:p>
        </p:txBody>
      </p:sp>
      <p:pic>
        <p:nvPicPr>
          <p:cNvPr id="9" name="Рисунок 8" descr="Безимени-1.png"/>
          <p:cNvPicPr>
            <a:picLocks noChangeAspect="1"/>
          </p:cNvPicPr>
          <p:nvPr/>
        </p:nvPicPr>
        <p:blipFill>
          <a:blip r:embed="rId4" cstate="screen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251520" y="1905937"/>
            <a:ext cx="1656184" cy="3046126"/>
          </a:xfrm>
          <a:prstGeom prst="rect">
            <a:avLst/>
          </a:prstGeom>
        </p:spPr>
      </p:pic>
      <p:pic>
        <p:nvPicPr>
          <p:cNvPr id="11" name="Рисунок 10" descr="дом-6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screen">
            <a:duotone>
              <a:schemeClr val="accent1">
                <a:shade val="45000"/>
                <a:satMod val="135000"/>
              </a:schemeClr>
              <a:prstClr val="white"/>
            </a:duotone>
            <a:lum bright="-10000"/>
          </a:blip>
          <a:stretch>
            <a:fillRect/>
          </a:stretch>
        </p:blipFill>
        <p:spPr>
          <a:xfrm>
            <a:off x="8193756" y="5949280"/>
            <a:ext cx="770731" cy="67119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267744" y="260648"/>
            <a:ext cx="5832648" cy="584775"/>
          </a:xfrm>
          <a:prstGeom prst="rect">
            <a:avLst/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35000">
                <a:schemeClr val="accent1">
                  <a:lumMod val="40000"/>
                  <a:lumOff val="6000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</a:gsLst>
          </a:gradFill>
          <a:ln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>
                <a:ln w="1143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НОМИНАЦИЯ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316416" y="260648"/>
            <a:ext cx="648072" cy="584775"/>
          </a:xfrm>
          <a:prstGeom prst="rect">
            <a:avLst/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35000">
                <a:schemeClr val="accent1">
                  <a:lumMod val="40000"/>
                  <a:lumOff val="6000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</a:gsLst>
          </a:gradFill>
          <a:ln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40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1187624" y="5458303"/>
            <a:ext cx="763284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800" i="1" dirty="0">
                <a:latin typeface="Georgia" pitchFamily="18" charset="0"/>
              </a:rPr>
              <a:t>Браузер (опера. Хром, </a:t>
            </a:r>
            <a:r>
              <a:rPr lang="ru-RU" sz="2800" i="1" dirty="0" err="1">
                <a:latin typeface="Georgia" pitchFamily="18" charset="0"/>
              </a:rPr>
              <a:t>яндекс</a:t>
            </a:r>
            <a:r>
              <a:rPr lang="ru-RU" sz="2800" i="1" dirty="0">
                <a:latin typeface="Georgia" pitchFamily="18" charset="0"/>
              </a:rPr>
              <a:t> браузер, тор</a:t>
            </a:r>
          </a:p>
        </p:txBody>
      </p: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2123728" y="1628800"/>
            <a:ext cx="6696744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800" dirty="0">
                <a:latin typeface="Georgia" pitchFamily="18" charset="0"/>
              </a:rPr>
              <a:t>Как называются программы, предназначенные для просмотра страниц Интернета?</a:t>
            </a:r>
          </a:p>
        </p:txBody>
      </p:sp>
      <p:pic>
        <p:nvPicPr>
          <p:cNvPr id="9" name="Рисунок 8" descr="Безимени-1.png"/>
          <p:cNvPicPr>
            <a:picLocks noChangeAspect="1"/>
          </p:cNvPicPr>
          <p:nvPr/>
        </p:nvPicPr>
        <p:blipFill>
          <a:blip r:embed="rId4" cstate="screen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11560" y="2492896"/>
            <a:ext cx="1656184" cy="3046126"/>
          </a:xfrm>
          <a:prstGeom prst="rect">
            <a:avLst/>
          </a:prstGeom>
        </p:spPr>
      </p:pic>
      <p:pic>
        <p:nvPicPr>
          <p:cNvPr id="11" name="Рисунок 10" descr="дом-6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screen">
            <a:duotone>
              <a:schemeClr val="accent1">
                <a:shade val="45000"/>
                <a:satMod val="135000"/>
              </a:schemeClr>
              <a:prstClr val="white"/>
            </a:duotone>
            <a:lum bright="-10000"/>
          </a:blip>
          <a:stretch>
            <a:fillRect/>
          </a:stretch>
        </p:blipFill>
        <p:spPr>
          <a:xfrm>
            <a:off x="8193756" y="5949280"/>
            <a:ext cx="770731" cy="67119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267744" y="260648"/>
            <a:ext cx="5832648" cy="584775"/>
          </a:xfrm>
          <a:prstGeom prst="rect">
            <a:avLst/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35000">
                <a:schemeClr val="accent1">
                  <a:lumMod val="40000"/>
                  <a:lumOff val="6000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</a:gsLst>
          </a:gradFill>
          <a:ln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>
                <a:ln w="1143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НОМИНАЦИЯ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316416" y="260648"/>
            <a:ext cx="648072" cy="584775"/>
          </a:xfrm>
          <a:prstGeom prst="rect">
            <a:avLst/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35000">
                <a:schemeClr val="accent1">
                  <a:lumMod val="40000"/>
                  <a:lumOff val="6000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</a:gsLst>
          </a:gradFill>
          <a:ln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50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946273" y="5827237"/>
            <a:ext cx="7632848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800" i="1" dirty="0">
                <a:latin typeface="Georgia" pitchFamily="18" charset="0"/>
              </a:rPr>
              <a:t>в) контекстное меню папки – Общий доступ и безопасность – Доступ</a:t>
            </a:r>
          </a:p>
        </p:txBody>
      </p: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2159732" y="1156528"/>
            <a:ext cx="6696744" cy="4228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800" dirty="0">
                <a:latin typeface="Georgia" pitchFamily="18" charset="0"/>
              </a:rPr>
              <a:t>Открыть доступ к папке на своем компьютере можно с помощью команд:</a:t>
            </a:r>
          </a:p>
          <a:p>
            <a:pPr>
              <a:spcBef>
                <a:spcPct val="20000"/>
              </a:spcBef>
            </a:pPr>
            <a:r>
              <a:rPr lang="ru-RU" sz="2800" dirty="0">
                <a:latin typeface="Georgia" pitchFamily="18" charset="0"/>
              </a:rPr>
              <a:t>а) двойной щелчок на папке – Общий доступ и безопасность – Доступ</a:t>
            </a:r>
          </a:p>
          <a:p>
            <a:pPr>
              <a:spcBef>
                <a:spcPct val="20000"/>
              </a:spcBef>
            </a:pPr>
            <a:r>
              <a:rPr lang="ru-RU" sz="2800" dirty="0">
                <a:latin typeface="Georgia" pitchFamily="18" charset="0"/>
              </a:rPr>
              <a:t>б) щелчок на папке – Общий доступ и безопасность – Доступ</a:t>
            </a:r>
          </a:p>
          <a:p>
            <a:pPr>
              <a:spcBef>
                <a:spcPct val="20000"/>
              </a:spcBef>
            </a:pPr>
            <a:r>
              <a:rPr lang="ru-RU" sz="2800" dirty="0">
                <a:latin typeface="Georgia" pitchFamily="18" charset="0"/>
              </a:rPr>
              <a:t>в) контекстное меню папки – Общий доступ и безопасность – Доступ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267744" y="251937"/>
            <a:ext cx="5832648" cy="584775"/>
          </a:xfrm>
          <a:prstGeom prst="rect">
            <a:avLst/>
          </a:prstGeom>
          <a:gradFill>
            <a:gsLst>
              <a:gs pos="0">
                <a:schemeClr val="accent6">
                  <a:lumMod val="60000"/>
                  <a:lumOff val="40000"/>
                </a:schemeClr>
              </a:gs>
              <a:gs pos="35000">
                <a:schemeClr val="accent6">
                  <a:lumMod val="40000"/>
                  <a:lumOff val="6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</a:gradFill>
          <a:ln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>
                <a:ln w="11430">
                  <a:solidFill>
                    <a:srgbClr val="642F04"/>
                  </a:solidFill>
                </a:ln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НОМИНАЦИЯ</a:t>
            </a:r>
          </a:p>
        </p:txBody>
      </p:sp>
      <p:pic>
        <p:nvPicPr>
          <p:cNvPr id="9" name="Рисунок 8" descr="Безимени-1.png"/>
          <p:cNvPicPr>
            <a:picLocks noChangeAspect="1"/>
          </p:cNvPicPr>
          <p:nvPr/>
        </p:nvPicPr>
        <p:blipFill>
          <a:blip r:embed="rId4" cstate="screen">
            <a:duotone>
              <a:schemeClr val="accent6">
                <a:shade val="45000"/>
                <a:satMod val="135000"/>
              </a:schemeClr>
              <a:prstClr val="white"/>
            </a:duotone>
            <a:lum bright="-10000"/>
          </a:blip>
          <a:stretch>
            <a:fillRect/>
          </a:stretch>
        </p:blipFill>
        <p:spPr>
          <a:xfrm>
            <a:off x="287524" y="1772816"/>
            <a:ext cx="1656184" cy="3046126"/>
          </a:xfrm>
          <a:prstGeom prst="rect">
            <a:avLst/>
          </a:prstGeom>
        </p:spPr>
      </p:pic>
      <p:pic>
        <p:nvPicPr>
          <p:cNvPr id="11" name="Рисунок 10" descr="дом-6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screen">
            <a:duotone>
              <a:schemeClr val="accent6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8193756" y="5949280"/>
            <a:ext cx="770731" cy="671196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8316416" y="251937"/>
            <a:ext cx="648072" cy="584775"/>
          </a:xfrm>
          <a:prstGeom prst="rect">
            <a:avLst/>
          </a:prstGeom>
          <a:gradFill>
            <a:gsLst>
              <a:gs pos="0">
                <a:schemeClr val="accent6">
                  <a:lumMod val="60000"/>
                  <a:lumOff val="40000"/>
                </a:schemeClr>
              </a:gs>
              <a:gs pos="35000">
                <a:schemeClr val="accent6">
                  <a:lumMod val="40000"/>
                  <a:lumOff val="6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</a:gradFill>
          <a:ln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>
                <a:ln w="11430">
                  <a:solidFill>
                    <a:srgbClr val="642F04"/>
                  </a:solidFill>
                </a:ln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10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1309935" y="5687670"/>
            <a:ext cx="7632848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800" dirty="0">
                <a:latin typeface="Georgia" pitchFamily="18" charset="0"/>
              </a:rPr>
              <a:t>в) список дисков и дополнительных устройств хранения информации</a:t>
            </a:r>
            <a:endParaRPr lang="ru-RU" sz="2800" i="1" dirty="0">
              <a:latin typeface="Georgia" pitchFamily="18" charset="0"/>
            </a:endParaRPr>
          </a:p>
        </p:txBody>
      </p: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2123728" y="1628800"/>
            <a:ext cx="6696744" cy="33670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800" dirty="0">
                <a:latin typeface="Georgia" pitchFamily="18" charset="0"/>
              </a:rPr>
              <a:t>Что отображает окно Мой компьютер:</a:t>
            </a:r>
          </a:p>
          <a:p>
            <a:pPr>
              <a:spcBef>
                <a:spcPct val="20000"/>
              </a:spcBef>
            </a:pPr>
            <a:r>
              <a:rPr lang="ru-RU" sz="2800" dirty="0">
                <a:latin typeface="Georgia" pitchFamily="18" charset="0"/>
              </a:rPr>
              <a:t>а) количество программ, установленных на компьютере</a:t>
            </a:r>
          </a:p>
          <a:p>
            <a:pPr>
              <a:spcBef>
                <a:spcPct val="20000"/>
              </a:spcBef>
            </a:pPr>
            <a:r>
              <a:rPr lang="ru-RU" sz="2800" dirty="0">
                <a:latin typeface="Georgia" pitchFamily="18" charset="0"/>
              </a:rPr>
              <a:t>б) диск или другой носитель, который не используется пользователем</a:t>
            </a:r>
          </a:p>
          <a:p>
            <a:pPr>
              <a:spcBef>
                <a:spcPct val="20000"/>
              </a:spcBef>
            </a:pPr>
            <a:r>
              <a:rPr lang="ru-RU" sz="2800" dirty="0">
                <a:latin typeface="Georgia" pitchFamily="18" charset="0"/>
              </a:rPr>
              <a:t>в) список дисков и дополнительных устройств хранения информации</a:t>
            </a:r>
          </a:p>
        </p:txBody>
      </p:sp>
      <p:pic>
        <p:nvPicPr>
          <p:cNvPr id="9" name="Рисунок 8" descr="Безимени-1.png"/>
          <p:cNvPicPr>
            <a:picLocks noChangeAspect="1"/>
          </p:cNvPicPr>
          <p:nvPr/>
        </p:nvPicPr>
        <p:blipFill>
          <a:blip r:embed="rId4" cstate="screen">
            <a:duotone>
              <a:schemeClr val="accent6">
                <a:shade val="45000"/>
                <a:satMod val="135000"/>
              </a:schemeClr>
              <a:prstClr val="white"/>
            </a:duotone>
            <a:lum bright="-10000"/>
          </a:blip>
          <a:stretch>
            <a:fillRect/>
          </a:stretch>
        </p:blipFill>
        <p:spPr>
          <a:xfrm>
            <a:off x="431540" y="1690230"/>
            <a:ext cx="1656184" cy="3046126"/>
          </a:xfrm>
          <a:prstGeom prst="rect">
            <a:avLst/>
          </a:prstGeom>
        </p:spPr>
      </p:pic>
      <p:pic>
        <p:nvPicPr>
          <p:cNvPr id="11" name="Рисунок 10" descr="дом-6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screen">
            <a:duotone>
              <a:schemeClr val="accent6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8193756" y="5949280"/>
            <a:ext cx="770731" cy="67119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267744" y="251937"/>
            <a:ext cx="5832648" cy="584775"/>
          </a:xfrm>
          <a:prstGeom prst="rect">
            <a:avLst/>
          </a:prstGeom>
          <a:gradFill>
            <a:gsLst>
              <a:gs pos="0">
                <a:schemeClr val="accent6">
                  <a:lumMod val="60000"/>
                  <a:lumOff val="40000"/>
                </a:schemeClr>
              </a:gs>
              <a:gs pos="35000">
                <a:schemeClr val="accent6">
                  <a:lumMod val="40000"/>
                  <a:lumOff val="6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</a:gradFill>
          <a:ln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>
                <a:ln w="11430">
                  <a:solidFill>
                    <a:srgbClr val="642F04"/>
                  </a:solidFill>
                </a:ln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НОМИНАЦИЯ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316416" y="251937"/>
            <a:ext cx="648072" cy="584775"/>
          </a:xfrm>
          <a:prstGeom prst="rect">
            <a:avLst/>
          </a:prstGeom>
          <a:gradFill>
            <a:gsLst>
              <a:gs pos="0">
                <a:schemeClr val="accent6">
                  <a:lumMod val="60000"/>
                  <a:lumOff val="40000"/>
                </a:schemeClr>
              </a:gs>
              <a:gs pos="35000">
                <a:schemeClr val="accent6">
                  <a:lumMod val="40000"/>
                  <a:lumOff val="6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</a:gradFill>
          <a:ln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>
                <a:ln w="11430">
                  <a:solidFill>
                    <a:srgbClr val="642F04"/>
                  </a:solidFill>
                </a:ln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20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827584" y="5787964"/>
            <a:ext cx="763284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800" i="1" dirty="0">
                <a:latin typeface="Georgia" pitchFamily="18" charset="0"/>
              </a:rPr>
              <a:t>в) архив </a:t>
            </a:r>
          </a:p>
        </p:txBody>
      </p: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2123728" y="1628800"/>
            <a:ext cx="6696744" cy="33670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800" dirty="0">
                <a:latin typeface="Georgia" pitchFamily="18" charset="0"/>
              </a:rPr>
              <a:t>Что является средством хранения редко используемых данных: резервных копий, старых версий программ , журналов:</a:t>
            </a:r>
          </a:p>
          <a:p>
            <a:pPr>
              <a:spcBef>
                <a:spcPct val="20000"/>
              </a:spcBef>
            </a:pPr>
            <a:r>
              <a:rPr lang="ru-RU" sz="2800" dirty="0">
                <a:latin typeface="Georgia" pitchFamily="18" charset="0"/>
              </a:rPr>
              <a:t>а) буфер</a:t>
            </a:r>
          </a:p>
          <a:p>
            <a:pPr>
              <a:spcBef>
                <a:spcPct val="20000"/>
              </a:spcBef>
            </a:pPr>
            <a:r>
              <a:rPr lang="ru-RU" sz="2800" dirty="0">
                <a:latin typeface="Georgia" pitchFamily="18" charset="0"/>
              </a:rPr>
              <a:t>б) файл</a:t>
            </a:r>
          </a:p>
          <a:p>
            <a:pPr>
              <a:spcBef>
                <a:spcPct val="20000"/>
              </a:spcBef>
            </a:pPr>
            <a:r>
              <a:rPr lang="ru-RU" sz="2800" dirty="0">
                <a:latin typeface="Georgia" pitchFamily="18" charset="0"/>
              </a:rPr>
              <a:t>в) архив </a:t>
            </a:r>
          </a:p>
        </p:txBody>
      </p:sp>
      <p:pic>
        <p:nvPicPr>
          <p:cNvPr id="9" name="Рисунок 8" descr="Безимени-1.png"/>
          <p:cNvPicPr>
            <a:picLocks noChangeAspect="1"/>
          </p:cNvPicPr>
          <p:nvPr/>
        </p:nvPicPr>
        <p:blipFill>
          <a:blip r:embed="rId4" cstate="screen">
            <a:duotone>
              <a:schemeClr val="accent6">
                <a:shade val="45000"/>
                <a:satMod val="135000"/>
              </a:schemeClr>
              <a:prstClr val="white"/>
            </a:duotone>
            <a:lum bright="-10000"/>
          </a:blip>
          <a:stretch>
            <a:fillRect/>
          </a:stretch>
        </p:blipFill>
        <p:spPr>
          <a:xfrm>
            <a:off x="-108520" y="1628800"/>
            <a:ext cx="1656184" cy="3046126"/>
          </a:xfrm>
          <a:prstGeom prst="rect">
            <a:avLst/>
          </a:prstGeom>
        </p:spPr>
      </p:pic>
      <p:pic>
        <p:nvPicPr>
          <p:cNvPr id="11" name="Рисунок 10" descr="дом-6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screen">
            <a:duotone>
              <a:schemeClr val="accent6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8193756" y="5949280"/>
            <a:ext cx="770731" cy="67119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267744" y="251937"/>
            <a:ext cx="5832648" cy="584775"/>
          </a:xfrm>
          <a:prstGeom prst="rect">
            <a:avLst/>
          </a:prstGeom>
          <a:gradFill>
            <a:gsLst>
              <a:gs pos="0">
                <a:schemeClr val="accent6">
                  <a:lumMod val="60000"/>
                  <a:lumOff val="40000"/>
                </a:schemeClr>
              </a:gs>
              <a:gs pos="35000">
                <a:schemeClr val="accent6">
                  <a:lumMod val="40000"/>
                  <a:lumOff val="6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</a:gradFill>
          <a:ln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>
                <a:ln w="11430">
                  <a:solidFill>
                    <a:srgbClr val="642F04"/>
                  </a:solidFill>
                </a:ln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НОМИНАЦИЯ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316416" y="251937"/>
            <a:ext cx="648072" cy="584775"/>
          </a:xfrm>
          <a:prstGeom prst="rect">
            <a:avLst/>
          </a:prstGeom>
          <a:gradFill>
            <a:gsLst>
              <a:gs pos="0">
                <a:schemeClr val="accent6">
                  <a:lumMod val="60000"/>
                  <a:lumOff val="40000"/>
                </a:schemeClr>
              </a:gs>
              <a:gs pos="35000">
                <a:schemeClr val="accent6">
                  <a:lumMod val="40000"/>
                  <a:lumOff val="6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</a:gradFill>
          <a:ln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>
                <a:ln w="11430">
                  <a:solidFill>
                    <a:srgbClr val="642F04"/>
                  </a:solidFill>
                </a:ln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30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1511152" y="5877272"/>
            <a:ext cx="763284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800" dirty="0">
                <a:latin typeface="Georgia" pitchFamily="18" charset="0"/>
              </a:rPr>
              <a:t>в) магнитный диск</a:t>
            </a:r>
            <a:endParaRPr lang="ru-RU" sz="2800" i="1" dirty="0">
              <a:latin typeface="Georgia" pitchFamily="18" charset="0"/>
            </a:endParaRPr>
          </a:p>
        </p:txBody>
      </p: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2123728" y="1628800"/>
            <a:ext cx="6696744" cy="25053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800" dirty="0">
                <a:latin typeface="Georgia" pitchFamily="18" charset="0"/>
              </a:rPr>
              <a:t>Что является носителем информации: а) клавиатура; </a:t>
            </a:r>
          </a:p>
          <a:p>
            <a:pPr>
              <a:spcBef>
                <a:spcPct val="20000"/>
              </a:spcBef>
            </a:pPr>
            <a:r>
              <a:rPr lang="ru-RU" sz="2800" dirty="0">
                <a:latin typeface="Georgia" pitchFamily="18" charset="0"/>
              </a:rPr>
              <a:t>б) мышь; </a:t>
            </a:r>
          </a:p>
          <a:p>
            <a:pPr>
              <a:spcBef>
                <a:spcPct val="20000"/>
              </a:spcBef>
            </a:pPr>
            <a:r>
              <a:rPr lang="ru-RU" sz="2800" dirty="0">
                <a:latin typeface="Georgia" pitchFamily="18" charset="0"/>
              </a:rPr>
              <a:t>в) магнитный диск; </a:t>
            </a:r>
          </a:p>
          <a:p>
            <a:pPr>
              <a:spcBef>
                <a:spcPct val="20000"/>
              </a:spcBef>
            </a:pPr>
            <a:r>
              <a:rPr lang="ru-RU" sz="2800" dirty="0">
                <a:latin typeface="Georgia" pitchFamily="18" charset="0"/>
              </a:rPr>
              <a:t>Г) принтер. </a:t>
            </a:r>
          </a:p>
        </p:txBody>
      </p:sp>
      <p:pic>
        <p:nvPicPr>
          <p:cNvPr id="9" name="Рисунок 8" descr="Безимени-1.png"/>
          <p:cNvPicPr>
            <a:picLocks noChangeAspect="1"/>
          </p:cNvPicPr>
          <p:nvPr/>
        </p:nvPicPr>
        <p:blipFill>
          <a:blip r:embed="rId4" cstate="screen">
            <a:duotone>
              <a:schemeClr val="accent6">
                <a:shade val="45000"/>
                <a:satMod val="135000"/>
              </a:schemeClr>
              <a:prstClr val="white"/>
            </a:duotone>
            <a:lum bright="-10000"/>
          </a:blip>
          <a:stretch>
            <a:fillRect/>
          </a:stretch>
        </p:blipFill>
        <p:spPr>
          <a:xfrm>
            <a:off x="323528" y="1905937"/>
            <a:ext cx="1656184" cy="3046126"/>
          </a:xfrm>
          <a:prstGeom prst="rect">
            <a:avLst/>
          </a:prstGeom>
        </p:spPr>
      </p:pic>
      <p:pic>
        <p:nvPicPr>
          <p:cNvPr id="11" name="Рисунок 10" descr="дом-6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screen">
            <a:duotone>
              <a:schemeClr val="accent6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8193756" y="5949280"/>
            <a:ext cx="770731" cy="67119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267744" y="251937"/>
            <a:ext cx="5832648" cy="584775"/>
          </a:xfrm>
          <a:prstGeom prst="rect">
            <a:avLst/>
          </a:prstGeom>
          <a:gradFill>
            <a:gsLst>
              <a:gs pos="0">
                <a:schemeClr val="accent6">
                  <a:lumMod val="60000"/>
                  <a:lumOff val="40000"/>
                </a:schemeClr>
              </a:gs>
              <a:gs pos="35000">
                <a:schemeClr val="accent6">
                  <a:lumMod val="40000"/>
                  <a:lumOff val="6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</a:gradFill>
          <a:ln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>
                <a:ln w="11430">
                  <a:solidFill>
                    <a:srgbClr val="642F04"/>
                  </a:solidFill>
                </a:ln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НОМИНАЦИЯ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316416" y="251937"/>
            <a:ext cx="648072" cy="584775"/>
          </a:xfrm>
          <a:prstGeom prst="rect">
            <a:avLst/>
          </a:prstGeom>
          <a:gradFill>
            <a:gsLst>
              <a:gs pos="0">
                <a:schemeClr val="accent6">
                  <a:lumMod val="60000"/>
                  <a:lumOff val="40000"/>
                </a:schemeClr>
              </a:gs>
              <a:gs pos="35000">
                <a:schemeClr val="accent6">
                  <a:lumMod val="40000"/>
                  <a:lumOff val="6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</a:gradFill>
          <a:ln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>
                <a:ln w="11430">
                  <a:solidFill>
                    <a:srgbClr val="642F04"/>
                  </a:solidFill>
                </a:ln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40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179513" y="5472226"/>
            <a:ext cx="8136903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800" i="1" dirty="0">
                <a:latin typeface="Georgia" pitchFamily="18" charset="0"/>
              </a:rPr>
              <a:t>парус, дисковод, компот, кипарис, гимназия, бойкость, полоса, балкон, призрак.</a:t>
            </a:r>
          </a:p>
        </p:txBody>
      </p: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3059832" y="967426"/>
            <a:ext cx="6696744" cy="44873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800" dirty="0">
                <a:latin typeface="Georgia" pitchFamily="18" charset="0"/>
              </a:rPr>
              <a:t>Конкурс «Склейка слов»</a:t>
            </a:r>
          </a:p>
          <a:p>
            <a:r>
              <a:rPr lang="ru-RU" sz="2800" dirty="0">
                <a:latin typeface="Georgia" pitchFamily="18" charset="0"/>
              </a:rPr>
              <a:t>пар          –          кон</a:t>
            </a:r>
            <a:br>
              <a:rPr lang="ru-RU" sz="2800" dirty="0">
                <a:latin typeface="Georgia" pitchFamily="18" charset="0"/>
              </a:rPr>
            </a:br>
            <a:r>
              <a:rPr lang="ru-RU" sz="2800" dirty="0">
                <a:latin typeface="Georgia" pitchFamily="18" charset="0"/>
              </a:rPr>
              <a:t>диск        –          </a:t>
            </a:r>
            <a:r>
              <a:rPr lang="ru-RU" sz="2800" dirty="0" err="1">
                <a:latin typeface="Georgia" pitchFamily="18" charset="0"/>
              </a:rPr>
              <a:t>азия</a:t>
            </a:r>
            <a:br>
              <a:rPr lang="ru-RU" sz="2800" dirty="0">
                <a:latin typeface="Georgia" pitchFamily="18" charset="0"/>
              </a:rPr>
            </a:br>
            <a:r>
              <a:rPr lang="ru-RU" sz="2800" dirty="0">
                <a:latin typeface="Georgia" pitchFamily="18" charset="0"/>
              </a:rPr>
              <a:t>ком         –          оса</a:t>
            </a:r>
            <a:br>
              <a:rPr lang="ru-RU" sz="2800" dirty="0">
                <a:latin typeface="Georgia" pitchFamily="18" charset="0"/>
              </a:rPr>
            </a:br>
            <a:r>
              <a:rPr lang="ru-RU" sz="2800" dirty="0">
                <a:latin typeface="Georgia" pitchFamily="18" charset="0"/>
              </a:rPr>
              <a:t>кипа       –           ус</a:t>
            </a:r>
            <a:br>
              <a:rPr lang="ru-RU" sz="2800" dirty="0">
                <a:latin typeface="Georgia" pitchFamily="18" charset="0"/>
              </a:rPr>
            </a:br>
            <a:r>
              <a:rPr lang="ru-RU" sz="2800" dirty="0">
                <a:latin typeface="Georgia" pitchFamily="18" charset="0"/>
              </a:rPr>
              <a:t>гимн       –          овод</a:t>
            </a:r>
            <a:br>
              <a:rPr lang="ru-RU" sz="2800" dirty="0">
                <a:latin typeface="Georgia" pitchFamily="18" charset="0"/>
              </a:rPr>
            </a:br>
            <a:r>
              <a:rPr lang="ru-RU" sz="2800" dirty="0">
                <a:latin typeface="Georgia" pitchFamily="18" charset="0"/>
              </a:rPr>
              <a:t>бой         –          пот</a:t>
            </a:r>
            <a:br>
              <a:rPr lang="ru-RU" sz="2800" dirty="0">
                <a:latin typeface="Georgia" pitchFamily="18" charset="0"/>
              </a:rPr>
            </a:br>
            <a:r>
              <a:rPr lang="ru-RU" sz="2800" dirty="0">
                <a:latin typeface="Georgia" pitchFamily="18" charset="0"/>
              </a:rPr>
              <a:t>пол         –          рак</a:t>
            </a:r>
            <a:br>
              <a:rPr lang="ru-RU" sz="2800" dirty="0">
                <a:latin typeface="Georgia" pitchFamily="18" charset="0"/>
              </a:rPr>
            </a:br>
            <a:r>
              <a:rPr lang="ru-RU" sz="2800" dirty="0">
                <a:latin typeface="Georgia" pitchFamily="18" charset="0"/>
              </a:rPr>
              <a:t>бал          –          кость</a:t>
            </a:r>
            <a:br>
              <a:rPr lang="ru-RU" sz="2800" dirty="0">
                <a:latin typeface="Georgia" pitchFamily="18" charset="0"/>
              </a:rPr>
            </a:br>
            <a:r>
              <a:rPr lang="ru-RU" sz="2800" dirty="0">
                <a:latin typeface="Georgia" pitchFamily="18" charset="0"/>
              </a:rPr>
              <a:t>приз        –         рис</a:t>
            </a:r>
          </a:p>
        </p:txBody>
      </p:sp>
      <p:pic>
        <p:nvPicPr>
          <p:cNvPr id="9" name="Рисунок 8" descr="Безимени-1.png"/>
          <p:cNvPicPr>
            <a:picLocks noChangeAspect="1"/>
          </p:cNvPicPr>
          <p:nvPr/>
        </p:nvPicPr>
        <p:blipFill>
          <a:blip r:embed="rId4" cstate="screen">
            <a:duotone>
              <a:schemeClr val="accent6">
                <a:shade val="45000"/>
                <a:satMod val="135000"/>
              </a:schemeClr>
              <a:prstClr val="white"/>
            </a:duotone>
            <a:lum bright="-10000"/>
          </a:blip>
          <a:stretch>
            <a:fillRect/>
          </a:stretch>
        </p:blipFill>
        <p:spPr>
          <a:xfrm>
            <a:off x="0" y="1772816"/>
            <a:ext cx="1656184" cy="3046126"/>
          </a:xfrm>
          <a:prstGeom prst="rect">
            <a:avLst/>
          </a:prstGeom>
        </p:spPr>
      </p:pic>
      <p:pic>
        <p:nvPicPr>
          <p:cNvPr id="11" name="Рисунок 10" descr="дом-6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screen">
            <a:duotone>
              <a:schemeClr val="accent6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8193756" y="5949280"/>
            <a:ext cx="770731" cy="67119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267744" y="251937"/>
            <a:ext cx="5832648" cy="584775"/>
          </a:xfrm>
          <a:prstGeom prst="rect">
            <a:avLst/>
          </a:prstGeom>
          <a:gradFill>
            <a:gsLst>
              <a:gs pos="0">
                <a:schemeClr val="accent6">
                  <a:lumMod val="60000"/>
                  <a:lumOff val="40000"/>
                </a:schemeClr>
              </a:gs>
              <a:gs pos="35000">
                <a:schemeClr val="accent6">
                  <a:lumMod val="40000"/>
                  <a:lumOff val="6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</a:gradFill>
          <a:ln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>
                <a:ln w="11430">
                  <a:solidFill>
                    <a:srgbClr val="642F04"/>
                  </a:solidFill>
                </a:ln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НОМИНАЦИЯ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316416" y="251937"/>
            <a:ext cx="648072" cy="584775"/>
          </a:xfrm>
          <a:prstGeom prst="rect">
            <a:avLst/>
          </a:prstGeom>
          <a:gradFill>
            <a:gsLst>
              <a:gs pos="0">
                <a:schemeClr val="accent6">
                  <a:lumMod val="60000"/>
                  <a:lumOff val="40000"/>
                </a:schemeClr>
              </a:gs>
              <a:gs pos="35000">
                <a:schemeClr val="accent6">
                  <a:lumMod val="40000"/>
                  <a:lumOff val="6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</a:gradFill>
          <a:ln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>
                <a:ln w="11430">
                  <a:solidFill>
                    <a:srgbClr val="642F04"/>
                  </a:solidFill>
                </a:ln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50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02" name="Rectangle 6"/>
          <p:cNvSpPr>
            <a:spLocks noChangeArrowheads="1"/>
          </p:cNvSpPr>
          <p:nvPr/>
        </p:nvSpPr>
        <p:spPr bwMode="auto">
          <a:xfrm>
            <a:off x="0" y="33162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  <a:alpha val="50000"/>
              </a:schemeClr>
            </a:prstShdw>
          </a:effectLst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1619672" y="2310605"/>
            <a:ext cx="6624736" cy="24622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77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Спасибо </a:t>
            </a:r>
          </a:p>
          <a:p>
            <a:pPr algn="ctr"/>
            <a:r>
              <a:rPr lang="ru-RU" sz="77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 участие</a:t>
            </a:r>
          </a:p>
        </p:txBody>
      </p:sp>
      <p:sp>
        <p:nvSpPr>
          <p:cNvPr id="9" name="AutoShape 7">
            <a:hlinkClick r:id="" action="ppaction://hlinkshowjump?jump=firstslide" highlightClick="1"/>
          </p:cNvPr>
          <p:cNvSpPr>
            <a:spLocks noChangeArrowheads="1"/>
          </p:cNvSpPr>
          <p:nvPr/>
        </p:nvSpPr>
        <p:spPr bwMode="auto">
          <a:xfrm>
            <a:off x="8388350" y="6237288"/>
            <a:ext cx="431800" cy="358775"/>
          </a:xfrm>
          <a:prstGeom prst="actionButtonBeginning">
            <a:avLst/>
          </a:prstGeom>
          <a:gradFill rotWithShape="1">
            <a:gsLst>
              <a:gs pos="0">
                <a:schemeClr val="tx2">
                  <a:lumMod val="20000"/>
                  <a:lumOff val="80000"/>
                </a:schemeClr>
              </a:gs>
              <a:gs pos="100000">
                <a:schemeClr val="tx2">
                  <a:lumMod val="40000"/>
                  <a:lumOff val="60000"/>
                </a:schemeClr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FFE7EC">
                <a:gamma/>
                <a:shade val="60000"/>
                <a:invGamma/>
                <a:alpha val="50000"/>
              </a:srgbClr>
            </a:prstShdw>
          </a:effectLst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 advClick="0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323528" y="5462362"/>
            <a:ext cx="7632848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800" dirty="0">
                <a:latin typeface="Georgia" pitchFamily="18" charset="0"/>
              </a:rPr>
              <a:t>а) устройство для поиска, сбора, хранения, преобразования и использования информации в цифровом формате</a:t>
            </a:r>
          </a:p>
        </p:txBody>
      </p: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1835696" y="1180312"/>
            <a:ext cx="6912768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800" dirty="0">
                <a:latin typeface="Georgia" pitchFamily="18" charset="0"/>
              </a:rPr>
              <a:t>а) устройство для поиска, сбора, хранения, преобразования и использования информации в цифровом формате </a:t>
            </a:r>
            <a:br>
              <a:rPr lang="ru-RU" sz="2800" dirty="0">
                <a:latin typeface="Georgia" pitchFamily="18" charset="0"/>
              </a:rPr>
            </a:br>
            <a:r>
              <a:rPr lang="ru-RU" sz="2800" dirty="0">
                <a:latin typeface="Georgia" pitchFamily="18" charset="0"/>
              </a:rPr>
              <a:t>б) устройство для хранения информации</a:t>
            </a:r>
            <a:br>
              <a:rPr lang="ru-RU" sz="2800" dirty="0">
                <a:latin typeface="Georgia" pitchFamily="18" charset="0"/>
              </a:rPr>
            </a:br>
            <a:r>
              <a:rPr lang="ru-RU" sz="2800" dirty="0">
                <a:latin typeface="Georgia" pitchFamily="18" charset="0"/>
              </a:rPr>
              <a:t>в) совокупность программных средств, осуществляющих управление информационными ресурсами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267744" y="260648"/>
            <a:ext cx="5832648" cy="584775"/>
          </a:xfrm>
          <a:prstGeom prst="rect">
            <a:avLst/>
          </a:prstGeom>
          <a:gradFill>
            <a:gsLst>
              <a:gs pos="0">
                <a:srgbClr val="DBD3E5"/>
              </a:gs>
              <a:gs pos="35000">
                <a:schemeClr val="accent4">
                  <a:lumMod val="20000"/>
                  <a:lumOff val="80000"/>
                </a:schemeClr>
              </a:gs>
              <a:gs pos="100000">
                <a:srgbClr val="D4D3DF"/>
              </a:gs>
            </a:gsLst>
            <a:lin ang="5400000" scaled="0"/>
          </a:gra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>
                <a:ln w="11430">
                  <a:solidFill>
                    <a:srgbClr val="460046"/>
                  </a:solidFill>
                </a:ln>
                <a:gradFill>
                  <a:gsLst>
                    <a:gs pos="25000">
                      <a:srgbClr val="7030A0"/>
                    </a:gs>
                    <a:gs pos="100000">
                      <a:schemeClr val="accent4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НОМИНАЦИЯ</a:t>
            </a:r>
          </a:p>
        </p:txBody>
      </p:sp>
      <p:pic>
        <p:nvPicPr>
          <p:cNvPr id="9" name="Рисунок 8" descr="Безимени-1.png"/>
          <p:cNvPicPr>
            <a:picLocks noChangeAspect="1"/>
          </p:cNvPicPr>
          <p:nvPr/>
        </p:nvPicPr>
        <p:blipFill>
          <a:blip r:embed="rId4" cstate="screen">
            <a:duotone>
              <a:schemeClr val="accent4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-252536" y="1642408"/>
            <a:ext cx="1656184" cy="3046126"/>
          </a:xfrm>
          <a:prstGeom prst="rect">
            <a:avLst/>
          </a:prstGeom>
        </p:spPr>
      </p:pic>
      <p:pic>
        <p:nvPicPr>
          <p:cNvPr id="11" name="Рисунок 10" descr="дом-6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screen">
            <a:duotone>
              <a:schemeClr val="accent4">
                <a:shade val="45000"/>
                <a:satMod val="135000"/>
              </a:schemeClr>
              <a:prstClr val="white"/>
            </a:duotone>
            <a:lum bright="-10000"/>
          </a:blip>
          <a:stretch>
            <a:fillRect/>
          </a:stretch>
        </p:blipFill>
        <p:spPr>
          <a:xfrm>
            <a:off x="8193756" y="5949280"/>
            <a:ext cx="770731" cy="671196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8316416" y="251937"/>
            <a:ext cx="648072" cy="584775"/>
          </a:xfrm>
          <a:prstGeom prst="rect">
            <a:avLst/>
          </a:prstGeom>
          <a:gradFill>
            <a:gsLst>
              <a:gs pos="0">
                <a:schemeClr val="accent4">
                  <a:lumMod val="40000"/>
                  <a:lumOff val="60000"/>
                </a:schemeClr>
              </a:gs>
              <a:gs pos="35000">
                <a:schemeClr val="accent4">
                  <a:lumMod val="20000"/>
                  <a:lumOff val="80000"/>
                </a:schemeClr>
              </a:gs>
              <a:gs pos="100000">
                <a:schemeClr val="accent4">
                  <a:tint val="15000"/>
                  <a:satMod val="350000"/>
                </a:schemeClr>
              </a:gs>
            </a:gsLst>
          </a:gra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>
                <a:ln w="11430">
                  <a:solidFill>
                    <a:srgbClr val="460046"/>
                  </a:solidFill>
                </a:ln>
                <a:gradFill>
                  <a:gsLst>
                    <a:gs pos="25000">
                      <a:srgbClr val="7030A0"/>
                    </a:gs>
                    <a:gs pos="100000">
                      <a:schemeClr val="accent4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10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1189049" y="5761658"/>
            <a:ext cx="763284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800" dirty="0">
                <a:latin typeface="Georgia" pitchFamily="18" charset="0"/>
              </a:rPr>
              <a:t>б) Linux</a:t>
            </a:r>
          </a:p>
        </p:txBody>
      </p: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2123728" y="1628800"/>
            <a:ext cx="6696744" cy="2936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800" dirty="0">
                <a:latin typeface="Georgia" pitchFamily="18" charset="0"/>
              </a:rPr>
              <a:t>Укажите одну из наиболее распространенных операционных систем:</a:t>
            </a:r>
          </a:p>
          <a:p>
            <a:pPr>
              <a:spcBef>
                <a:spcPct val="20000"/>
              </a:spcBef>
            </a:pPr>
            <a:r>
              <a:rPr lang="ru-RU" sz="2800" dirty="0">
                <a:latin typeface="Georgia" pitchFamily="18" charset="0"/>
              </a:rPr>
              <a:t>а) </a:t>
            </a:r>
            <a:r>
              <a:rPr lang="ru-RU" sz="2800" dirty="0" err="1">
                <a:latin typeface="Georgia" pitchFamily="18" charset="0"/>
              </a:rPr>
              <a:t>BeOS</a:t>
            </a:r>
            <a:endParaRPr lang="ru-RU" sz="2800" dirty="0">
              <a:latin typeface="Georgia" pitchFamily="18" charset="0"/>
            </a:endParaRPr>
          </a:p>
          <a:p>
            <a:pPr>
              <a:spcBef>
                <a:spcPct val="20000"/>
              </a:spcBef>
            </a:pPr>
            <a:r>
              <a:rPr lang="ru-RU" sz="2800" dirty="0">
                <a:latin typeface="Georgia" pitchFamily="18" charset="0"/>
              </a:rPr>
              <a:t>б) Linux</a:t>
            </a:r>
          </a:p>
          <a:p>
            <a:pPr>
              <a:spcBef>
                <a:spcPct val="20000"/>
              </a:spcBef>
            </a:pPr>
            <a:r>
              <a:rPr lang="ru-RU" sz="2800" dirty="0">
                <a:latin typeface="Georgia" pitchFamily="18" charset="0"/>
              </a:rPr>
              <a:t>в) </a:t>
            </a:r>
            <a:r>
              <a:rPr lang="ru-RU" sz="2800" dirty="0" err="1">
                <a:latin typeface="Georgia" pitchFamily="18" charset="0"/>
              </a:rPr>
              <a:t>AmigaOS</a:t>
            </a:r>
            <a:endParaRPr lang="ru-RU" sz="2800" dirty="0">
              <a:latin typeface="Georgia" pitchFamily="18" charset="0"/>
            </a:endParaRPr>
          </a:p>
        </p:txBody>
      </p:sp>
      <p:pic>
        <p:nvPicPr>
          <p:cNvPr id="9" name="Рисунок 8" descr="Безимени-1.png"/>
          <p:cNvPicPr>
            <a:picLocks noChangeAspect="1"/>
          </p:cNvPicPr>
          <p:nvPr/>
        </p:nvPicPr>
        <p:blipFill>
          <a:blip r:embed="rId4" cstate="screen">
            <a:duotone>
              <a:schemeClr val="accent4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7884368" y="991887"/>
            <a:ext cx="1656184" cy="3046126"/>
          </a:xfrm>
          <a:prstGeom prst="rect">
            <a:avLst/>
          </a:prstGeom>
        </p:spPr>
      </p:pic>
      <p:pic>
        <p:nvPicPr>
          <p:cNvPr id="11" name="Рисунок 10" descr="дом-6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screen">
            <a:duotone>
              <a:schemeClr val="accent4">
                <a:shade val="45000"/>
                <a:satMod val="135000"/>
              </a:schemeClr>
              <a:prstClr val="white"/>
            </a:duotone>
            <a:lum bright="-10000"/>
          </a:blip>
          <a:stretch>
            <a:fillRect/>
          </a:stretch>
        </p:blipFill>
        <p:spPr>
          <a:xfrm>
            <a:off x="8193756" y="5949280"/>
            <a:ext cx="770731" cy="67119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267744" y="260648"/>
            <a:ext cx="5832648" cy="584775"/>
          </a:xfrm>
          <a:prstGeom prst="rect">
            <a:avLst/>
          </a:prstGeom>
          <a:gradFill>
            <a:gsLst>
              <a:gs pos="0">
                <a:srgbClr val="DBD3E5"/>
              </a:gs>
              <a:gs pos="35000">
                <a:schemeClr val="accent4">
                  <a:lumMod val="20000"/>
                  <a:lumOff val="80000"/>
                </a:schemeClr>
              </a:gs>
              <a:gs pos="100000">
                <a:srgbClr val="D4D3DF"/>
              </a:gs>
            </a:gsLst>
            <a:lin ang="5400000" scaled="0"/>
          </a:gra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>
                <a:ln w="11430">
                  <a:solidFill>
                    <a:srgbClr val="460046"/>
                  </a:solidFill>
                </a:ln>
                <a:gradFill>
                  <a:gsLst>
                    <a:gs pos="25000">
                      <a:srgbClr val="7030A0"/>
                    </a:gs>
                    <a:gs pos="100000">
                      <a:schemeClr val="accent4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НОМИНАЦИЯ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316416" y="251937"/>
            <a:ext cx="648072" cy="584775"/>
          </a:xfrm>
          <a:prstGeom prst="rect">
            <a:avLst/>
          </a:prstGeom>
          <a:gradFill>
            <a:gsLst>
              <a:gs pos="0">
                <a:schemeClr val="accent4">
                  <a:lumMod val="40000"/>
                  <a:lumOff val="60000"/>
                </a:schemeClr>
              </a:gs>
              <a:gs pos="35000">
                <a:schemeClr val="accent4">
                  <a:lumMod val="20000"/>
                  <a:lumOff val="80000"/>
                </a:schemeClr>
              </a:gs>
              <a:gs pos="100000">
                <a:schemeClr val="accent4">
                  <a:tint val="15000"/>
                  <a:satMod val="350000"/>
                </a:schemeClr>
              </a:gs>
            </a:gsLst>
          </a:gra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>
                <a:ln w="11430">
                  <a:solidFill>
                    <a:srgbClr val="460046"/>
                  </a:solidFill>
                </a:ln>
                <a:gradFill>
                  <a:gsLst>
                    <a:gs pos="25000">
                      <a:srgbClr val="7030A0"/>
                    </a:gs>
                    <a:gs pos="100000">
                      <a:schemeClr val="accent4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20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709572" y="5643245"/>
            <a:ext cx="7632848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800" dirty="0">
                <a:latin typeface="Georgia" pitchFamily="18" charset="0"/>
              </a:rPr>
              <a:t>а) группа из восьми битов, обрабатываемых как единое целое</a:t>
            </a:r>
            <a:endParaRPr lang="ru-RU" sz="2800" i="1" dirty="0">
              <a:latin typeface="Georgia" pitchFamily="18" charset="0"/>
            </a:endParaRPr>
          </a:p>
        </p:txBody>
      </p: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2123728" y="1628800"/>
            <a:ext cx="6696744" cy="33670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800" dirty="0">
                <a:latin typeface="Georgia" pitchFamily="18" charset="0"/>
              </a:rPr>
              <a:t>Что такое байт:</a:t>
            </a:r>
          </a:p>
          <a:p>
            <a:pPr>
              <a:spcBef>
                <a:spcPct val="20000"/>
              </a:spcBef>
            </a:pPr>
            <a:r>
              <a:rPr lang="ru-RU" sz="2800" dirty="0">
                <a:latin typeface="Georgia" pitchFamily="18" charset="0"/>
              </a:rPr>
              <a:t>а) группа из восьми битов, обрабатываемых как единое целое</a:t>
            </a:r>
          </a:p>
          <a:p>
            <a:pPr>
              <a:spcBef>
                <a:spcPct val="20000"/>
              </a:spcBef>
            </a:pPr>
            <a:r>
              <a:rPr lang="ru-RU" sz="2800" dirty="0">
                <a:latin typeface="Georgia" pitchFamily="18" charset="0"/>
              </a:rPr>
              <a:t>б) единица измерения скорости передачи информации</a:t>
            </a:r>
          </a:p>
          <a:p>
            <a:pPr>
              <a:spcBef>
                <a:spcPct val="20000"/>
              </a:spcBef>
            </a:pPr>
            <a:r>
              <a:rPr lang="ru-RU" sz="2800" dirty="0">
                <a:latin typeface="Georgia" pitchFamily="18" charset="0"/>
              </a:rPr>
              <a:t>в) данные используемые для тестирования</a:t>
            </a:r>
          </a:p>
        </p:txBody>
      </p:sp>
      <p:pic>
        <p:nvPicPr>
          <p:cNvPr id="9" name="Рисунок 8" descr="Безимени-1.png"/>
          <p:cNvPicPr>
            <a:picLocks noChangeAspect="1"/>
          </p:cNvPicPr>
          <p:nvPr/>
        </p:nvPicPr>
        <p:blipFill>
          <a:blip r:embed="rId4" cstate="screen">
            <a:duotone>
              <a:schemeClr val="accent4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301925" y="2165740"/>
            <a:ext cx="1656184" cy="3046126"/>
          </a:xfrm>
          <a:prstGeom prst="rect">
            <a:avLst/>
          </a:prstGeom>
        </p:spPr>
      </p:pic>
      <p:pic>
        <p:nvPicPr>
          <p:cNvPr id="11" name="Рисунок 10" descr="дом-6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screen">
            <a:duotone>
              <a:schemeClr val="accent4">
                <a:shade val="45000"/>
                <a:satMod val="135000"/>
              </a:schemeClr>
              <a:prstClr val="white"/>
            </a:duotone>
            <a:lum bright="-10000"/>
          </a:blip>
          <a:stretch>
            <a:fillRect/>
          </a:stretch>
        </p:blipFill>
        <p:spPr>
          <a:xfrm>
            <a:off x="8193756" y="5949280"/>
            <a:ext cx="770731" cy="67119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267744" y="260648"/>
            <a:ext cx="5832648" cy="584775"/>
          </a:xfrm>
          <a:prstGeom prst="rect">
            <a:avLst/>
          </a:prstGeom>
          <a:gradFill>
            <a:gsLst>
              <a:gs pos="0">
                <a:srgbClr val="DBD3E5"/>
              </a:gs>
              <a:gs pos="35000">
                <a:schemeClr val="accent4">
                  <a:lumMod val="20000"/>
                  <a:lumOff val="80000"/>
                </a:schemeClr>
              </a:gs>
              <a:gs pos="100000">
                <a:srgbClr val="D4D3DF"/>
              </a:gs>
            </a:gsLst>
            <a:lin ang="5400000" scaled="0"/>
          </a:gra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>
                <a:ln w="11430">
                  <a:solidFill>
                    <a:srgbClr val="460046"/>
                  </a:solidFill>
                </a:ln>
                <a:gradFill>
                  <a:gsLst>
                    <a:gs pos="25000">
                      <a:srgbClr val="7030A0"/>
                    </a:gs>
                    <a:gs pos="100000">
                      <a:schemeClr val="accent4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НОМИНАЦИЯ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316416" y="251937"/>
            <a:ext cx="648072" cy="584775"/>
          </a:xfrm>
          <a:prstGeom prst="rect">
            <a:avLst/>
          </a:prstGeom>
          <a:gradFill>
            <a:gsLst>
              <a:gs pos="0">
                <a:schemeClr val="accent4">
                  <a:lumMod val="40000"/>
                  <a:lumOff val="60000"/>
                </a:schemeClr>
              </a:gs>
              <a:gs pos="35000">
                <a:schemeClr val="accent4">
                  <a:lumMod val="20000"/>
                  <a:lumOff val="80000"/>
                </a:schemeClr>
              </a:gs>
              <a:gs pos="100000">
                <a:schemeClr val="accent4">
                  <a:tint val="15000"/>
                  <a:satMod val="350000"/>
                </a:schemeClr>
              </a:gs>
            </a:gsLst>
          </a:gra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>
                <a:ln w="11430">
                  <a:solidFill>
                    <a:srgbClr val="460046"/>
                  </a:solidFill>
                </a:ln>
                <a:gradFill>
                  <a:gsLst>
                    <a:gs pos="25000">
                      <a:srgbClr val="7030A0"/>
                    </a:gs>
                    <a:gs pos="100000">
                      <a:schemeClr val="accent4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30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1187624" y="5957991"/>
            <a:ext cx="763284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800" dirty="0">
                <a:latin typeface="Georgia" pitchFamily="18" charset="0"/>
              </a:rPr>
              <a:t>в) программное обеспечение </a:t>
            </a:r>
          </a:p>
        </p:txBody>
      </p: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2123728" y="1628800"/>
            <a:ext cx="6696744" cy="25053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800" dirty="0">
                <a:latin typeface="Georgia" pitchFamily="18" charset="0"/>
              </a:rPr>
              <a:t>Какое название носит совокупность всех программ компьютера:</a:t>
            </a:r>
          </a:p>
          <a:p>
            <a:pPr>
              <a:spcBef>
                <a:spcPct val="20000"/>
              </a:spcBef>
            </a:pPr>
            <a:r>
              <a:rPr lang="ru-RU" sz="2800" dirty="0">
                <a:latin typeface="Georgia" pitchFamily="18" charset="0"/>
              </a:rPr>
              <a:t>а) программа</a:t>
            </a:r>
          </a:p>
          <a:p>
            <a:pPr>
              <a:spcBef>
                <a:spcPct val="20000"/>
              </a:spcBef>
            </a:pPr>
            <a:r>
              <a:rPr lang="ru-RU" sz="2800" dirty="0">
                <a:latin typeface="Georgia" pitchFamily="18" charset="0"/>
              </a:rPr>
              <a:t>б) операционная система</a:t>
            </a:r>
          </a:p>
          <a:p>
            <a:pPr>
              <a:spcBef>
                <a:spcPct val="20000"/>
              </a:spcBef>
            </a:pPr>
            <a:r>
              <a:rPr lang="ru-RU" sz="2800" dirty="0">
                <a:latin typeface="Georgia" pitchFamily="18" charset="0"/>
              </a:rPr>
              <a:t>в) программное обеспечение </a:t>
            </a:r>
          </a:p>
        </p:txBody>
      </p:sp>
      <p:pic>
        <p:nvPicPr>
          <p:cNvPr id="9" name="Рисунок 8" descr="Безимени-1.png"/>
          <p:cNvPicPr>
            <a:picLocks noChangeAspect="1"/>
          </p:cNvPicPr>
          <p:nvPr/>
        </p:nvPicPr>
        <p:blipFill>
          <a:blip r:embed="rId4" cstate="screen">
            <a:duotone>
              <a:schemeClr val="accent4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79512" y="1905937"/>
            <a:ext cx="1656184" cy="3046126"/>
          </a:xfrm>
          <a:prstGeom prst="rect">
            <a:avLst/>
          </a:prstGeom>
        </p:spPr>
      </p:pic>
      <p:pic>
        <p:nvPicPr>
          <p:cNvPr id="11" name="Рисунок 10" descr="дом-6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screen">
            <a:duotone>
              <a:schemeClr val="accent4">
                <a:shade val="45000"/>
                <a:satMod val="135000"/>
              </a:schemeClr>
              <a:prstClr val="white"/>
            </a:duotone>
            <a:lum bright="-10000"/>
          </a:blip>
          <a:stretch>
            <a:fillRect/>
          </a:stretch>
        </p:blipFill>
        <p:spPr>
          <a:xfrm>
            <a:off x="8193756" y="5949280"/>
            <a:ext cx="770731" cy="67119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267744" y="260648"/>
            <a:ext cx="5832648" cy="584775"/>
          </a:xfrm>
          <a:prstGeom prst="rect">
            <a:avLst/>
          </a:prstGeom>
          <a:gradFill>
            <a:gsLst>
              <a:gs pos="0">
                <a:srgbClr val="DBD3E5"/>
              </a:gs>
              <a:gs pos="35000">
                <a:schemeClr val="accent4">
                  <a:lumMod val="20000"/>
                  <a:lumOff val="80000"/>
                </a:schemeClr>
              </a:gs>
              <a:gs pos="100000">
                <a:srgbClr val="D4D3DF"/>
              </a:gs>
            </a:gsLst>
            <a:lin ang="5400000" scaled="0"/>
          </a:gra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>
                <a:ln w="11430">
                  <a:solidFill>
                    <a:srgbClr val="460046"/>
                  </a:solidFill>
                </a:ln>
                <a:gradFill>
                  <a:gsLst>
                    <a:gs pos="25000">
                      <a:srgbClr val="7030A0"/>
                    </a:gs>
                    <a:gs pos="100000">
                      <a:schemeClr val="accent4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НОМИНАЦИЯ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316416" y="251937"/>
            <a:ext cx="648072" cy="584775"/>
          </a:xfrm>
          <a:prstGeom prst="rect">
            <a:avLst/>
          </a:prstGeom>
          <a:gradFill>
            <a:gsLst>
              <a:gs pos="0">
                <a:schemeClr val="accent4">
                  <a:lumMod val="40000"/>
                  <a:lumOff val="60000"/>
                </a:schemeClr>
              </a:gs>
              <a:gs pos="35000">
                <a:schemeClr val="accent4">
                  <a:lumMod val="20000"/>
                  <a:lumOff val="80000"/>
                </a:schemeClr>
              </a:gs>
              <a:gs pos="100000">
                <a:schemeClr val="accent4">
                  <a:tint val="15000"/>
                  <a:satMod val="350000"/>
                </a:schemeClr>
              </a:gs>
            </a:gsLst>
          </a:gra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>
                <a:ln w="11430">
                  <a:solidFill>
                    <a:srgbClr val="460046"/>
                  </a:solidFill>
                </a:ln>
                <a:gradFill>
                  <a:gsLst>
                    <a:gs pos="25000">
                      <a:srgbClr val="7030A0"/>
                    </a:gs>
                    <a:gs pos="100000">
                      <a:schemeClr val="accent4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40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1511152" y="5957991"/>
            <a:ext cx="763284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800" dirty="0">
                <a:latin typeface="Georgia" pitchFamily="18" charset="0"/>
              </a:rPr>
              <a:t>б) команд</a:t>
            </a:r>
          </a:p>
        </p:txBody>
      </p: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2123728" y="1628800"/>
            <a:ext cx="6696744" cy="20744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800" dirty="0">
                <a:latin typeface="Georgia" pitchFamily="18" charset="0"/>
              </a:rPr>
              <a:t>Из чего состоит компьютерное меню:</a:t>
            </a:r>
          </a:p>
          <a:p>
            <a:pPr>
              <a:spcBef>
                <a:spcPct val="20000"/>
              </a:spcBef>
            </a:pPr>
            <a:r>
              <a:rPr lang="ru-RU" sz="2800" dirty="0">
                <a:latin typeface="Georgia" pitchFamily="18" charset="0"/>
              </a:rPr>
              <a:t>а) таблиц</a:t>
            </a:r>
          </a:p>
          <a:p>
            <a:pPr>
              <a:spcBef>
                <a:spcPct val="20000"/>
              </a:spcBef>
            </a:pPr>
            <a:r>
              <a:rPr lang="ru-RU" sz="2800" dirty="0">
                <a:latin typeface="Georgia" pitchFamily="18" charset="0"/>
              </a:rPr>
              <a:t>б) команд</a:t>
            </a:r>
          </a:p>
          <a:p>
            <a:pPr>
              <a:spcBef>
                <a:spcPct val="20000"/>
              </a:spcBef>
            </a:pPr>
            <a:r>
              <a:rPr lang="ru-RU" sz="2800" dirty="0">
                <a:latin typeface="Georgia" pitchFamily="18" charset="0"/>
              </a:rPr>
              <a:t>в) систем</a:t>
            </a:r>
          </a:p>
        </p:txBody>
      </p:sp>
      <p:pic>
        <p:nvPicPr>
          <p:cNvPr id="9" name="Рисунок 8" descr="Безимени-1.png"/>
          <p:cNvPicPr>
            <a:picLocks noChangeAspect="1"/>
          </p:cNvPicPr>
          <p:nvPr/>
        </p:nvPicPr>
        <p:blipFill>
          <a:blip r:embed="rId4" cstate="screen">
            <a:duotone>
              <a:schemeClr val="accent4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5796136" y="2798674"/>
            <a:ext cx="1656184" cy="3046126"/>
          </a:xfrm>
          <a:prstGeom prst="rect">
            <a:avLst/>
          </a:prstGeom>
        </p:spPr>
      </p:pic>
      <p:pic>
        <p:nvPicPr>
          <p:cNvPr id="11" name="Рисунок 10" descr="дом-6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screen">
            <a:duotone>
              <a:schemeClr val="accent4">
                <a:shade val="45000"/>
                <a:satMod val="135000"/>
              </a:schemeClr>
              <a:prstClr val="white"/>
            </a:duotone>
            <a:lum bright="-10000"/>
          </a:blip>
          <a:stretch>
            <a:fillRect/>
          </a:stretch>
        </p:blipFill>
        <p:spPr>
          <a:xfrm>
            <a:off x="8193756" y="5949280"/>
            <a:ext cx="770731" cy="67119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267744" y="260648"/>
            <a:ext cx="5832648" cy="584775"/>
          </a:xfrm>
          <a:prstGeom prst="rect">
            <a:avLst/>
          </a:prstGeom>
          <a:gradFill>
            <a:gsLst>
              <a:gs pos="0">
                <a:srgbClr val="DBD3E5"/>
              </a:gs>
              <a:gs pos="35000">
                <a:schemeClr val="accent4">
                  <a:lumMod val="20000"/>
                  <a:lumOff val="80000"/>
                </a:schemeClr>
              </a:gs>
              <a:gs pos="100000">
                <a:srgbClr val="D4D3DF"/>
              </a:gs>
            </a:gsLst>
            <a:lin ang="5400000" scaled="0"/>
          </a:gra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>
                <a:ln w="11430">
                  <a:solidFill>
                    <a:srgbClr val="460046"/>
                  </a:solidFill>
                </a:ln>
                <a:gradFill>
                  <a:gsLst>
                    <a:gs pos="25000">
                      <a:srgbClr val="7030A0"/>
                    </a:gs>
                    <a:gs pos="100000">
                      <a:schemeClr val="accent4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НОМИНАЦИЯ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316416" y="251937"/>
            <a:ext cx="648072" cy="584775"/>
          </a:xfrm>
          <a:prstGeom prst="rect">
            <a:avLst/>
          </a:prstGeom>
          <a:gradFill>
            <a:gsLst>
              <a:gs pos="0">
                <a:schemeClr val="accent4">
                  <a:lumMod val="40000"/>
                  <a:lumOff val="60000"/>
                </a:schemeClr>
              </a:gs>
              <a:gs pos="35000">
                <a:schemeClr val="accent4">
                  <a:lumMod val="20000"/>
                  <a:lumOff val="80000"/>
                </a:schemeClr>
              </a:gs>
              <a:gs pos="100000">
                <a:schemeClr val="accent4">
                  <a:tint val="15000"/>
                  <a:satMod val="350000"/>
                </a:schemeClr>
              </a:gs>
            </a:gsLst>
          </a:gra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>
                <a:ln w="11430">
                  <a:solidFill>
                    <a:srgbClr val="460046"/>
                  </a:solidFill>
                </a:ln>
                <a:gradFill>
                  <a:gsLst>
                    <a:gs pos="25000">
                      <a:srgbClr val="7030A0"/>
                    </a:gs>
                    <a:gs pos="100000">
                      <a:schemeClr val="accent4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50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1454842" y="5943597"/>
            <a:ext cx="763284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а) блок питания</a:t>
            </a:r>
            <a:endParaRPr lang="ru-RU" sz="40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2160952" y="1124744"/>
            <a:ext cx="5112568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3500" b="0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Одно из основных устройств компьютера</a:t>
            </a:r>
            <a:endParaRPr lang="ru-RU" sz="3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267744" y="251937"/>
            <a:ext cx="5832648" cy="584775"/>
          </a:xfrm>
          <a:prstGeom prst="rect">
            <a:avLst/>
          </a:prstGeom>
          <a:gradFill>
            <a:gsLst>
              <a:gs pos="0">
                <a:schemeClr val="accent3">
                  <a:lumMod val="40000"/>
                  <a:lumOff val="60000"/>
                </a:schemeClr>
              </a:gs>
              <a:gs pos="35000">
                <a:schemeClr val="accent3">
                  <a:lumMod val="40000"/>
                  <a:lumOff val="60000"/>
                </a:schemeClr>
              </a:gs>
              <a:gs pos="100000">
                <a:schemeClr val="accent3">
                  <a:lumMod val="20000"/>
                  <a:lumOff val="80000"/>
                </a:schemeClr>
              </a:gs>
            </a:gsLst>
          </a:gra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>
                <a:ln w="11430">
                  <a:solidFill>
                    <a:srgbClr val="1A210D"/>
                  </a:solidFill>
                </a:ln>
                <a:gradFill>
                  <a:gsLst>
                    <a:gs pos="25000">
                      <a:schemeClr val="accent3">
                        <a:lumMod val="50000"/>
                      </a:schemeClr>
                    </a:gs>
                    <a:gs pos="100000">
                      <a:schemeClr val="accent3">
                        <a:lumMod val="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НОМИНАЦИЯ</a:t>
            </a:r>
          </a:p>
        </p:txBody>
      </p:sp>
      <p:pic>
        <p:nvPicPr>
          <p:cNvPr id="9" name="Рисунок 8" descr="Безимени-1.png"/>
          <p:cNvPicPr>
            <a:picLocks noChangeAspect="1"/>
          </p:cNvPicPr>
          <p:nvPr/>
        </p:nvPicPr>
        <p:blipFill>
          <a:blip r:embed="rId4" cstate="screen">
            <a:duotone>
              <a:schemeClr val="accent3">
                <a:shade val="45000"/>
                <a:satMod val="135000"/>
              </a:schemeClr>
              <a:prstClr val="white"/>
            </a:duotone>
            <a:lum bright="-20000"/>
          </a:blip>
          <a:stretch>
            <a:fillRect/>
          </a:stretch>
        </p:blipFill>
        <p:spPr>
          <a:xfrm>
            <a:off x="7284817" y="1412776"/>
            <a:ext cx="1656184" cy="3046126"/>
          </a:xfrm>
          <a:prstGeom prst="rect">
            <a:avLst/>
          </a:prstGeom>
        </p:spPr>
      </p:pic>
      <p:pic>
        <p:nvPicPr>
          <p:cNvPr id="11" name="Рисунок 10" descr="дом-6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screen">
            <a:duotone>
              <a:prstClr val="black"/>
              <a:schemeClr val="accent3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8193756" y="5949280"/>
            <a:ext cx="770731" cy="671196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8316416" y="251937"/>
            <a:ext cx="648072" cy="584775"/>
          </a:xfrm>
          <a:prstGeom prst="rect">
            <a:avLst/>
          </a:prstGeom>
          <a:gradFill>
            <a:gsLst>
              <a:gs pos="0">
                <a:schemeClr val="accent3">
                  <a:lumMod val="60000"/>
                  <a:lumOff val="40000"/>
                </a:schemeClr>
              </a:gs>
              <a:gs pos="35000">
                <a:schemeClr val="accent3">
                  <a:lumMod val="40000"/>
                  <a:lumOff val="60000"/>
                </a:schemeClr>
              </a:gs>
              <a:gs pos="100000">
                <a:schemeClr val="accent3">
                  <a:lumMod val="20000"/>
                  <a:lumOff val="80000"/>
                </a:schemeClr>
              </a:gs>
            </a:gsLst>
          </a:gra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>
                <a:ln w="11430">
                  <a:solidFill>
                    <a:srgbClr val="212911"/>
                  </a:solidFill>
                </a:ln>
                <a:gradFill>
                  <a:gsLst>
                    <a:gs pos="25000">
                      <a:schemeClr val="accent3">
                        <a:lumMod val="50000"/>
                      </a:schemeClr>
                    </a:gs>
                    <a:gs pos="100000">
                      <a:schemeClr val="accent3">
                        <a:lumMod val="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10</a:t>
            </a:r>
          </a:p>
        </p:txBody>
      </p:sp>
      <p:sp>
        <p:nvSpPr>
          <p:cNvPr id="8" name="Text Box 5">
            <a:extLst>
              <a:ext uri="{FF2B5EF4-FFF2-40B4-BE49-F238E27FC236}">
                <a16:creationId xmlns:a16="http://schemas.microsoft.com/office/drawing/2014/main" id="{E11EA152-81B5-49A8-972F-DFE24F5267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60952" y="2364620"/>
            <a:ext cx="5112568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3600" b="0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а) блок питания</a:t>
            </a:r>
            <a:b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0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б) кнопка питания</a:t>
            </a:r>
            <a:b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0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в) задняя панель</a:t>
            </a:r>
            <a:endParaRPr lang="ru-RU" sz="3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1259632" y="5959578"/>
            <a:ext cx="7632848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в) изображения текстовой и графической информации</a:t>
            </a:r>
            <a:endParaRPr lang="ru-RU" sz="22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2195736" y="1052736"/>
            <a:ext cx="6696744" cy="3108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800" b="0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Монитор (дисплей) предназначен для:</a:t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0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а) управления работой компьютера по заданной программе</a:t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0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б) подключения периферийных устройств к магистрали</a:t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0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в) изображения текстовой и графической информации 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Рисунок 8" descr="Безимени-1.png"/>
          <p:cNvPicPr>
            <a:picLocks noChangeAspect="1"/>
          </p:cNvPicPr>
          <p:nvPr/>
        </p:nvPicPr>
        <p:blipFill>
          <a:blip r:embed="rId4" cstate="screen">
            <a:duotone>
              <a:schemeClr val="accent3">
                <a:shade val="45000"/>
                <a:satMod val="135000"/>
              </a:schemeClr>
              <a:prstClr val="white"/>
            </a:duotone>
            <a:lum bright="-20000"/>
          </a:blip>
          <a:stretch>
            <a:fillRect/>
          </a:stretch>
        </p:blipFill>
        <p:spPr>
          <a:xfrm>
            <a:off x="431540" y="1977945"/>
            <a:ext cx="1656184" cy="3046126"/>
          </a:xfrm>
          <a:prstGeom prst="rect">
            <a:avLst/>
          </a:prstGeom>
        </p:spPr>
      </p:pic>
      <p:pic>
        <p:nvPicPr>
          <p:cNvPr id="11" name="Рисунок 10" descr="дом-6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screen">
            <a:duotone>
              <a:prstClr val="black"/>
              <a:schemeClr val="accent3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8193756" y="5949280"/>
            <a:ext cx="770731" cy="671196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2267744" y="251937"/>
            <a:ext cx="5832648" cy="584775"/>
          </a:xfrm>
          <a:prstGeom prst="rect">
            <a:avLst/>
          </a:prstGeom>
          <a:gradFill>
            <a:gsLst>
              <a:gs pos="0">
                <a:schemeClr val="accent3">
                  <a:lumMod val="40000"/>
                  <a:lumOff val="60000"/>
                </a:schemeClr>
              </a:gs>
              <a:gs pos="35000">
                <a:schemeClr val="accent3">
                  <a:lumMod val="40000"/>
                  <a:lumOff val="60000"/>
                </a:schemeClr>
              </a:gs>
              <a:gs pos="100000">
                <a:schemeClr val="accent3">
                  <a:lumMod val="20000"/>
                  <a:lumOff val="80000"/>
                </a:schemeClr>
              </a:gs>
            </a:gsLst>
          </a:gra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>
                <a:ln w="11430">
                  <a:solidFill>
                    <a:srgbClr val="1A210D"/>
                  </a:solidFill>
                </a:ln>
                <a:gradFill>
                  <a:gsLst>
                    <a:gs pos="25000">
                      <a:schemeClr val="accent3">
                        <a:lumMod val="50000"/>
                      </a:schemeClr>
                    </a:gs>
                    <a:gs pos="100000">
                      <a:schemeClr val="accent3">
                        <a:lumMod val="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НОМИНАЦИЯ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8316416" y="251937"/>
            <a:ext cx="648072" cy="584775"/>
          </a:xfrm>
          <a:prstGeom prst="rect">
            <a:avLst/>
          </a:prstGeom>
          <a:gradFill>
            <a:gsLst>
              <a:gs pos="0">
                <a:schemeClr val="accent3">
                  <a:lumMod val="60000"/>
                  <a:lumOff val="40000"/>
                </a:schemeClr>
              </a:gs>
              <a:gs pos="35000">
                <a:schemeClr val="accent3">
                  <a:lumMod val="40000"/>
                  <a:lumOff val="60000"/>
                </a:schemeClr>
              </a:gs>
              <a:gs pos="100000">
                <a:schemeClr val="accent3">
                  <a:lumMod val="20000"/>
                  <a:lumOff val="80000"/>
                </a:schemeClr>
              </a:gs>
            </a:gsLst>
          </a:gra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>
                <a:ln w="11430">
                  <a:solidFill>
                    <a:srgbClr val="212911"/>
                  </a:solidFill>
                </a:ln>
                <a:gradFill>
                  <a:gsLst>
                    <a:gs pos="25000">
                      <a:schemeClr val="accent3">
                        <a:lumMod val="50000"/>
                      </a:schemeClr>
                    </a:gs>
                    <a:gs pos="100000">
                      <a:schemeClr val="accent3">
                        <a:lumMod val="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20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theme/theme1.xml><?xml version="1.0" encoding="utf-8"?>
<a:theme xmlns:a="http://schemas.openxmlformats.org/drawingml/2006/main" name="Тема Office">
  <a:themeElements>
    <a:clrScheme name="Другая 2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C00000"/>
      </a:hlink>
      <a:folHlink>
        <a:srgbClr val="953734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986</TotalTime>
  <Words>907</Words>
  <Application>Microsoft Office PowerPoint</Application>
  <PresentationFormat>Экран (4:3)</PresentationFormat>
  <Paragraphs>219</Paragraphs>
  <Slides>28</Slides>
  <Notes>27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33" baseType="lpstr">
      <vt:lpstr>Arial</vt:lpstr>
      <vt:lpstr>Calibri</vt:lpstr>
      <vt:lpstr>Georgia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Елена</dc:creator>
  <cp:lastModifiedBy>Kudesnik</cp:lastModifiedBy>
  <cp:revision>21</cp:revision>
  <dcterms:created xsi:type="dcterms:W3CDTF">2014-01-06T16:00:12Z</dcterms:created>
  <dcterms:modified xsi:type="dcterms:W3CDTF">2022-11-02T04:15:11Z</dcterms:modified>
</cp:coreProperties>
</file>