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97" r:id="rId1"/>
  </p:sldMasterIdLst>
  <p:sldIdLst>
    <p:sldId id="278" r:id="rId2"/>
    <p:sldId id="279" r:id="rId3"/>
    <p:sldId id="280" r:id="rId4"/>
    <p:sldId id="281" r:id="rId5"/>
    <p:sldId id="283" r:id="rId6"/>
    <p:sldId id="282" r:id="rId7"/>
    <p:sldId id="267" r:id="rId8"/>
    <p:sldId id="285" r:id="rId9"/>
    <p:sldId id="28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6" r:id="rId28"/>
    <p:sldId id="275" r:id="rId29"/>
    <p:sldId id="284" r:id="rId30"/>
    <p:sldId id="27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Подтверждение инфекции</c:v>
                </c:pt>
              </c:strCache>
            </c:strRef>
          </c:tx>
          <c:explosion val="2"/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791-4320-A77B-6D36204D84E1}"/>
              </c:ext>
            </c:extLst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791-4320-A77B-6D36204D84E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spc="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Отриц.</c:v>
                </c:pt>
                <c:pt idx="1">
                  <c:v>Полож.</c:v>
                </c:pt>
              </c:strCache>
            </c:strRef>
          </c:cat>
          <c:val>
            <c:numRef>
              <c:f>Лист1!$B$2:$B$3</c:f>
              <c:numCache>
                <c:formatCode>\О\с\н\о\в\н\о\й</c:formatCode>
                <c:ptCount val="2"/>
                <c:pt idx="0">
                  <c:v>128</c:v>
                </c:pt>
                <c:pt idx="1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791-4320-A77B-6D36204D84E1}"/>
            </c:ext>
          </c:extLst>
        </c:ser>
        <c:dLbls>
          <c:showPercent val="1"/>
        </c:dLbls>
      </c:pie3DChart>
      <c:spPr>
        <a:noFill/>
        <a:ln>
          <a:noFill/>
        </a:ln>
        <a:effectLst/>
      </c:spPr>
    </c:plotArea>
    <c:plotVisOnly val="1"/>
    <c:dispBlanksAs val="zero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hyperlink" Target="https://infourok.ru/metodicheskie-rekomendacii-k-vypolneniyu-individualnogo-proekta-po-disciplinam-odp-02-biologiya-odp-01-himiya-odp-03-informatika-5540530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8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12" Type="http://schemas.openxmlformats.org/officeDocument/2006/relationships/slide" Target="slide2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slide" Target="slide20.xml"/><Relationship Id="rId5" Type="http://schemas.openxmlformats.org/officeDocument/2006/relationships/slide" Target="slide13.xml"/><Relationship Id="rId15" Type="http://schemas.openxmlformats.org/officeDocument/2006/relationships/slide" Target="slide30.xml"/><Relationship Id="rId10" Type="http://schemas.openxmlformats.org/officeDocument/2006/relationships/slide" Target="slide19.xml"/><Relationship Id="rId4" Type="http://schemas.openxmlformats.org/officeDocument/2006/relationships/slide" Target="slide12.xml"/><Relationship Id="rId9" Type="http://schemas.openxmlformats.org/officeDocument/2006/relationships/slide" Target="slide17.xml"/><Relationship Id="rId14" Type="http://schemas.openxmlformats.org/officeDocument/2006/relationships/slide" Target="slide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304800"/>
            <a:ext cx="714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Государственное бюджетное профессиональное образовательное учреждение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dirty="0" smtClean="0"/>
              <a:t>«Саткинский медицинский техникум»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2071678"/>
            <a:ext cx="72390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ЭЛЕКТРОННОЕ УЧЕБНО- МЕТОДИЧЕСКОЕ ПОСОБИЕ</a:t>
            </a:r>
          </a:p>
          <a:p>
            <a:pPr algn="ctr"/>
            <a:endParaRPr lang="ru-RU" sz="1600" dirty="0" smtClean="0"/>
          </a:p>
          <a:p>
            <a:pPr algn="ctr"/>
            <a:r>
              <a:rPr lang="ru-RU" sz="1600" dirty="0" smtClean="0"/>
              <a:t>для обучающихся медицинских техникумов  и колледжей</a:t>
            </a:r>
          </a:p>
          <a:p>
            <a:pPr algn="ctr"/>
            <a:endParaRPr lang="ru-RU" sz="1600" dirty="0" smtClean="0"/>
          </a:p>
          <a:p>
            <a:pPr algn="ctr"/>
            <a:r>
              <a:rPr lang="ru-RU" sz="1600" b="1" dirty="0" smtClean="0"/>
              <a:t>На тему: «Требования к оформлению текста индивидуального проекта»</a:t>
            </a:r>
            <a:endParaRPr lang="ru-RU" sz="1600" dirty="0" smtClean="0"/>
          </a:p>
          <a:p>
            <a:pPr algn="ctr"/>
            <a:endParaRPr lang="ru-RU" sz="1600" dirty="0" smtClean="0"/>
          </a:p>
          <a:p>
            <a:pPr algn="ctr"/>
            <a:r>
              <a:rPr lang="ru-RU" sz="1400" b="1" dirty="0" smtClean="0"/>
              <a:t>ОП 01 Индивидуальный проект</a:t>
            </a:r>
          </a:p>
          <a:p>
            <a:pPr algn="ctr"/>
            <a:endParaRPr lang="ru-RU" sz="1400" dirty="0" smtClean="0"/>
          </a:p>
          <a:p>
            <a:pPr algn="ctr"/>
            <a:r>
              <a:rPr lang="ru-RU" sz="1400" dirty="0" smtClean="0"/>
              <a:t>Специальность: 34.02.01 «Сестринское дело»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00496" y="6286520"/>
            <a:ext cx="12718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err="1" smtClean="0"/>
              <a:t>Сатка</a:t>
            </a:r>
            <a:r>
              <a:rPr lang="ru-RU" sz="1400" dirty="0" smtClean="0"/>
              <a:t>,  2022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85852" y="2571744"/>
            <a:ext cx="67866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Основные параметры страницы текста</a:t>
            </a:r>
            <a:r>
              <a:rPr lang="ru-RU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верхнее и нижнее поле – 20мм;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левое поле – 30 мм;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правое поле – 15 мм. 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Абзацы в тексте начинаются отступом, равным 1,25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4500570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тексте используется шрифт </a:t>
            </a:r>
            <a:r>
              <a:rPr lang="en-US" dirty="0" err="1" smtClean="0"/>
              <a:t>TimesNewRoman</a:t>
            </a:r>
            <a:r>
              <a:rPr lang="ru-RU" dirty="0" smtClean="0"/>
              <a:t>, кегль 14, интервал – полуторный, режим переноса – автоматический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785794"/>
            <a:ext cx="757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Работа должна быть представлена в форме распечатки на принтере. Текст проекта печатается на одной стороне листа белой бумаги формата А4 книжной ориентации.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928670"/>
            <a:ext cx="821537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Тире и дефис </a:t>
            </a:r>
            <a:r>
              <a:rPr lang="ru-RU" dirty="0" smtClean="0"/>
              <a:t>– не одно и то же! </a:t>
            </a:r>
            <a:r>
              <a:rPr lang="ru-RU" b="1" dirty="0" smtClean="0"/>
              <a:t>Дефис</a:t>
            </a:r>
            <a:r>
              <a:rPr lang="ru-RU" dirty="0" smtClean="0"/>
              <a:t> (кнопка минус на клавиатуре) ставится внутри составных слов,  например: </a:t>
            </a:r>
            <a:r>
              <a:rPr lang="ru-RU" b="1" dirty="0" smtClean="0"/>
              <a:t>военно</a:t>
            </a:r>
            <a:r>
              <a:rPr lang="ru-RU" b="1" dirty="0" smtClean="0">
                <a:solidFill>
                  <a:srgbClr val="FF0000"/>
                </a:solidFill>
              </a:rPr>
              <a:t>-</a:t>
            </a:r>
            <a:r>
              <a:rPr lang="ru-RU" b="1" dirty="0" smtClean="0"/>
              <a:t>врачебная комиссия. </a:t>
            </a:r>
          </a:p>
          <a:p>
            <a:endParaRPr lang="ru-RU" b="1" dirty="0" smtClean="0"/>
          </a:p>
          <a:p>
            <a:r>
              <a:rPr lang="ru-RU" dirty="0" smtClean="0"/>
              <a:t>А между разными членами предложения необходимо ставить </a:t>
            </a:r>
            <a:r>
              <a:rPr lang="ru-RU" b="1" dirty="0" smtClean="0"/>
              <a:t>среднее тире (одновременное нажатие кнопок «</a:t>
            </a:r>
            <a:r>
              <a:rPr lang="ru-RU" b="1" dirty="0" err="1" smtClean="0"/>
              <a:t>ctrl</a:t>
            </a:r>
            <a:r>
              <a:rPr lang="ru-RU" b="1" dirty="0" smtClean="0"/>
              <a:t>»+«минус»);</a:t>
            </a:r>
          </a:p>
          <a:p>
            <a:endParaRPr lang="ru-RU" b="1" dirty="0" smtClean="0"/>
          </a:p>
          <a:p>
            <a:r>
              <a:rPr lang="ru-RU" dirty="0" smtClean="0"/>
              <a:t>Пример:</a:t>
            </a:r>
          </a:p>
          <a:p>
            <a:r>
              <a:rPr lang="ru-RU" dirty="0" smtClean="0"/>
              <a:t>Патологический перелом шейки бедра</a:t>
            </a:r>
            <a:r>
              <a:rPr lang="ru-RU" b="1" dirty="0" smtClean="0">
                <a:solidFill>
                  <a:srgbClr val="FF0000"/>
                </a:solidFill>
              </a:rPr>
              <a:t> –</a:t>
            </a:r>
            <a:r>
              <a:rPr lang="ru-RU" dirty="0" smtClean="0"/>
              <a:t> это нарушение ее целостности в месте, где по какой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то причине возникла патологическая перестройка тканей. Фактически любое заболевание, из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за которого меняется костная ткань (ухудшаются ее физические свойства), может привести к развитию данного нарушения. Отличия патологического перелома бедренной кости заключаются в том, что для его возникновения достаточно невыраженного травмирующего воздействия </a:t>
            </a:r>
            <a:r>
              <a:rPr lang="ru-RU" dirty="0" smtClean="0">
                <a:solidFill>
                  <a:srgbClr val="FF0000"/>
                </a:solidFill>
              </a:rPr>
              <a:t>– </a:t>
            </a:r>
            <a:r>
              <a:rPr lang="ru-RU" dirty="0" smtClean="0"/>
              <a:t>несильного удара каким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либо предметом, падения с небольшой высоты, а нередко даже обычного напряжения мышц в области бедра.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43108" y="428604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Оформление дефиса и тире</a:t>
            </a:r>
            <a:endParaRPr lang="ru-RU" b="1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1071546"/>
            <a:ext cx="74295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Перечисление в тексте оформляется без точек после цифр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Пример:</a:t>
            </a:r>
          </a:p>
          <a:p>
            <a:endParaRPr lang="ru-RU" dirty="0" smtClean="0"/>
          </a:p>
          <a:p>
            <a:r>
              <a:rPr lang="ru-RU" dirty="0" smtClean="0"/>
              <a:t>Развитию перелома способствуют: </a:t>
            </a:r>
          </a:p>
          <a:p>
            <a:r>
              <a:rPr lang="ru-RU" dirty="0" smtClean="0"/>
              <a:t>1 патологическое ожирение;</a:t>
            </a:r>
          </a:p>
          <a:p>
            <a:r>
              <a:rPr lang="ru-RU" dirty="0" smtClean="0"/>
              <a:t>2 хронические интоксикации;</a:t>
            </a:r>
          </a:p>
          <a:p>
            <a:r>
              <a:rPr lang="ru-RU" dirty="0" smtClean="0"/>
              <a:t>3 сахарный диабет;</a:t>
            </a:r>
          </a:p>
          <a:p>
            <a:r>
              <a:rPr lang="ru-RU" dirty="0" smtClean="0"/>
              <a:t>4 патологии печени.</a:t>
            </a:r>
          </a:p>
          <a:p>
            <a:endParaRPr lang="ru-RU" dirty="0" smtClean="0"/>
          </a:p>
          <a:p>
            <a:r>
              <a:rPr lang="ru-RU" dirty="0" smtClean="0"/>
              <a:t>Пример:</a:t>
            </a:r>
          </a:p>
          <a:p>
            <a:r>
              <a:rPr lang="ru-RU" dirty="0" smtClean="0"/>
              <a:t>С учетом места локализации ушиба:</a:t>
            </a:r>
          </a:p>
          <a:p>
            <a:pPr fontAlgn="base"/>
            <a:r>
              <a:rPr lang="ru-RU" dirty="0" smtClean="0"/>
              <a:t>– участок большого вертела;</a:t>
            </a:r>
          </a:p>
          <a:p>
            <a:pPr fontAlgn="base"/>
            <a:r>
              <a:rPr lang="ru-RU" dirty="0" smtClean="0"/>
              <a:t>– участок шейки бедренной кости;</a:t>
            </a:r>
          </a:p>
          <a:p>
            <a:pPr fontAlgn="base"/>
            <a:r>
              <a:rPr lang="ru-RU" dirty="0" smtClean="0"/>
              <a:t>– область головки бедра.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57422" y="428604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Оформление перечислений в тексте</a:t>
            </a:r>
            <a:endParaRPr lang="ru-RU" b="1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14414" y="1071546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9883" t="18750" r="26757" b="9375"/>
          <a:stretch>
            <a:fillRect/>
          </a:stretch>
        </p:blipFill>
        <p:spPr bwMode="auto">
          <a:xfrm>
            <a:off x="1857356" y="1214422"/>
            <a:ext cx="528641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571868" y="785794"/>
            <a:ext cx="2143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СОДЕРЖАНИЕ</a:t>
            </a:r>
            <a:endParaRPr lang="ru-RU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714612" y="214290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Оформление содержания</a:t>
            </a:r>
            <a:endParaRPr lang="ru-RU" b="1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785794"/>
            <a:ext cx="707236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/>
              <a:t>Оформление введения</a:t>
            </a:r>
          </a:p>
          <a:p>
            <a:pPr lvl="0"/>
            <a:endParaRPr lang="ru-RU" b="1" dirty="0" smtClean="0"/>
          </a:p>
          <a:p>
            <a:r>
              <a:rPr lang="ru-RU" dirty="0" smtClean="0"/>
              <a:t>Слово «</a:t>
            </a:r>
            <a:r>
              <a:rPr lang="ru-RU" b="1" dirty="0" smtClean="0"/>
              <a:t>ВВЕДЕНИЕ</a:t>
            </a:r>
            <a:r>
              <a:rPr lang="ru-RU" dirty="0" smtClean="0"/>
              <a:t>» записывается в виде заголовка по центру прописными буквами, полужирное начертание.</a:t>
            </a:r>
          </a:p>
          <a:p>
            <a:r>
              <a:rPr lang="ru-RU" dirty="0" smtClean="0"/>
              <a:t>Последовательность изложения введения:</a:t>
            </a:r>
          </a:p>
          <a:p>
            <a:r>
              <a:rPr lang="ru-RU" b="1" dirty="0" smtClean="0"/>
              <a:t>1 Обоснование актуальности темы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b="1" dirty="0" smtClean="0"/>
              <a:t> </a:t>
            </a:r>
            <a:r>
              <a:rPr lang="ru-RU" dirty="0" smtClean="0"/>
              <a:t> </a:t>
            </a:r>
            <a:r>
              <a:rPr lang="ru-RU" b="1" dirty="0" smtClean="0"/>
              <a:t>Цель.</a:t>
            </a:r>
            <a:endParaRPr lang="ru-RU" dirty="0" smtClean="0"/>
          </a:p>
          <a:p>
            <a:r>
              <a:rPr lang="ru-RU" dirty="0" smtClean="0"/>
              <a:t>3 </a:t>
            </a:r>
            <a:r>
              <a:rPr lang="ru-RU" b="1" dirty="0" smtClean="0"/>
              <a:t>Задачи:</a:t>
            </a:r>
            <a:endParaRPr lang="ru-RU" dirty="0" smtClean="0"/>
          </a:p>
          <a:p>
            <a:r>
              <a:rPr lang="ru-RU" dirty="0" smtClean="0"/>
              <a:t>1 Провести …..;</a:t>
            </a:r>
          </a:p>
          <a:p>
            <a:r>
              <a:rPr lang="ru-RU" dirty="0" smtClean="0"/>
              <a:t>2 Исследовать….;</a:t>
            </a:r>
          </a:p>
          <a:p>
            <a:r>
              <a:rPr lang="ru-RU" dirty="0" smtClean="0"/>
              <a:t>4 </a:t>
            </a:r>
            <a:r>
              <a:rPr lang="ru-RU" b="1" dirty="0" smtClean="0"/>
              <a:t>Объект.</a:t>
            </a:r>
            <a:endParaRPr lang="ru-RU" dirty="0" smtClean="0"/>
          </a:p>
          <a:p>
            <a:r>
              <a:rPr lang="ru-RU" dirty="0" smtClean="0"/>
              <a:t>5</a:t>
            </a:r>
            <a:r>
              <a:rPr lang="ru-RU" b="1" dirty="0" smtClean="0"/>
              <a:t> Предмет.</a:t>
            </a:r>
            <a:endParaRPr lang="ru-RU" dirty="0" smtClean="0"/>
          </a:p>
          <a:p>
            <a:r>
              <a:rPr lang="ru-RU" b="1" dirty="0" smtClean="0"/>
              <a:t>6 Гипотеза.</a:t>
            </a:r>
            <a:endParaRPr lang="ru-RU" dirty="0" smtClean="0"/>
          </a:p>
          <a:p>
            <a:r>
              <a:rPr lang="ru-RU" dirty="0" smtClean="0"/>
              <a:t>7 </a:t>
            </a:r>
            <a:r>
              <a:rPr lang="ru-RU" b="1" dirty="0" smtClean="0"/>
              <a:t>Методы исследования.</a:t>
            </a:r>
            <a:endParaRPr lang="ru-RU" dirty="0" smtClean="0"/>
          </a:p>
          <a:p>
            <a:r>
              <a:rPr lang="ru-RU" dirty="0" smtClean="0"/>
              <a:t>8 </a:t>
            </a:r>
            <a:r>
              <a:rPr lang="ru-RU" b="1" dirty="0" smtClean="0"/>
              <a:t>Практическая значимость.</a:t>
            </a:r>
            <a:endParaRPr lang="ru-RU" dirty="0" smtClean="0"/>
          </a:p>
          <a:p>
            <a:r>
              <a:rPr lang="ru-RU" dirty="0" smtClean="0"/>
              <a:t>9</a:t>
            </a:r>
            <a:r>
              <a:rPr lang="ru-RU" b="1" dirty="0" smtClean="0"/>
              <a:t> Структура работы.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1714488"/>
            <a:ext cx="75724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Например:</a:t>
            </a:r>
          </a:p>
          <a:p>
            <a:r>
              <a:rPr lang="ru-RU" b="1" dirty="0" smtClean="0"/>
              <a:t>ГЛАВА 1 КОРОНАВИРУСНАЯ ИНФЕКЦИЯ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pPr fontAlgn="base"/>
            <a:r>
              <a:rPr lang="ru-RU" b="1" dirty="0" smtClean="0"/>
              <a:t>1.1 Этиология </a:t>
            </a:r>
            <a:r>
              <a:rPr lang="ru-RU" b="1" dirty="0" err="1" smtClean="0"/>
              <a:t>коронавирусной</a:t>
            </a:r>
            <a:r>
              <a:rPr lang="ru-RU" b="1" dirty="0" smtClean="0"/>
              <a:t> инфекции</a:t>
            </a:r>
            <a:endParaRPr lang="ru-RU" dirty="0" smtClean="0"/>
          </a:p>
          <a:p>
            <a:r>
              <a:rPr lang="ru-RU" dirty="0" err="1" smtClean="0"/>
              <a:t>Коронавирусы</a:t>
            </a:r>
            <a:r>
              <a:rPr lang="ru-RU" dirty="0" smtClean="0"/>
              <a:t> (</a:t>
            </a:r>
            <a:r>
              <a:rPr lang="ru-RU" dirty="0" err="1" smtClean="0"/>
              <a:t>Coronaviridae</a:t>
            </a:r>
            <a:r>
              <a:rPr lang="ru-RU" dirty="0" smtClean="0"/>
              <a:t>) – это большое семейство РНК-содержащих вирусов, способных инфицировать как животных (их естественных хозяев), так и человека.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285984" y="571480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Оформление главы и параграфов</a:t>
            </a:r>
            <a:endParaRPr lang="ru-RU" b="1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214422"/>
            <a:ext cx="85011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Например:</a:t>
            </a:r>
          </a:p>
          <a:p>
            <a:r>
              <a:rPr lang="ru-RU" dirty="0" smtClean="0"/>
              <a:t>На данный период общее количество людей с подозрением на коронавирусную инфекцию с 23.12.2020 по 03.03.2021 составляло 200 человек из которых у 72 человек наблюдался подтвержденный диагноз </a:t>
            </a:r>
            <a:r>
              <a:rPr lang="en-US" dirty="0" smtClean="0"/>
              <a:t>COVID</a:t>
            </a:r>
            <a:r>
              <a:rPr lang="ru-RU" dirty="0" smtClean="0"/>
              <a:t>-19 (см. Рисунок 1). </a:t>
            </a:r>
          </a:p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857356" y="2857496"/>
          <a:ext cx="5433060" cy="283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71538" y="5715016"/>
            <a:ext cx="764386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Рисунок 1 – Долевое соотношение пациентов с подозрением на коронавирусную инфекцию (в %)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357554" y="500042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Оформление рисунков</a:t>
            </a:r>
            <a:endParaRPr lang="ru-RU" b="1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357298"/>
            <a:ext cx="821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                                                                    </a:t>
            </a:r>
            <a:r>
              <a:rPr lang="ru-RU" sz="1400" dirty="0" smtClean="0"/>
              <a:t>Таблица 2</a:t>
            </a:r>
          </a:p>
          <a:p>
            <a:pPr algn="ctr"/>
            <a:r>
              <a:rPr lang="ru-RU" sz="1400" dirty="0" smtClean="0"/>
              <a:t>Данные по возрастной категории у женщин, пролечившихся в  травматологическом отделении с переломом шейки бедра за 2018 год</a:t>
            </a:r>
          </a:p>
          <a:p>
            <a:endParaRPr lang="ru-RU" sz="1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85852" y="2714620"/>
          <a:ext cx="6505282" cy="2674632"/>
        </p:xfrm>
        <a:graphic>
          <a:graphicData uri="http://schemas.openxmlformats.org/drawingml/2006/table">
            <a:tbl>
              <a:tblPr/>
              <a:tblGrid>
                <a:gridCol w="3289759"/>
                <a:gridCol w="3215523"/>
              </a:tblGrid>
              <a:tr h="4457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Возраст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2018 год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45-50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 (9,5%)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51-55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 (4,7%)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56-60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 (9,5%)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61-70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 (19%)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71 и старше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12(57,3%)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71802" y="357166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Оформление таблиц</a:t>
            </a:r>
            <a:endParaRPr lang="ru-RU" b="1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714356"/>
            <a:ext cx="80724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                                                          </a:t>
            </a:r>
            <a:r>
              <a:rPr lang="ru-RU" sz="1400" dirty="0" smtClean="0"/>
              <a:t>Таблица 2</a:t>
            </a:r>
          </a:p>
          <a:p>
            <a:pPr algn="ctr"/>
            <a:r>
              <a:rPr lang="ru-RU" sz="1400" dirty="0" smtClean="0"/>
              <a:t>Данные по возрастной категории у женщин, пролечившихся в  травматологическом отделении с переломом шейки бедра за 2018 год</a:t>
            </a:r>
          </a:p>
          <a:p>
            <a:pPr algn="ctr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00166" y="1714488"/>
          <a:ext cx="6009640" cy="1280160"/>
        </p:xfrm>
        <a:graphic>
          <a:graphicData uri="http://schemas.openxmlformats.org/drawingml/2006/table">
            <a:tbl>
              <a:tblPr/>
              <a:tblGrid>
                <a:gridCol w="3039110"/>
                <a:gridCol w="297053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Возраст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2018 год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45-50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 (9,5%)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51-55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 (4,7%)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56-60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 (9,5%)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2976" y="3500438"/>
            <a:ext cx="7643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Продолжение таблицы 2</a:t>
            </a:r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71604" y="4286256"/>
          <a:ext cx="6072230" cy="960120"/>
        </p:xfrm>
        <a:graphic>
          <a:graphicData uri="http://schemas.openxmlformats.org/drawingml/2006/table">
            <a:tbl>
              <a:tblPr/>
              <a:tblGrid>
                <a:gridCol w="3070762"/>
                <a:gridCol w="300146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Возраст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2018 год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61-70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 (19%)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71 и старше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12(57,3%)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Стрелка вправо 7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3108" y="428604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Оформление библиографических ссылок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1428736"/>
            <a:ext cx="75009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Ссылки на источники литературы и интернет-ресурсы необходимо указывать в конце фразы в квадратных скобках </a:t>
            </a:r>
            <a:r>
              <a:rPr lang="ru-RU" dirty="0" smtClean="0">
                <a:solidFill>
                  <a:srgbClr val="FF0000"/>
                </a:solidFill>
              </a:rPr>
              <a:t>(например [24, с. 56].).</a:t>
            </a:r>
          </a:p>
          <a:p>
            <a:pPr algn="just"/>
            <a:r>
              <a:rPr lang="ru-RU" dirty="0" smtClean="0"/>
              <a:t>      Номер ссылки должен совпадать с номером цитируемого источника в списке литературы, а вторая цифра после запятой указывает место в источнике (страницу).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   Документы в списке источников и литературы должны быть расположены в </a:t>
            </a:r>
            <a:r>
              <a:rPr lang="ru-RU" i="1" dirty="0" smtClean="0">
                <a:solidFill>
                  <a:srgbClr val="FF0000"/>
                </a:solidFill>
              </a:rPr>
              <a:t>алфавитном порядке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(общий алфавит фамилий авторов и заглавий книг и статей). Нумерация сквозная.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00042"/>
            <a:ext cx="828680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Учебно-методическое пособие для обучающихся медицинских техникумов и колледжей разработано в соответствии с требованиями Федерального Государственного образовательного стандарта по специальности 34.02.01 Сестринское дело</a:t>
            </a:r>
          </a:p>
          <a:p>
            <a:r>
              <a:rPr lang="ru-RU" sz="1600" dirty="0" smtClean="0"/>
              <a:t> </a:t>
            </a:r>
            <a:r>
              <a:rPr lang="ru-RU" sz="1600" b="1" dirty="0" smtClean="0"/>
              <a:t>Организация–разработчи</a:t>
            </a:r>
            <a:r>
              <a:rPr lang="ru-RU" sz="1600" dirty="0" smtClean="0"/>
              <a:t>к: ГБПОУ «</a:t>
            </a:r>
            <a:r>
              <a:rPr lang="ru-RU" sz="1600" dirty="0" err="1" smtClean="0"/>
              <a:t>Саткинский</a:t>
            </a:r>
            <a:r>
              <a:rPr lang="ru-RU" sz="1600" dirty="0" smtClean="0"/>
              <a:t> медицинский техникум» </a:t>
            </a:r>
          </a:p>
          <a:p>
            <a:r>
              <a:rPr lang="ru-RU" sz="1600" b="1" dirty="0" err="1" smtClean="0"/>
              <a:t>Разработчик</a:t>
            </a:r>
            <a:r>
              <a:rPr lang="ru-RU" sz="1600" dirty="0" err="1" smtClean="0"/>
              <a:t>Сукшина</a:t>
            </a:r>
            <a:r>
              <a:rPr lang="ru-RU" sz="1600" dirty="0" smtClean="0"/>
              <a:t> Ю.В. – преподаватель 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Рассмотрена на заседании предметно-цикловой комиссии общих гуманитарных социально-экономических, общих профессиональных и естественнонаучных дисциплин. </a:t>
            </a:r>
          </a:p>
          <a:p>
            <a:r>
              <a:rPr lang="ru-RU" sz="1600" dirty="0" smtClean="0"/>
              <a:t>Протокол №</a:t>
            </a:r>
            <a:r>
              <a:rPr lang="ru-RU" sz="1600" dirty="0" err="1" smtClean="0"/>
              <a:t>____от</a:t>
            </a:r>
            <a:r>
              <a:rPr lang="ru-RU" sz="1600" dirty="0" smtClean="0"/>
              <a:t> «____»_________________2022г</a:t>
            </a:r>
          </a:p>
          <a:p>
            <a:r>
              <a:rPr lang="ru-RU" sz="1600" dirty="0" err="1" smtClean="0"/>
              <a:t>Председатель____________________Р.Ф</a:t>
            </a:r>
            <a:r>
              <a:rPr lang="ru-RU" sz="1600" dirty="0" smtClean="0"/>
              <a:t>. </a:t>
            </a:r>
            <a:r>
              <a:rPr lang="ru-RU" sz="1600" dirty="0" err="1" smtClean="0"/>
              <a:t>Дмитренко</a:t>
            </a:r>
            <a:r>
              <a:rPr lang="ru-RU" sz="1600" dirty="0" smtClean="0"/>
              <a:t> </a:t>
            </a:r>
          </a:p>
          <a:p>
            <a:endParaRPr lang="ru-RU" sz="1600" dirty="0" smtClean="0"/>
          </a:p>
          <a:p>
            <a:r>
              <a:rPr lang="ru-RU" sz="1600" dirty="0" smtClean="0"/>
              <a:t>Утверждена: </a:t>
            </a:r>
          </a:p>
          <a:p>
            <a:r>
              <a:rPr lang="ru-RU" sz="1600" dirty="0" smtClean="0"/>
              <a:t>Зам.директора по </a:t>
            </a:r>
            <a:r>
              <a:rPr lang="ru-RU" sz="1600" dirty="0" err="1" smtClean="0"/>
              <a:t>УВР_________________А.Н.Гильмияров</a:t>
            </a:r>
            <a:endParaRPr lang="ru-RU" sz="1600" dirty="0"/>
          </a:p>
        </p:txBody>
      </p:sp>
      <p:pic>
        <p:nvPicPr>
          <p:cNvPr id="1026" name="Picture 2" descr="C:\Users\Юлия\Downloads\sukshina_prezentatsia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2313" y="-327025"/>
            <a:ext cx="10588626" cy="7513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1285860"/>
            <a:ext cx="79296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Рекомендуется использовать два варианта заглавия списка литературы: </a:t>
            </a:r>
          </a:p>
          <a:p>
            <a:pPr algn="just">
              <a:buFont typeface="Arial" pitchFamily="34" charset="0"/>
              <a:buChar char="•"/>
            </a:pPr>
            <a:r>
              <a:rPr lang="ru-RU" i="1" dirty="0" smtClean="0">
                <a:solidFill>
                  <a:srgbClr val="FF0000"/>
                </a:solidFill>
              </a:rPr>
              <a:t>Список использованной литературы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– если включаются только печатные издания (литература), которые анализировались или использовалась в тексте в виде заимствований.</a:t>
            </a:r>
          </a:p>
          <a:p>
            <a:pPr algn="just"/>
            <a:endParaRPr lang="ru-RU" dirty="0" smtClean="0"/>
          </a:p>
          <a:p>
            <a:pPr algn="just">
              <a:buFont typeface="Arial" pitchFamily="34" charset="0"/>
              <a:buChar char="•"/>
            </a:pPr>
            <a:r>
              <a:rPr lang="ru-RU" i="1" dirty="0" smtClean="0">
                <a:solidFill>
                  <a:srgbClr val="FF0000"/>
                </a:solidFill>
              </a:rPr>
              <a:t>Список использованных источников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– если включаются, кроме изученной литературы и Интернет- ресурсы, электронные ресурсы.</a:t>
            </a:r>
          </a:p>
          <a:p>
            <a:pPr algn="just">
              <a:buFont typeface="Arial" pitchFamily="34" charset="0"/>
              <a:buChar char="•"/>
            </a:pPr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Список литературы печатается через полуторный интервал, каждая позиция начинается с абзаца. После нумерации точка не ставится. </a:t>
            </a:r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214422"/>
            <a:ext cx="79296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 smtClean="0"/>
              <a:t>Список литературы по </a:t>
            </a:r>
            <a:r>
              <a:rPr lang="ru-RU" b="1" i="1" dirty="0" err="1" smtClean="0"/>
              <a:t>ГОСТу</a:t>
            </a:r>
            <a:r>
              <a:rPr lang="ru-RU" b="1" i="1" dirty="0" smtClean="0"/>
              <a:t> (Р 7.0.100-2018 )</a:t>
            </a:r>
          </a:p>
          <a:p>
            <a:pPr algn="just"/>
            <a:endParaRPr lang="ru-RU" b="1" i="1" dirty="0" smtClean="0"/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Список источников литературы нумеруется, работы должны располагаться в алфавитном порядке.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Литература на иностранном языке (если есть) завершает список литературы.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Желательно, чтобы в списке литературы были использованы как фундаментальные исследования прошлых лет, так и современные исследования по изучаемой проблеме (не старше 5-10 лет).</a:t>
            </a:r>
          </a:p>
          <a:p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428604"/>
            <a:ext cx="778674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/>
              <a:t>    Книга</a:t>
            </a:r>
            <a:r>
              <a:rPr lang="ru-RU" dirty="0" smtClean="0"/>
              <a:t> (указывается автор, название работы, место издания, издательство (в данном случае «Мысль»), год издания и общее количество страниц в книге):</a:t>
            </a:r>
          </a:p>
          <a:p>
            <a:pPr lvl="0"/>
            <a:endParaRPr lang="ru-RU" dirty="0" smtClean="0"/>
          </a:p>
          <a:p>
            <a:r>
              <a:rPr lang="ru-RU" dirty="0" smtClean="0"/>
              <a:t>Жилин, П.А. Как фашистская Германия готовила нападение на Советский Союз / П.А. Жилин. – Москва: Мысль, 1966. – 296 с.</a:t>
            </a:r>
          </a:p>
          <a:p>
            <a:endParaRPr lang="ru-RU" dirty="0" smtClean="0"/>
          </a:p>
          <a:p>
            <a:r>
              <a:rPr lang="ru-RU" b="1" dirty="0" smtClean="0"/>
              <a:t>-Книга одного автора</a:t>
            </a:r>
            <a:endParaRPr lang="ru-RU" dirty="0" smtClean="0"/>
          </a:p>
          <a:p>
            <a:r>
              <a:rPr lang="ru-RU" dirty="0" err="1" smtClean="0"/>
              <a:t>Туганаев</a:t>
            </a:r>
            <a:r>
              <a:rPr lang="ru-RU" dirty="0" smtClean="0"/>
              <a:t>, В.В. Инопланетянин в нашем городе: Очерки и беседы о глобальной и региональной экологии / В.В. </a:t>
            </a:r>
            <a:r>
              <a:rPr lang="ru-RU" dirty="0" err="1" smtClean="0"/>
              <a:t>Туганаев</a:t>
            </a:r>
            <a:r>
              <a:rPr lang="ru-RU" dirty="0" smtClean="0"/>
              <a:t>. – Ижевск: Удмуртия, 2017. – 352 с.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-Книга двух авторов</a:t>
            </a:r>
            <a:endParaRPr lang="ru-RU" dirty="0" smtClean="0"/>
          </a:p>
          <a:p>
            <a:r>
              <a:rPr lang="ru-RU" dirty="0" smtClean="0"/>
              <a:t>Трапезников, Н.Н. Онкология: учеб. для студентов мед. вузов / Н.Н. Трапезников, А.А. </a:t>
            </a:r>
            <a:r>
              <a:rPr lang="ru-RU" dirty="0" err="1" smtClean="0"/>
              <a:t>Шайн</a:t>
            </a:r>
            <a:r>
              <a:rPr lang="ru-RU" dirty="0" smtClean="0"/>
              <a:t>. – М.: Медицина, 2020. – 400с. – (Учебная литература для студентов медицинских институтов).</a:t>
            </a:r>
          </a:p>
          <a:p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357166"/>
            <a:ext cx="800105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-Книга трех авторов</a:t>
            </a:r>
            <a:endParaRPr lang="ru-RU" dirty="0" smtClean="0"/>
          </a:p>
          <a:p>
            <a:r>
              <a:rPr lang="ru-RU" dirty="0" smtClean="0"/>
              <a:t>Сапронов, Ю.Г. Безопасность жизнедеятельности: учеб. пособие для студентов СПО / Ю.Г. Сапронов, А.Б. </a:t>
            </a:r>
            <a:r>
              <a:rPr lang="ru-RU" dirty="0" err="1" smtClean="0"/>
              <a:t>Сыса</a:t>
            </a:r>
            <a:r>
              <a:rPr lang="ru-RU" dirty="0" smtClean="0"/>
              <a:t>, В.В. </a:t>
            </a:r>
            <a:r>
              <a:rPr lang="ru-RU" dirty="0" err="1" smtClean="0"/>
              <a:t>Шахбазян</a:t>
            </a:r>
            <a:r>
              <a:rPr lang="ru-RU" dirty="0" smtClean="0"/>
              <a:t>. – М.: Академия, 2020. – 320 с.</a:t>
            </a:r>
          </a:p>
          <a:p>
            <a:endParaRPr lang="ru-RU" dirty="0" smtClean="0"/>
          </a:p>
          <a:p>
            <a:r>
              <a:rPr lang="ru-RU" b="1" dirty="0" smtClean="0"/>
              <a:t>-Книга четырех, пяти, шести… авторов</a:t>
            </a:r>
            <a:endParaRPr lang="ru-RU" dirty="0" smtClean="0"/>
          </a:p>
          <a:p>
            <a:r>
              <a:rPr lang="ru-RU" dirty="0" err="1" smtClean="0"/>
              <a:t>Экстрагенитальная</a:t>
            </a:r>
            <a:r>
              <a:rPr lang="ru-RU" dirty="0" smtClean="0"/>
              <a:t> патология и беременность: </a:t>
            </a:r>
            <a:r>
              <a:rPr lang="ru-RU" dirty="0" err="1" smtClean="0"/>
              <a:t>практ</a:t>
            </a:r>
            <a:r>
              <a:rPr lang="ru-RU" dirty="0" smtClean="0"/>
              <a:t>. рук. / З.Ш. </a:t>
            </a:r>
            <a:r>
              <a:rPr lang="ru-RU" dirty="0" err="1" smtClean="0"/>
              <a:t>Гилязутдинова</a:t>
            </a:r>
            <a:r>
              <a:rPr lang="ru-RU" dirty="0" smtClean="0"/>
              <a:t> [и др.]. – М.: </a:t>
            </a:r>
            <a:r>
              <a:rPr lang="ru-RU" dirty="0" err="1" smtClean="0"/>
              <a:t>МЕДпресс</a:t>
            </a:r>
            <a:r>
              <a:rPr lang="ru-RU" dirty="0" smtClean="0"/>
              <a:t>, 2019. – 442 с.</a:t>
            </a:r>
          </a:p>
          <a:p>
            <a:endParaRPr lang="ru-RU" dirty="0" smtClean="0"/>
          </a:p>
          <a:p>
            <a:r>
              <a:rPr lang="ru-RU" b="1" dirty="0" smtClean="0"/>
              <a:t>-Книга без авторов под редакцией</a:t>
            </a:r>
            <a:endParaRPr lang="ru-RU" dirty="0" smtClean="0"/>
          </a:p>
          <a:p>
            <a:r>
              <a:rPr lang="ru-RU" b="1" dirty="0" smtClean="0"/>
              <a:t>-</a:t>
            </a:r>
            <a:r>
              <a:rPr lang="ru-RU" dirty="0" smtClean="0"/>
              <a:t>Гистология / под ред. Ю.И. Афанасьева, Н.А. Юриной. – 4-е изд. </a:t>
            </a:r>
            <a:r>
              <a:rPr lang="ru-RU" dirty="0" err="1" smtClean="0"/>
              <a:t>перераб</a:t>
            </a:r>
            <a:r>
              <a:rPr lang="ru-RU" dirty="0" smtClean="0"/>
              <a:t>. и доп. – М.: Медицина, 2018. – 532 с. - (Учебная литература для студентов медицинских институтов).</a:t>
            </a:r>
          </a:p>
          <a:p>
            <a:endParaRPr lang="ru-RU" dirty="0" smtClean="0"/>
          </a:p>
          <a:p>
            <a:r>
              <a:rPr lang="ru-RU" b="1" dirty="0" smtClean="0"/>
              <a:t>-Многотомные издания (отдельный том)</a:t>
            </a:r>
            <a:endParaRPr lang="ru-RU" dirty="0" smtClean="0"/>
          </a:p>
          <a:p>
            <a:r>
              <a:rPr lang="ru-RU" dirty="0" smtClean="0"/>
              <a:t>-</a:t>
            </a:r>
            <a:r>
              <a:rPr lang="ru-RU" dirty="0" err="1" smtClean="0"/>
              <a:t>Казьмин</a:t>
            </a:r>
            <a:r>
              <a:rPr lang="ru-RU" dirty="0" smtClean="0"/>
              <a:t>, В.Д. Справочник домашнего врача: в 3 ч. / В. </a:t>
            </a:r>
            <a:r>
              <a:rPr lang="ru-RU" dirty="0" err="1" smtClean="0"/>
              <a:t>Казьмин</a:t>
            </a:r>
            <a:r>
              <a:rPr lang="ru-RU" dirty="0" smtClean="0"/>
              <a:t>. – М.: АСТ: </a:t>
            </a:r>
            <a:r>
              <a:rPr lang="ru-RU" dirty="0" err="1" smtClean="0"/>
              <a:t>Астрель</a:t>
            </a:r>
            <a:r>
              <a:rPr lang="ru-RU" dirty="0" smtClean="0"/>
              <a:t>, 2001. Ч. 2: Детские болезни. – 2017. – 503 с.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1142984"/>
            <a:ext cx="771530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/>
              <a:t>Словари, справочники</a:t>
            </a:r>
            <a:endParaRPr lang="ru-RU" dirty="0" smtClean="0"/>
          </a:p>
          <a:p>
            <a:r>
              <a:rPr lang="ru-RU" dirty="0" smtClean="0"/>
              <a:t>-Философский энциклопедический словарь / под ред. Е.Ф. </a:t>
            </a:r>
            <a:r>
              <a:rPr lang="ru-RU" dirty="0" err="1" smtClean="0"/>
              <a:t>Губского</a:t>
            </a:r>
            <a:r>
              <a:rPr lang="ru-RU" dirty="0" smtClean="0"/>
              <a:t>. – М.: </a:t>
            </a:r>
            <a:r>
              <a:rPr lang="ru-RU" dirty="0" err="1" smtClean="0"/>
              <a:t>Инфпа-М</a:t>
            </a:r>
            <a:r>
              <a:rPr lang="ru-RU" dirty="0" smtClean="0"/>
              <a:t>, 2020. – 578 с. – (Библиотека словарей).</a:t>
            </a:r>
          </a:p>
          <a:p>
            <a:endParaRPr lang="ru-RU" dirty="0" smtClean="0"/>
          </a:p>
          <a:p>
            <a:r>
              <a:rPr lang="ru-RU" dirty="0" smtClean="0"/>
              <a:t>-Вечканов, Г.С. Микро- и макро- экономика: энциклопедический словарь / Г.С. Вечканов. – </a:t>
            </a:r>
            <a:r>
              <a:rPr lang="ru-RU" dirty="0" err="1" smtClean="0"/>
              <a:t>Спб</a:t>
            </a:r>
            <a:r>
              <a:rPr lang="ru-RU" dirty="0" smtClean="0"/>
              <a:t>.: Лань, 2010. – 352 с.</a:t>
            </a:r>
          </a:p>
          <a:p>
            <a:endParaRPr lang="ru-RU" dirty="0" smtClean="0"/>
          </a:p>
          <a:p>
            <a:pPr lvl="0"/>
            <a:r>
              <a:rPr lang="ru-RU" b="1" dirty="0" smtClean="0"/>
              <a:t>Законодательные материалы</a:t>
            </a:r>
            <a:endParaRPr lang="ru-RU" dirty="0" smtClean="0"/>
          </a:p>
          <a:p>
            <a:r>
              <a:rPr lang="ru-RU" dirty="0" smtClean="0"/>
              <a:t>-Российская Федерация. Конституция (1993). Конституция Российской Федерации: офиц. текст. – М.: Маркетинг, 2001. – 39 с.</a:t>
            </a:r>
          </a:p>
          <a:p>
            <a:endParaRPr lang="ru-RU" dirty="0" smtClean="0"/>
          </a:p>
          <a:p>
            <a:r>
              <a:rPr lang="ru-RU" dirty="0" smtClean="0"/>
              <a:t>-О воинской обязанности и военной службе: </a:t>
            </a:r>
            <a:r>
              <a:rPr lang="ru-RU" dirty="0" err="1" smtClean="0"/>
              <a:t>федер</a:t>
            </a:r>
            <a:r>
              <a:rPr lang="ru-RU" dirty="0" smtClean="0"/>
              <a:t>. закон: [принят </a:t>
            </a:r>
            <a:r>
              <a:rPr lang="ru-RU" dirty="0" err="1" smtClean="0"/>
              <a:t>Гос</a:t>
            </a:r>
            <a:r>
              <a:rPr lang="ru-RU" dirty="0" smtClean="0"/>
              <a:t>. Думой 6 марта 1998г.: </a:t>
            </a:r>
            <a:r>
              <a:rPr lang="ru-RU" dirty="0" err="1" smtClean="0"/>
              <a:t>одобр</a:t>
            </a:r>
            <a:r>
              <a:rPr lang="ru-RU" dirty="0" smtClean="0"/>
              <a:t>. Советом Федерации 12 марта 1998 г.]. – [4-е изд.]. – М.: Ось-89, 2000. – 46 с.</a:t>
            </a:r>
          </a:p>
          <a:p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1000108"/>
            <a:ext cx="77153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/>
              <a:t>Статья в журнале (указывается автор, название работы, после двух косых черт идет название журнала, место издания, год издания, номер выпуска и на каких страницах журнала располагается указанная статья):</a:t>
            </a:r>
          </a:p>
          <a:p>
            <a:pPr lvl="0"/>
            <a:endParaRPr lang="ru-RU" dirty="0" smtClean="0"/>
          </a:p>
          <a:p>
            <a:r>
              <a:rPr lang="ru-RU" dirty="0" smtClean="0"/>
              <a:t>-</a:t>
            </a:r>
            <a:r>
              <a:rPr lang="ru-RU" dirty="0" err="1" smtClean="0"/>
              <a:t>Кобец</a:t>
            </a:r>
            <a:r>
              <a:rPr lang="ru-RU" dirty="0" smtClean="0"/>
              <a:t>, Е.А. Генезис и тенденции развития сферы </a:t>
            </a:r>
            <a:r>
              <a:rPr lang="ru-RU" dirty="0" err="1" smtClean="0"/>
              <a:t>жилищно</a:t>
            </a:r>
            <a:r>
              <a:rPr lang="ru-RU" dirty="0" smtClean="0"/>
              <a:t>- коммунального хозяйства / Е. А. </a:t>
            </a:r>
            <a:r>
              <a:rPr lang="ru-RU" dirty="0" err="1" smtClean="0"/>
              <a:t>Кобец</a:t>
            </a:r>
            <a:r>
              <a:rPr lang="ru-RU" dirty="0" smtClean="0"/>
              <a:t>, А. В. Ханина // Вестник Адыгейского государственного университета. Серия «Экономика». – Майкоп: </a:t>
            </a:r>
            <a:r>
              <a:rPr lang="ru-RU" dirty="0" err="1" smtClean="0"/>
              <a:t>изд</a:t>
            </a:r>
            <a:r>
              <a:rPr lang="ru-RU" dirty="0" smtClean="0"/>
              <a:t>–во АГУ, 2013. – </a:t>
            </a:r>
            <a:r>
              <a:rPr lang="ru-RU" dirty="0" err="1" smtClean="0"/>
              <a:t>Вып</a:t>
            </a:r>
            <a:r>
              <a:rPr lang="ru-RU" dirty="0" smtClean="0"/>
              <a:t>. 2 (120). – С. 172–180.</a:t>
            </a:r>
          </a:p>
          <a:p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1285860"/>
            <a:ext cx="78581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/>
              <a:t>Статья в газете:</a:t>
            </a:r>
            <a:endParaRPr lang="ru-RU" dirty="0" smtClean="0"/>
          </a:p>
          <a:p>
            <a:r>
              <a:rPr lang="ru-RU" dirty="0" smtClean="0"/>
              <a:t>Журавлев, Н.А. Англо-германская воздушная война (март-апрель 1941 г.) / Н.А. Журавлев // Красная звезда. – 1941. – 11 апреля.</a:t>
            </a:r>
          </a:p>
          <a:p>
            <a:endParaRPr lang="ru-RU" dirty="0" smtClean="0"/>
          </a:p>
          <a:p>
            <a:pPr lvl="0"/>
            <a:r>
              <a:rPr lang="ru-RU" b="1" dirty="0" smtClean="0"/>
              <a:t>Электронный ресурс:</a:t>
            </a:r>
            <a:endParaRPr lang="ru-RU" dirty="0" smtClean="0"/>
          </a:p>
          <a:p>
            <a:r>
              <a:rPr lang="ru-RU" dirty="0" smtClean="0"/>
              <a:t>Гущин, А.А. Авторское право и интернет / А.А. Гущин // </a:t>
            </a:r>
            <a:r>
              <a:rPr lang="ru-RU" dirty="0" err="1" smtClean="0"/>
              <a:t>Исторический-сайт.рф</a:t>
            </a:r>
            <a:r>
              <a:rPr lang="ru-RU" dirty="0" smtClean="0"/>
              <a:t>: [сайт]. – 2013. – URL: </a:t>
            </a:r>
            <a:r>
              <a:rPr lang="ru-RU" u="sng" dirty="0" smtClean="0"/>
              <a:t>https://исторический-</a:t>
            </a:r>
            <a:r>
              <a:rPr lang="ru-RU" dirty="0" smtClean="0"/>
              <a:t> </a:t>
            </a:r>
            <a:r>
              <a:rPr lang="ru-RU" u="sng" dirty="0" err="1" smtClean="0"/>
              <a:t>сайт.рф</a:t>
            </a:r>
            <a:r>
              <a:rPr lang="ru-RU" u="sng" dirty="0" smtClean="0"/>
              <a:t>/Авторское-право-и-интернет-1.html</a:t>
            </a:r>
            <a:r>
              <a:rPr lang="ru-RU" dirty="0" smtClean="0"/>
              <a:t> (дата обращения: 22.10.2020).</a:t>
            </a:r>
          </a:p>
          <a:p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571480"/>
            <a:ext cx="80010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/>
              <a:t>Оформление приложений</a:t>
            </a:r>
          </a:p>
          <a:p>
            <a:r>
              <a:rPr lang="ru-RU" dirty="0" smtClean="0"/>
              <a:t>    В приложения выносятся поясняющие основной текст материалы, разрывающие этот текст более чем на 1 лист. </a:t>
            </a:r>
          </a:p>
          <a:p>
            <a:r>
              <a:rPr lang="ru-RU" dirty="0" smtClean="0"/>
              <a:t>      Каждое приложение следует начинать с новой страницы с указанием в верхнем правом углу слова «</a:t>
            </a:r>
            <a:r>
              <a:rPr lang="ru-RU" b="1" dirty="0" smtClean="0"/>
              <a:t>Приложение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    Если приложений больше, чем одно, все они нумеруются арабскими цифрами </a:t>
            </a:r>
            <a:r>
              <a:rPr lang="ru-RU" u="sng" dirty="0" smtClean="0"/>
              <a:t>без знака</a:t>
            </a:r>
            <a:r>
              <a:rPr lang="ru-RU" dirty="0" smtClean="0"/>
              <a:t> №. </a:t>
            </a:r>
          </a:p>
          <a:p>
            <a:r>
              <a:rPr lang="ru-RU" dirty="0" smtClean="0"/>
              <a:t>      Приложение должно иметь заголовок, который записывается с заглавной буквы по центру.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33398" t="23958" r="26758" b="51042"/>
          <a:stretch>
            <a:fillRect/>
          </a:stretch>
        </p:blipFill>
        <p:spPr bwMode="auto">
          <a:xfrm>
            <a:off x="1428728" y="3571876"/>
            <a:ext cx="663182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трелка вправо 4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9883" t="19791" r="28515" b="9375"/>
          <a:stretch>
            <a:fillRect/>
          </a:stretch>
        </p:blipFill>
        <p:spPr bwMode="auto">
          <a:xfrm>
            <a:off x="2428860" y="1643050"/>
            <a:ext cx="507209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25390" t="29167" r="29492" b="60416"/>
          <a:stretch>
            <a:fillRect/>
          </a:stretch>
        </p:blipFill>
        <p:spPr bwMode="auto">
          <a:xfrm>
            <a:off x="2000232" y="928670"/>
            <a:ext cx="550072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928926" y="285728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Оформление титульного листа</a:t>
            </a:r>
            <a:endParaRPr lang="ru-RU" b="1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142852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Итоговый контроль:</a:t>
            </a: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/>
          </a:p>
          <a:p>
            <a:pPr algn="ctr"/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428604"/>
            <a:ext cx="828680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b="1" dirty="0" smtClean="0"/>
              <a:t>Выберите правильное суждение: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Текст проекта печатается на одной стороне листа белой бумаги формата А4 альбомной  ориентации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В тексте используется шрифт </a:t>
            </a:r>
            <a:r>
              <a:rPr lang="en-US" dirty="0" err="1" smtClean="0"/>
              <a:t>TimesNewRoman</a:t>
            </a:r>
            <a:r>
              <a:rPr lang="ru-RU" dirty="0" smtClean="0"/>
              <a:t>, кегль 14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Нумерация страниц снизу по центру, начиная с 1 страницы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Номер страницы в содержании проставляют справа арабской цифрой с буквой «с» и знаками препинания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Каждая глава начинается с новой страницы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Перед новым параграфом ставится пропуск в одну строку.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Номер и наименование рисунка – указывается ниже рисунка шрифтом</a:t>
            </a:r>
            <a:r>
              <a:rPr lang="en-US" dirty="0" err="1" smtClean="0"/>
              <a:t>TimesNewRoman</a:t>
            </a:r>
            <a:r>
              <a:rPr lang="ru-RU" dirty="0" smtClean="0"/>
              <a:t>, 14 </a:t>
            </a:r>
            <a:r>
              <a:rPr lang="ru-RU" dirty="0" err="1" smtClean="0"/>
              <a:t>пт</a:t>
            </a:r>
            <a:r>
              <a:rPr lang="ru-RU" dirty="0" smtClean="0"/>
              <a:t>, выравнивание по центру, интервал 1,5пт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Каждое приложение следует начинать с новой страницы с указанием в верхнем правом углу слова «</a:t>
            </a:r>
            <a:r>
              <a:rPr lang="ru-RU" b="1" dirty="0" smtClean="0"/>
              <a:t>Приложение</a:t>
            </a:r>
            <a:r>
              <a:rPr lang="ru-RU" dirty="0" smtClean="0"/>
              <a:t>»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Приложение должно иметь заголовок, который записывается с заглавной буквы по центру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Если приложений больше, чем одно, все они нумеруются арабскими цифрами </a:t>
            </a:r>
            <a:r>
              <a:rPr lang="ru-RU" u="sng" dirty="0" smtClean="0"/>
              <a:t>со знаком</a:t>
            </a:r>
            <a:r>
              <a:rPr lang="ru-RU" dirty="0" smtClean="0"/>
              <a:t> №.</a:t>
            </a: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86512" y="5214950"/>
            <a:ext cx="19288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1.Нет    6.Да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2.Да      7.Нет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3.Нет     8.Да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4.Нет     9.Да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5.Да      10.Нет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4000496" y="5786454"/>
            <a:ext cx="2214578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Ответы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500034" y="6215082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571480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Пояснительная записка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57224" y="1142984"/>
            <a:ext cx="7715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 Данный материал предлагается студентам 1 курса отделения «</a:t>
            </a:r>
            <a:r>
              <a:rPr lang="en-US" dirty="0" smtClean="0">
                <a:ea typeface="Times New Roman" pitchFamily="18" charset="0"/>
                <a:cs typeface="Times New Roman" pitchFamily="18" charset="0"/>
              </a:rPr>
              <a:t>C</a:t>
            </a:r>
            <a:r>
              <a:rPr lang="ru-RU" dirty="0" err="1" smtClean="0">
                <a:ea typeface="Times New Roman" pitchFamily="18" charset="0"/>
                <a:cs typeface="Times New Roman" pitchFamily="18" charset="0"/>
              </a:rPr>
              <a:t>естринского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 дела» для  подготовки к защите индивидуального проекта по выбранной теме.</a:t>
            </a:r>
          </a:p>
          <a:p>
            <a:pPr algn="just"/>
            <a:r>
              <a:rPr lang="ru-RU" dirty="0" smtClean="0"/>
              <a:t>     </a:t>
            </a:r>
            <a:r>
              <a:rPr lang="ru-RU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Целесообразность выпуска данного пособия  обусловлена изложением в доступной для Вас форме ряда вопросов, не нашедших соответствующего отражения на теоретическом занятии.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571480"/>
            <a:ext cx="80010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Список использованной литературы</a:t>
            </a:r>
          </a:p>
          <a:p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err="1" smtClean="0"/>
              <a:t>Сукшина</a:t>
            </a:r>
            <a:r>
              <a:rPr lang="ru-RU" dirty="0" smtClean="0"/>
              <a:t> Ю.В. Методические рекомендации к выполнению индивидуального проекта по </a:t>
            </a:r>
            <a:r>
              <a:rPr lang="ru-RU" dirty="0" err="1" smtClean="0"/>
              <a:t>по</a:t>
            </a:r>
            <a:r>
              <a:rPr lang="ru-RU" dirty="0" smtClean="0"/>
              <a:t> дисциплинам  ОДП 02«Биология», ОДП01 «Химия», ОДП 03«Информатика»- URL- </a:t>
            </a:r>
            <a:r>
              <a:rPr lang="en-US" dirty="0" smtClean="0">
                <a:hlinkClick r:id="rId2"/>
              </a:rPr>
              <a:t>https://infourok.ru/metodicheskie-rekomendacii-k-vypolneniyu-individualnogo-proekta-po-disciplinam-odp-02-biologiya-odp-01-himiya-odp-03-informatika-5540530.html</a:t>
            </a:r>
            <a:r>
              <a:rPr lang="ru-RU" dirty="0" smtClean="0"/>
              <a:t>  ( дата обращения 30.12.2021)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r>
              <a:rPr lang="ru-RU" dirty="0" smtClean="0"/>
              <a:t> 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428604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Методические указания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928670"/>
            <a:ext cx="8286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Уважаемые студенты, Вам предлагается поэтапное изучение темы: «</a:t>
            </a:r>
            <a:r>
              <a:rPr lang="ru-RU" b="1" dirty="0" smtClean="0"/>
              <a:t>Требования к оформлению текста индивидуального проекта»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До начала изучения темы, Вам рекомендуется вспомнить основные требования к оформлению печатных работ.</a:t>
            </a:r>
          </a:p>
          <a:p>
            <a:endParaRPr lang="ru-RU" dirty="0" smtClean="0"/>
          </a:p>
          <a:p>
            <a:r>
              <a:rPr lang="ru-RU" dirty="0" smtClean="0"/>
              <a:t>        В конце методического пособия представлены задания для самоконтроля по всей теме. Если Вы испытываете трудности при выполнении задания, то вернитесь к изучению материала.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785794"/>
            <a:ext cx="80010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результате работы по программе курса обучающиеся будут </a:t>
            </a:r>
            <a:r>
              <a:rPr lang="ru-RU" b="1" i="1" dirty="0" smtClean="0"/>
              <a:t>знать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основные этапы организации проектной деятельности (выбор темы, сбор информации, выбор проекта, работа над ним, презентация);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понятия цели, объекта и гипотезы исследования;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основные источники информации;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правила оформления списка использованной литературы;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правила классификации и сравнения,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способы познания окружающего мира (наблюдения, эксперименты);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источники информации (книга, старшие товарищи и родственники, видео курсы, ресурсы интернета)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правила сохранения информации, приемы запоминания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928670"/>
            <a:ext cx="785818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результате работы по программе курса обучающиеся будут </a:t>
            </a:r>
            <a:r>
              <a:rPr lang="ru-RU" b="1" i="1" dirty="0" smtClean="0"/>
              <a:t>уметь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выделять объект исследования;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разделять учебно-исследовательскую деятельность на этапы;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выдвигать гипотезы и осуществлять их проверку;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анализировать, сравнивать, классифицировать, обобщать, выделять главное, формулировать выводы, выявлять закономерности;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работать с источниками информации, представлять информацию в различных видах, преобразовывать из одного вида в другой;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пользоваться словарями, энциклопедиями и другими учебными пособиями;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планировать и организовывать исследовательскую деятельность, представлять результаты своей деятельности в различных видах;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работать с текстовой информацией на компьютере, осуществлять операции с файлами и каталогами.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00364" y="500042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Содержание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1142984"/>
            <a:ext cx="71438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ru-RU" dirty="0" smtClean="0">
              <a:hlinkClick r:id="rId2" action="ppaction://hlinksldjump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2" action="ppaction://hlinksldjump"/>
              </a:rPr>
              <a:t>Вопросы входного контроля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2" action="ppaction://hlinksldjump"/>
              </a:rPr>
              <a:t>Эталоны ответов входного контроля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2" action="ppaction://hlinksldjump"/>
              </a:rPr>
              <a:t>Основные параметры страницы текста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3" action="ppaction://hlinksldjump"/>
              </a:rPr>
              <a:t>Оформление тире и дефиса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4" action="ppaction://hlinksldjump"/>
              </a:rPr>
              <a:t>Оформление перечислений в тексте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5" action="ppaction://hlinksldjump"/>
              </a:rPr>
              <a:t>Оформление содержания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6" action="ppaction://hlinksldjump"/>
              </a:rPr>
              <a:t>Оформление введения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7" action="ppaction://hlinksldjump"/>
              </a:rPr>
              <a:t>Оформление главы и параграфов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8" action="ppaction://hlinksldjump"/>
              </a:rPr>
              <a:t>Оформление рисунков в тексте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9" action="ppaction://hlinksldjump"/>
              </a:rPr>
              <a:t>Оформление таблиц в тексте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0" action="ppaction://hlinksldjump"/>
              </a:rPr>
              <a:t>Оформление библиографических ссылок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1" action="ppaction://hlinksldjump"/>
              </a:rPr>
              <a:t>Оформление списка литературных источников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2" action="ppaction://hlinksldjump"/>
              </a:rPr>
              <a:t>Оформление приложений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3" action="ppaction://hlinksldjump"/>
              </a:rPr>
              <a:t>Оформление титульного листа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4" action="ppaction://hlinksldjump"/>
              </a:rPr>
              <a:t>Итоговый контроль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5" action="ppaction://hlinksldjump"/>
              </a:rPr>
              <a:t>Список использованной литературы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642918"/>
            <a:ext cx="80724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Вопросы для вводного  контроля:</a:t>
            </a:r>
          </a:p>
          <a:p>
            <a:r>
              <a:rPr lang="ru-RU" dirty="0" smtClean="0"/>
              <a:t>Уважаемый студент, перед изучением темы проверьте свои знания из школьного курса, ответив на предложенные вопросы и сравнив с эталонами ответов:</a:t>
            </a:r>
          </a:p>
          <a:p>
            <a:endParaRPr lang="ru-RU" b="1" dirty="0" smtClean="0"/>
          </a:p>
          <a:p>
            <a:r>
              <a:rPr lang="ru-RU" b="1" dirty="0" smtClean="0"/>
              <a:t>Выберите правильное суждение</a:t>
            </a:r>
            <a:r>
              <a:rPr lang="ru-RU" dirty="0" smtClean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Работа может  быть представлена в форме распечатки на принтере или написана хорошо читаемым подчерком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Текст проекта печатается на одной стороне листа белой бумаги формата А4 альбомной  ориентации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В тексте используется шрифт </a:t>
            </a:r>
            <a:r>
              <a:rPr lang="en-US" dirty="0" err="1" smtClean="0"/>
              <a:t>TimesNewRoman</a:t>
            </a:r>
            <a:r>
              <a:rPr lang="ru-RU" dirty="0" smtClean="0"/>
              <a:t>, кегль 14, интервал – полуторный, режим переноса – автоматический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Листы документа нумеруют. Нумерация страниц снизу по центру, начиная с 1 страницы, титульный лист обязательно нумеруется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Параграфы начинать с новой страницы не нужно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714356"/>
            <a:ext cx="821537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Эталоны ответов вводного контроля:</a:t>
            </a:r>
          </a:p>
          <a:p>
            <a:endParaRPr lang="ru-RU" dirty="0" smtClean="0"/>
          </a:p>
          <a:p>
            <a:pPr marL="342900" indent="-342900"/>
            <a:r>
              <a:rPr lang="ru-RU" dirty="0" smtClean="0"/>
              <a:t>1.Работа может  быть представлена в форме распечатки на принтере или написана хорошо читаемым подчерком</a:t>
            </a:r>
          </a:p>
          <a:p>
            <a:pPr marL="342900" indent="-342900"/>
            <a:r>
              <a:rPr lang="ru-RU" dirty="0" smtClean="0"/>
              <a:t>                  </a:t>
            </a:r>
            <a:r>
              <a:rPr lang="ru-RU" dirty="0" smtClean="0">
                <a:solidFill>
                  <a:srgbClr val="FF0000"/>
                </a:solidFill>
              </a:rPr>
              <a:t>Нет</a:t>
            </a:r>
          </a:p>
          <a:p>
            <a:pPr marL="342900" indent="-342900"/>
            <a:r>
              <a:rPr lang="ru-RU" dirty="0" smtClean="0"/>
              <a:t>2.Текст проекта печатается на одной стороне листа белой бумаги формата А4 альбомной  ориентации</a:t>
            </a:r>
          </a:p>
          <a:p>
            <a:pPr marL="342900" indent="-342900"/>
            <a:r>
              <a:rPr lang="ru-RU" dirty="0" smtClean="0"/>
              <a:t>                  </a:t>
            </a:r>
            <a:r>
              <a:rPr lang="ru-RU" dirty="0" smtClean="0">
                <a:solidFill>
                  <a:srgbClr val="FF0000"/>
                </a:solidFill>
              </a:rPr>
              <a:t>Нет</a:t>
            </a:r>
          </a:p>
          <a:p>
            <a:pPr marL="342900" indent="-342900"/>
            <a:r>
              <a:rPr lang="ru-RU" dirty="0" smtClean="0"/>
              <a:t>3.В тексте используется шрифт </a:t>
            </a:r>
            <a:r>
              <a:rPr lang="en-US" dirty="0" err="1" smtClean="0"/>
              <a:t>TimesNewRoman</a:t>
            </a:r>
            <a:r>
              <a:rPr lang="ru-RU" dirty="0" smtClean="0"/>
              <a:t>, кегль 14, интервал – полуторный, режим переноса – автоматический</a:t>
            </a:r>
          </a:p>
          <a:p>
            <a:pPr marL="342900" indent="-342900"/>
            <a:r>
              <a:rPr lang="ru-RU" dirty="0" smtClean="0"/>
              <a:t>                  </a:t>
            </a:r>
            <a:r>
              <a:rPr lang="ru-RU" dirty="0" smtClean="0">
                <a:solidFill>
                  <a:srgbClr val="FF0000"/>
                </a:solidFill>
              </a:rPr>
              <a:t>Да</a:t>
            </a:r>
          </a:p>
          <a:p>
            <a:pPr marL="342900" indent="-342900"/>
            <a:r>
              <a:rPr lang="ru-RU" dirty="0" smtClean="0"/>
              <a:t>4.Листы документа нумеруют. Нумерация страниц снизу по центру, начиная с 1 страницы, титульный лист обязательно нумеруется</a:t>
            </a:r>
          </a:p>
          <a:p>
            <a:pPr marL="342900" indent="-342900"/>
            <a:r>
              <a:rPr lang="ru-RU" dirty="0" smtClean="0">
                <a:solidFill>
                  <a:srgbClr val="FF0000"/>
                </a:solidFill>
              </a:rPr>
              <a:t>                  Нет</a:t>
            </a:r>
          </a:p>
          <a:p>
            <a:pPr marL="342900" indent="-342900"/>
            <a:r>
              <a:rPr lang="ru-RU" dirty="0" smtClean="0"/>
              <a:t>5.Параграфы начинать с новой страницы не нужно</a:t>
            </a:r>
          </a:p>
          <a:p>
            <a:pPr marL="342900" indent="-342900"/>
            <a:r>
              <a:rPr lang="ru-RU" dirty="0" smtClean="0"/>
              <a:t>                  </a:t>
            </a:r>
            <a:r>
              <a:rPr lang="ru-RU" dirty="0" smtClean="0">
                <a:solidFill>
                  <a:srgbClr val="FF0000"/>
                </a:solidFill>
              </a:rPr>
              <a:t>Да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6929454" y="6143644"/>
            <a:ext cx="192882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Содержание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Другая 3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C7625D"/>
    </a:accent1>
    <a:accent2>
      <a:srgbClr val="17365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172</TotalTime>
  <Words>2145</Words>
  <PresentationFormat>Экран (4:3)</PresentationFormat>
  <Paragraphs>288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Тема5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Юлия</cp:lastModifiedBy>
  <cp:revision>32</cp:revision>
  <dcterms:created xsi:type="dcterms:W3CDTF">2021-12-29T04:30:13Z</dcterms:created>
  <dcterms:modified xsi:type="dcterms:W3CDTF">2022-04-17T10:29:27Z</dcterms:modified>
</cp:coreProperties>
</file>