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9144000" cy="6858000"/>
  <p:defaultTextStyle>
    <a:defPPr>
      <a:defRPr lang="ru-RU"/>
    </a:defPPr>
    <a:lvl1pPr algn="l">
      <a:spcBef>
        <a:spcPts val="0"/>
      </a:spcBef>
      <a:spcAft>
        <a:spcPts val="0"/>
      </a:spcAft>
      <a:defRPr>
        <a:solidFill>
          <a:schemeClr val="tx1"/>
        </a:solidFill>
        <a:latin typeface="Arial"/>
        <a:ea typeface="+mn-ea"/>
        <a:cs typeface="+mn-cs"/>
      </a:defRPr>
    </a:lvl1pPr>
    <a:lvl2pPr marL="457200" algn="l">
      <a:spcBef>
        <a:spcPts val="0"/>
      </a:spcBef>
      <a:spcAft>
        <a:spcPts val="0"/>
      </a:spcAft>
      <a:defRPr>
        <a:solidFill>
          <a:schemeClr val="tx1"/>
        </a:solidFill>
        <a:latin typeface="Arial"/>
        <a:ea typeface="+mn-ea"/>
        <a:cs typeface="+mn-cs"/>
      </a:defRPr>
    </a:lvl2pPr>
    <a:lvl3pPr marL="914400" algn="l">
      <a:spcBef>
        <a:spcPts val="0"/>
      </a:spcBef>
      <a:spcAft>
        <a:spcPts val="0"/>
      </a:spcAft>
      <a:defRPr>
        <a:solidFill>
          <a:schemeClr val="tx1"/>
        </a:solidFill>
        <a:latin typeface="Arial"/>
        <a:ea typeface="+mn-ea"/>
        <a:cs typeface="+mn-cs"/>
      </a:defRPr>
    </a:lvl3pPr>
    <a:lvl4pPr marL="1371600" algn="l">
      <a:spcBef>
        <a:spcPts val="0"/>
      </a:spcBef>
      <a:spcAft>
        <a:spcPts val="0"/>
      </a:spcAft>
      <a:defRPr>
        <a:solidFill>
          <a:schemeClr val="tx1"/>
        </a:solidFill>
        <a:latin typeface="Arial"/>
        <a:ea typeface="+mn-ea"/>
        <a:cs typeface="+mn-cs"/>
      </a:defRPr>
    </a:lvl4pPr>
    <a:lvl5pPr marL="1828800" algn="l">
      <a:spcBef>
        <a:spcPts val="0"/>
      </a:spcBef>
      <a:spcAft>
        <a:spcPts val="0"/>
      </a:spcAft>
      <a:defRPr>
        <a:solidFill>
          <a:schemeClr val="tx1"/>
        </a:solidFill>
        <a:latin typeface="Arial"/>
        <a:ea typeface="+mn-ea"/>
        <a:cs typeface="+mn-cs"/>
      </a:defRPr>
    </a:lvl5pPr>
    <a:lvl6pPr marL="2286000" algn="l" defTabSz="914400">
      <a:defRPr>
        <a:solidFill>
          <a:schemeClr val="tx1"/>
        </a:solidFill>
        <a:latin typeface="Arial"/>
        <a:ea typeface="+mn-ea"/>
        <a:cs typeface="+mn-cs"/>
      </a:defRPr>
    </a:lvl6pPr>
    <a:lvl7pPr marL="2743200" algn="l" defTabSz="914400">
      <a:defRPr>
        <a:solidFill>
          <a:schemeClr val="tx1"/>
        </a:solidFill>
        <a:latin typeface="Arial"/>
        <a:ea typeface="+mn-ea"/>
        <a:cs typeface="+mn-cs"/>
      </a:defRPr>
    </a:lvl7pPr>
    <a:lvl8pPr marL="3200400" algn="l" defTabSz="914400">
      <a:defRPr>
        <a:solidFill>
          <a:schemeClr val="tx1"/>
        </a:solidFill>
        <a:latin typeface="Arial"/>
        <a:ea typeface="+mn-ea"/>
        <a:cs typeface="+mn-cs"/>
      </a:defRPr>
    </a:lvl8pPr>
    <a:lvl9pPr marL="3657600" algn="l" defTabSz="914400">
      <a:defRPr>
        <a:solidFill>
          <a:schemeClr val="tx1"/>
        </a:solidFill>
        <a:latin typeface="Arial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685800" y="2130425"/>
            <a:ext cx="7772400" cy="1470025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371600" y="3886200"/>
            <a:ext cx="6400800" cy="17525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57E612EA-76E1-4775-8325-2378C8293E07}" type="datetimeFigureOut">
              <a:rPr lang="ru-RU"/>
              <a:pPr>
                <a:defRPr/>
              </a:pPr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DE7BA95E-33A3-445A-9948-85CD74C6CE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BABAAB00-9D69-4573-AC23-43C7A1C68E90}" type="datetimeFigureOut">
              <a:rPr lang="ru-RU"/>
              <a:pPr>
                <a:defRPr/>
              </a:pPr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48C0DAFE-C9C7-4E7D-91BA-6D268F4A6B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6629400" y="274638"/>
            <a:ext cx="2057400" cy="5851525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457200" y="274638"/>
            <a:ext cx="6019800" cy="5851525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C77DCB5A-B7A1-4BC6-9EB5-1E26A05BAF2B}" type="datetimeFigureOut">
              <a:rPr lang="ru-RU"/>
              <a:pPr>
                <a:defRPr/>
              </a:pPr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DCBB74A6-176A-492C-93D3-3C11548437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2FDAAE0B-93D4-41C4-B5B2-4CA5A819F1C9}" type="datetimeFigureOut">
              <a:rPr lang="ru-RU"/>
              <a:pPr>
                <a:defRPr/>
              </a:pPr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2D870770-06A4-4AF6-86C8-1E7293FA13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56A2B2AA-6E53-401C-B1B2-ADDBFB144E0F}" type="datetimeFigureOut">
              <a:rPr lang="ru-RU"/>
              <a:pPr>
                <a:defRPr/>
              </a:pPr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8880432B-4D09-4C30-86E4-93944AF6E3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 bwMode="auto"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 bwMode="auto"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628AD6AF-3A5E-4584-A8D7-8962FB80B571}" type="datetimeFigureOut">
              <a:rPr lang="ru-RU"/>
              <a:pPr>
                <a:defRPr/>
              </a:pPr>
              <a:t>29.03.2022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CA9EDA07-2A9B-430F-8A2E-69868EFAD3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 bwMode="auto"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 bwMode="auto"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92EB5D83-C663-4C31-B97C-30252F78E522}" type="datetimeFigureOut">
              <a:rPr lang="ru-RU"/>
              <a:pPr>
                <a:defRPr/>
              </a:pPr>
              <a:t>29.03.2022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486CF836-859E-489C-9349-4E1BDA0E38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9EF84D99-C579-4C69-9B7A-E39480E00699}" type="datetimeFigureOut">
              <a:rPr lang="ru-RU"/>
              <a:pPr>
                <a:defRPr/>
              </a:pPr>
              <a:t>29.03.2022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EDE97747-E8AF-43A1-99F5-CBD1ADA4A3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91A24AD4-BAE2-4BAA-9547-C4B103D77746}" type="datetimeFigureOut">
              <a:rPr lang="ru-RU"/>
              <a:pPr>
                <a:defRPr/>
              </a:pPr>
              <a:t>29.03.2022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F2D13100-E940-4779-874A-EACAC68C1A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 bwMode="auto"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FD2DAAEA-2E8E-4BF6-BBB5-9FB518A0EDE3}" type="datetimeFigureOut">
              <a:rPr lang="ru-RU"/>
              <a:pPr>
                <a:defRPr/>
              </a:pPr>
              <a:t>29.03.2022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F0936179-7C54-4EC9-ABE1-9A88BB457F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97B51633-68C4-4CB3-B443-0D62AB74D868}" type="datetimeFigureOut">
              <a:rPr lang="ru-RU"/>
              <a:pPr>
                <a:defRPr/>
              </a:pPr>
              <a:t>29.03.2022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1F46248F-0DA0-4BA9-8530-4AE242421F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583B2A9-13ED-482C-9B66-59853716CAB6}" type="datetimeFigureOut">
              <a:rPr lang="ru-RU"/>
              <a:pPr>
                <a:defRPr/>
              </a:pPr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57BF70F-1F22-4160-B2E7-FEA2BF3CED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Calibri"/>
        </a:defRPr>
      </a:lvl2pPr>
      <a:lvl3pPr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Calibri"/>
        </a:defRPr>
      </a:lvl3pPr>
      <a:lvl4pPr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Calibri"/>
        </a:defRPr>
      </a:lvl4pPr>
      <a:lvl5pPr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Calibri"/>
        </a:defRPr>
      </a:lvl5pPr>
      <a:lvl6pPr marL="457200"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Calibri"/>
        </a:defRPr>
      </a:lvl6pPr>
      <a:lvl7pPr marL="914400"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Calibri"/>
        </a:defRPr>
      </a:lvl7pPr>
      <a:lvl8pPr marL="1371600"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Calibri"/>
        </a:defRPr>
      </a:lvl8pPr>
      <a:lvl9pPr marL="1828800"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Calibri"/>
        </a:defRPr>
      </a:lvl9pPr>
    </p:titleStyle>
    <p:bodyStyle>
      <a:lvl1pPr marL="342900" indent="-342900" algn="l">
        <a:spcBef>
          <a:spcPts val="0"/>
        </a:spcBef>
        <a:spcAft>
          <a:spcPts val="0"/>
        </a:spcAft>
        <a:buFont typeface="Arial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>
        <a:spcBef>
          <a:spcPts val="0"/>
        </a:spcBef>
        <a:spcAft>
          <a:spcPts val="0"/>
        </a:spcAft>
        <a:buFont typeface="Arial"/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>
        <a:spcBef>
          <a:spcPts val="0"/>
        </a:spcBef>
        <a:spcAft>
          <a:spcPts val="0"/>
        </a:spcAft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>
        <a:spcBef>
          <a:spcPts val="0"/>
        </a:spcBef>
        <a:spcAft>
          <a:spcPts val="0"/>
        </a:spcAft>
        <a:buFont typeface="Arial"/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>
        <a:spcBef>
          <a:spcPts val="0"/>
        </a:spcBef>
        <a:spcAft>
          <a:spcPts val="0"/>
        </a:spcAft>
        <a:buFont typeface="Arial"/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4337" name="Picture 3" descr="C:\Documents and Settings\Admin\Мои документы\Ирина\Фон к презентациям\фоны к презентациям\Рисунок117.jp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642909" y="1571612"/>
            <a:ext cx="7772400" cy="1785950"/>
          </a:xfrm>
        </p:spPr>
        <p:txBody>
          <a:bodyPr rtlCol="0">
            <a:normAutofit/>
          </a:bodyPr>
          <a:lstStyle/>
          <a:p>
            <a:pPr>
              <a:spcAft>
                <a:spcPts val="0"/>
              </a:spcAft>
              <a:defRPr/>
            </a:pPr>
            <a:r>
              <a:rPr lang="ru-RU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 scaled="1"/>
                </a:gradFill>
              </a:rPr>
              <a:t>День Знаний</a:t>
            </a:r>
            <a:br>
              <a:rPr lang="ru-RU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 scaled="1"/>
                </a:gradFill>
              </a:rPr>
            </a:br>
            <a:endParaRPr lang="ru-RU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1000100" y="2643182"/>
            <a:ext cx="7286676" cy="1181099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"Семья и семейные ценности"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spd="med" p14:dur="500" advClick="1">
        <p:fade thruBlk="0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3553" name="Picture 3" descr="C:\Documents and Settings\Admin\Мои документы\Ирина\Фон к презентациям\фоны к презентациям\Рисунок117.jp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6786563" y="3714750"/>
            <a:ext cx="8286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>
                <a:latin typeface="Times New Roman"/>
                <a:cs typeface="Times New Roman"/>
              </a:rPr>
              <a:t>Уют</a:t>
            </a:r>
            <a:endParaRPr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28750" y="5143500"/>
            <a:ext cx="21605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>
                <a:latin typeface="Times New Roman"/>
                <a:cs typeface="Times New Roman"/>
              </a:rPr>
              <a:t>Спокойствие</a:t>
            </a:r>
            <a:endParaRPr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3286125" y="2643188"/>
            <a:ext cx="13589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>
                <a:latin typeface="Times New Roman"/>
                <a:cs typeface="Times New Roman"/>
              </a:rPr>
              <a:t>Вражда</a:t>
            </a:r>
            <a:endParaRPr/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6000750" y="2928938"/>
            <a:ext cx="15684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>
                <a:latin typeface="Times New Roman"/>
                <a:cs typeface="Times New Roman"/>
              </a:rPr>
              <a:t>Здоровье</a:t>
            </a:r>
            <a:endParaRPr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000125" y="1714500"/>
            <a:ext cx="14335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>
                <a:latin typeface="Times New Roman"/>
                <a:cs typeface="Times New Roman"/>
              </a:rPr>
              <a:t>Болезнь</a:t>
            </a:r>
            <a:endParaRPr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571625" y="2643188"/>
            <a:ext cx="13843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>
                <a:latin typeface="Times New Roman"/>
                <a:cs typeface="Times New Roman"/>
              </a:rPr>
              <a:t>Любовь</a:t>
            </a:r>
            <a:endParaRPr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3857625" y="1357313"/>
            <a:ext cx="17954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>
                <a:latin typeface="Times New Roman"/>
                <a:cs typeface="Times New Roman"/>
              </a:rPr>
              <a:t>Ненависть</a:t>
            </a:r>
            <a:endParaRPr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5500688" y="4572000"/>
            <a:ext cx="14176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>
                <a:latin typeface="Times New Roman"/>
                <a:cs typeface="Times New Roman"/>
              </a:rPr>
              <a:t>Чистота</a:t>
            </a:r>
            <a:endParaRPr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71625" y="3571875"/>
            <a:ext cx="11715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>
                <a:latin typeface="Times New Roman"/>
                <a:cs typeface="Times New Roman"/>
              </a:rPr>
              <a:t>Добро</a:t>
            </a:r>
            <a:endParaRPr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4500563" y="3571875"/>
            <a:ext cx="1397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>
                <a:latin typeface="Times New Roman"/>
                <a:cs typeface="Times New Roman"/>
              </a:rPr>
              <a:t>Счастье</a:t>
            </a:r>
            <a:endParaRPr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5572125" y="2214563"/>
            <a:ext cx="11049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>
                <a:latin typeface="Times New Roman"/>
                <a:cs typeface="Times New Roman"/>
              </a:rPr>
              <a:t>Ссора</a:t>
            </a:r>
            <a:endParaRPr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6715125" y="1357313"/>
            <a:ext cx="13731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>
                <a:latin typeface="Times New Roman"/>
                <a:cs typeface="Times New Roman"/>
              </a:rPr>
              <a:t>Дружба</a:t>
            </a:r>
            <a:endParaRPr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>
            <a:off x="3500438" y="4286250"/>
            <a:ext cx="15795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>
                <a:latin typeface="Times New Roman"/>
                <a:cs typeface="Times New Roman"/>
              </a:rPr>
              <a:t>Согласие</a:t>
            </a:r>
            <a:endParaRPr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>
            <a:off x="4500563" y="5429250"/>
            <a:ext cx="15700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>
                <a:latin typeface="Times New Roman"/>
                <a:cs typeface="Times New Roman"/>
              </a:rPr>
              <a:t>Грубость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spd="slow" p14:dur="2000" advClick="1">
        <p:fade thruBlk="0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009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1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009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3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009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5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009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009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009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1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009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5601" name="Picture 3" descr="C:\Documents and Settings\Admin\Мои документы\Ирина\Фон к презентациям\фоны к презентациям\Рисунок117.jp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 rtlCol="0">
            <a:normAutofit/>
          </a:bodyPr>
          <a:lstStyle/>
          <a:p>
            <a:pPr>
              <a:spcAft>
                <a:spcPts val="0"/>
              </a:spcAft>
              <a:defRPr/>
            </a:pPr>
            <a:r>
              <a:rPr lang="ru-RU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 scaled="1"/>
                </a:gradFill>
              </a:rPr>
              <a:t>Закончи  пословицу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 bwMode="auto"/>
        <p:txBody>
          <a:bodyPr rtlCol="0">
            <a:normAutofit lnSpcReduction="10000"/>
          </a:bodyPr>
          <a:lstStyle/>
          <a:p>
            <a:pPr>
              <a:spcAft>
                <a:spcPts val="0"/>
              </a:spcAft>
              <a:buFont typeface="Arial"/>
              <a:buNone/>
              <a:defRPr/>
            </a:pPr>
            <a:r>
              <a:rPr lang="ru-RU">
                <a:latin typeface="Times New Roman"/>
                <a:cs typeface="Times New Roman"/>
              </a:rPr>
              <a:t>Где любовь да совет, там и горя … </a:t>
            </a:r>
            <a:endParaRPr/>
          </a:p>
          <a:p>
            <a:pPr>
              <a:spcAft>
                <a:spcPts val="0"/>
              </a:spcAft>
              <a:buFont typeface="Arial"/>
              <a:buNone/>
              <a:defRPr/>
            </a:pPr>
            <a:r>
              <a:rPr lang="ru-RU">
                <a:latin typeface="Times New Roman"/>
                <a:cs typeface="Times New Roman"/>
              </a:rPr>
              <a:t>Где мир и лад, не нужен и … </a:t>
            </a:r>
            <a:endParaRPr/>
          </a:p>
          <a:p>
            <a:pPr>
              <a:spcAft>
                <a:spcPts val="0"/>
              </a:spcAft>
              <a:buFont typeface="Arial"/>
              <a:buNone/>
              <a:defRPr/>
            </a:pPr>
            <a:r>
              <a:rPr lang="ru-RU">
                <a:latin typeface="Times New Roman"/>
                <a:cs typeface="Times New Roman"/>
              </a:rPr>
              <a:t>Лучший клад, когда в семье … </a:t>
            </a:r>
            <a:endParaRPr/>
          </a:p>
          <a:p>
            <a:pPr>
              <a:spcAft>
                <a:spcPts val="0"/>
              </a:spcAft>
              <a:buFont typeface="Arial"/>
              <a:buNone/>
              <a:defRPr/>
            </a:pPr>
            <a:r>
              <a:rPr lang="ru-RU">
                <a:latin typeface="Times New Roman"/>
                <a:cs typeface="Times New Roman"/>
              </a:rPr>
              <a:t>В гостях хорошо, а дома … </a:t>
            </a:r>
            <a:endParaRPr/>
          </a:p>
          <a:p>
            <a:pPr>
              <a:spcAft>
                <a:spcPts val="0"/>
              </a:spcAft>
              <a:buFont typeface="Arial"/>
              <a:buNone/>
              <a:defRPr/>
            </a:pPr>
            <a:r>
              <a:rPr lang="ru-RU">
                <a:latin typeface="Times New Roman"/>
                <a:cs typeface="Times New Roman"/>
              </a:rPr>
              <a:t>В своём доме и стены … </a:t>
            </a:r>
            <a:endParaRPr/>
          </a:p>
          <a:p>
            <a:pPr>
              <a:spcAft>
                <a:spcPts val="0"/>
              </a:spcAft>
              <a:buFont typeface="Arial"/>
              <a:buNone/>
              <a:defRPr/>
            </a:pPr>
            <a:r>
              <a:rPr lang="ru-RU">
                <a:latin typeface="Times New Roman"/>
                <a:cs typeface="Times New Roman"/>
              </a:rPr>
              <a:t>В семье разлад, так и дому … </a:t>
            </a:r>
            <a:endParaRPr/>
          </a:p>
          <a:p>
            <a:pPr>
              <a:spcAft>
                <a:spcPts val="0"/>
              </a:spcAft>
              <a:buFont typeface="Arial"/>
              <a:buNone/>
              <a:defRPr/>
            </a:pPr>
            <a:r>
              <a:rPr lang="ru-RU">
                <a:latin typeface="Times New Roman"/>
                <a:cs typeface="Times New Roman"/>
              </a:rPr>
              <a:t>Доброе братство лучше … </a:t>
            </a:r>
            <a:endParaRPr/>
          </a:p>
          <a:p>
            <a:pPr>
              <a:spcAft>
                <a:spcPts val="0"/>
              </a:spcAft>
              <a:buFont typeface="Arial"/>
              <a:buNone/>
              <a:defRPr/>
            </a:pPr>
            <a:r>
              <a:rPr lang="ru-RU">
                <a:latin typeface="Times New Roman"/>
                <a:cs typeface="Times New Roman"/>
              </a:rPr>
              <a:t>Вся семья вместе, …</a:t>
            </a:r>
            <a:endParaRPr/>
          </a:p>
          <a:p>
            <a:pPr>
              <a:spcAft>
                <a:spcPts val="0"/>
              </a:spcAft>
              <a:buFont typeface="Arial"/>
              <a:buNone/>
              <a:defRPr/>
            </a:pPr>
            <a:endParaRPr lang="ru-RU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6572250" y="1571625"/>
            <a:ext cx="6921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>
                <a:solidFill>
                  <a:srgbClr val="C00000"/>
                </a:solidFill>
                <a:latin typeface="Times New Roman"/>
                <a:cs typeface="Times New Roman"/>
              </a:rPr>
              <a:t>нет</a:t>
            </a:r>
            <a:endParaRPr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5857875" y="2119313"/>
            <a:ext cx="8810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>
                <a:solidFill>
                  <a:srgbClr val="C00000"/>
                </a:solidFill>
                <a:latin typeface="Times New Roman"/>
                <a:cs typeface="Times New Roman"/>
              </a:rPr>
              <a:t>клад</a:t>
            </a:r>
            <a:endParaRPr/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5929313" y="2643188"/>
            <a:ext cx="7064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>
                <a:solidFill>
                  <a:srgbClr val="C00000"/>
                </a:solidFill>
                <a:latin typeface="Times New Roman"/>
                <a:cs typeface="Times New Roman"/>
              </a:rPr>
              <a:t>лад</a:t>
            </a:r>
            <a:endParaRPr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5699125" y="3143250"/>
            <a:ext cx="1158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>
                <a:solidFill>
                  <a:srgbClr val="C00000"/>
                </a:solidFill>
                <a:latin typeface="Times New Roman"/>
                <a:cs typeface="Times New Roman"/>
              </a:rPr>
              <a:t>лучше</a:t>
            </a:r>
            <a:endParaRPr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5500688" y="3643313"/>
            <a:ext cx="1682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>
                <a:solidFill>
                  <a:srgbClr val="C00000"/>
                </a:solidFill>
                <a:latin typeface="Times New Roman"/>
                <a:cs typeface="Times New Roman"/>
              </a:rPr>
              <a:t>помогают</a:t>
            </a:r>
            <a:endParaRPr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5711825" y="4214813"/>
            <a:ext cx="11461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>
                <a:solidFill>
                  <a:srgbClr val="C00000"/>
                </a:solidFill>
                <a:latin typeface="Times New Roman"/>
                <a:cs typeface="Times New Roman"/>
              </a:rPr>
              <a:t>не рад</a:t>
            </a:r>
            <a:endParaRPr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5427663" y="4786313"/>
            <a:ext cx="16446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>
                <a:solidFill>
                  <a:srgbClr val="C00000"/>
                </a:solidFill>
                <a:latin typeface="Times New Roman"/>
                <a:cs typeface="Times New Roman"/>
              </a:rPr>
              <a:t>богатства</a:t>
            </a:r>
            <a:endParaRPr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4132263" y="5334000"/>
            <a:ext cx="3225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>
                <a:solidFill>
                  <a:srgbClr val="C00000"/>
                </a:solidFill>
                <a:latin typeface="Times New Roman"/>
                <a:cs typeface="Times New Roman"/>
              </a:rPr>
              <a:t>так и душа на месте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spd="slow" p14:dur="2000" advClick="1">
        <p:fade thruBlk="0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6626" name="Picture 2" descr="C:\Documents and Settings\Admin\Рабочий стол\Рисунок2.jp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</p:pic>
      <p:sp>
        <p:nvSpPr>
          <p:cNvPr id="99" name="Прямоугольник 98"/>
          <p:cNvSpPr>
            <a:spLocks noChangeArrowheads="1"/>
          </p:cNvSpPr>
          <p:nvPr/>
        </p:nvSpPr>
        <p:spPr bwMode="auto">
          <a:xfrm>
            <a:off x="1571625" y="2500313"/>
            <a:ext cx="20002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400">
                <a:latin typeface="Times New Roman"/>
                <a:cs typeface="Times New Roman"/>
              </a:rPr>
              <a:t>любить свою семью</a:t>
            </a:r>
            <a:endParaRPr/>
          </a:p>
        </p:txBody>
      </p:sp>
      <p:sp>
        <p:nvSpPr>
          <p:cNvPr id="100" name="Прямоугольник 99"/>
          <p:cNvSpPr>
            <a:spLocks noChangeArrowheads="1"/>
          </p:cNvSpPr>
          <p:nvPr/>
        </p:nvSpPr>
        <p:spPr bwMode="auto">
          <a:xfrm>
            <a:off x="1571625" y="3500438"/>
            <a:ext cx="21431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400">
                <a:latin typeface="Times New Roman"/>
                <a:cs typeface="Times New Roman"/>
              </a:rPr>
              <a:t>быть внимательным</a:t>
            </a:r>
            <a:endParaRPr/>
          </a:p>
        </p:txBody>
      </p:sp>
      <p:sp>
        <p:nvSpPr>
          <p:cNvPr id="101" name="Прямоугольник 100"/>
          <p:cNvSpPr>
            <a:spLocks noChangeArrowheads="1"/>
          </p:cNvSpPr>
          <p:nvPr/>
        </p:nvSpPr>
        <p:spPr bwMode="auto">
          <a:xfrm>
            <a:off x="1571625" y="4429125"/>
            <a:ext cx="1743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>
                <a:latin typeface="Times New Roman"/>
                <a:cs typeface="Times New Roman"/>
              </a:rPr>
              <a:t>заботливым</a:t>
            </a:r>
            <a:endParaRPr/>
          </a:p>
        </p:txBody>
      </p:sp>
      <p:sp>
        <p:nvSpPr>
          <p:cNvPr id="102" name="Прямоугольник 101"/>
          <p:cNvSpPr>
            <a:spLocks noChangeArrowheads="1"/>
          </p:cNvSpPr>
          <p:nvPr/>
        </p:nvSpPr>
        <p:spPr bwMode="auto">
          <a:xfrm>
            <a:off x="1571625" y="5072063"/>
            <a:ext cx="13906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>
                <a:latin typeface="Times New Roman"/>
                <a:cs typeface="Times New Roman"/>
              </a:rPr>
              <a:t>помогать</a:t>
            </a:r>
            <a:endParaRPr/>
          </a:p>
        </p:txBody>
      </p:sp>
      <p:sp>
        <p:nvSpPr>
          <p:cNvPr id="103" name="Прямоугольник 102"/>
          <p:cNvSpPr>
            <a:spLocks noChangeArrowheads="1"/>
          </p:cNvSpPr>
          <p:nvPr/>
        </p:nvSpPr>
        <p:spPr bwMode="auto">
          <a:xfrm>
            <a:off x="5959475" y="3429000"/>
            <a:ext cx="13271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>
                <a:latin typeface="Times New Roman"/>
                <a:cs typeface="Times New Roman"/>
              </a:rPr>
              <a:t>огорчать</a:t>
            </a:r>
            <a:endParaRPr/>
          </a:p>
        </p:txBody>
      </p:sp>
      <p:sp>
        <p:nvSpPr>
          <p:cNvPr id="104" name="Прямоугольник 103"/>
          <p:cNvSpPr>
            <a:spLocks noChangeArrowheads="1"/>
          </p:cNvSpPr>
          <p:nvPr/>
        </p:nvSpPr>
        <p:spPr bwMode="auto">
          <a:xfrm>
            <a:off x="5989638" y="4252913"/>
            <a:ext cx="12969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>
                <a:latin typeface="Times New Roman"/>
                <a:cs typeface="Times New Roman"/>
              </a:rPr>
              <a:t>ругаться</a:t>
            </a:r>
            <a:endParaRPr/>
          </a:p>
        </p:txBody>
      </p:sp>
      <p:sp>
        <p:nvSpPr>
          <p:cNvPr id="105" name="Прямоугольник 104"/>
          <p:cNvSpPr>
            <a:spLocks noChangeArrowheads="1"/>
          </p:cNvSpPr>
          <p:nvPr/>
        </p:nvSpPr>
        <p:spPr bwMode="auto">
          <a:xfrm>
            <a:off x="5969000" y="5072063"/>
            <a:ext cx="15319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>
                <a:latin typeface="Times New Roman"/>
                <a:cs typeface="Times New Roman"/>
              </a:rPr>
              <a:t>предавать</a:t>
            </a:r>
            <a:endParaRPr/>
          </a:p>
        </p:txBody>
      </p:sp>
      <p:sp>
        <p:nvSpPr>
          <p:cNvPr id="106" name="Прямоугольник 105"/>
          <p:cNvSpPr>
            <a:spLocks noChangeArrowheads="1"/>
          </p:cNvSpPr>
          <p:nvPr/>
        </p:nvSpPr>
        <p:spPr bwMode="auto">
          <a:xfrm>
            <a:off x="6005513" y="2643188"/>
            <a:ext cx="12096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>
                <a:latin typeface="Times New Roman"/>
                <a:cs typeface="Times New Roman"/>
              </a:rPr>
              <a:t>грубить</a:t>
            </a:r>
            <a:endParaRPr/>
          </a:p>
        </p:txBody>
      </p:sp>
      <p:sp>
        <p:nvSpPr>
          <p:cNvPr id="107" name="Овал 106"/>
          <p:cNvSpPr/>
          <p:nvPr/>
        </p:nvSpPr>
        <p:spPr bwMode="auto">
          <a:xfrm>
            <a:off x="500063" y="2357438"/>
            <a:ext cx="500062" cy="50006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>
                <a:solidFill>
                  <a:schemeClr val="tx1"/>
                </a:solidFill>
                <a:latin typeface="Times New Roman"/>
                <a:cs typeface="Times New Roman"/>
              </a:rPr>
              <a:t>Б</a:t>
            </a:r>
            <a:endParaRPr/>
          </a:p>
        </p:txBody>
      </p:sp>
      <p:sp>
        <p:nvSpPr>
          <p:cNvPr id="113" name="Овал 112"/>
          <p:cNvSpPr/>
          <p:nvPr/>
        </p:nvSpPr>
        <p:spPr bwMode="auto">
          <a:xfrm>
            <a:off x="500063" y="2857500"/>
            <a:ext cx="500062" cy="500063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>
                <a:solidFill>
                  <a:schemeClr val="tx1"/>
                </a:solidFill>
                <a:latin typeface="Times New Roman"/>
                <a:cs typeface="Times New Roman"/>
              </a:rPr>
              <a:t>А</a:t>
            </a:r>
            <a:endParaRPr/>
          </a:p>
        </p:txBody>
      </p:sp>
      <p:sp>
        <p:nvSpPr>
          <p:cNvPr id="114" name="Овал 113"/>
          <p:cNvSpPr/>
          <p:nvPr/>
        </p:nvSpPr>
        <p:spPr bwMode="auto">
          <a:xfrm>
            <a:off x="500063" y="3357563"/>
            <a:ext cx="500062" cy="50006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>
                <a:solidFill>
                  <a:schemeClr val="tx1"/>
                </a:solidFill>
                <a:latin typeface="Times New Roman"/>
                <a:cs typeface="Times New Roman"/>
              </a:rPr>
              <a:t>Б</a:t>
            </a:r>
            <a:endParaRPr/>
          </a:p>
        </p:txBody>
      </p:sp>
      <p:sp>
        <p:nvSpPr>
          <p:cNvPr id="115" name="Овал 114"/>
          <p:cNvSpPr/>
          <p:nvPr/>
        </p:nvSpPr>
        <p:spPr bwMode="auto">
          <a:xfrm>
            <a:off x="500063" y="3857625"/>
            <a:ext cx="500062" cy="500063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>
                <a:solidFill>
                  <a:schemeClr val="tx1"/>
                </a:solidFill>
                <a:latin typeface="Times New Roman"/>
                <a:cs typeface="Times New Roman"/>
              </a:rPr>
              <a:t>У</a:t>
            </a:r>
            <a:endParaRPr/>
          </a:p>
        </p:txBody>
      </p:sp>
      <p:sp>
        <p:nvSpPr>
          <p:cNvPr id="116" name="Овал 115"/>
          <p:cNvSpPr/>
          <p:nvPr/>
        </p:nvSpPr>
        <p:spPr bwMode="auto">
          <a:xfrm>
            <a:off x="500063" y="4357688"/>
            <a:ext cx="500062" cy="50006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>
                <a:solidFill>
                  <a:schemeClr val="tx1"/>
                </a:solidFill>
                <a:latin typeface="Times New Roman"/>
                <a:cs typeface="Times New Roman"/>
              </a:rPr>
              <a:t>Ш</a:t>
            </a:r>
            <a:endParaRPr/>
          </a:p>
        </p:txBody>
      </p:sp>
      <p:sp>
        <p:nvSpPr>
          <p:cNvPr id="117" name="Овал 116"/>
          <p:cNvSpPr/>
          <p:nvPr/>
        </p:nvSpPr>
        <p:spPr bwMode="auto">
          <a:xfrm>
            <a:off x="500063" y="4857750"/>
            <a:ext cx="500062" cy="500063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>
                <a:solidFill>
                  <a:schemeClr val="tx1"/>
                </a:solidFill>
                <a:latin typeface="Times New Roman"/>
                <a:cs typeface="Times New Roman"/>
              </a:rPr>
              <a:t>К</a:t>
            </a:r>
            <a:endParaRPr/>
          </a:p>
        </p:txBody>
      </p:sp>
      <p:sp>
        <p:nvSpPr>
          <p:cNvPr id="118" name="Овал 117"/>
          <p:cNvSpPr/>
          <p:nvPr/>
        </p:nvSpPr>
        <p:spPr bwMode="auto">
          <a:xfrm>
            <a:off x="500063" y="5357813"/>
            <a:ext cx="500062" cy="50006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>
                <a:solidFill>
                  <a:schemeClr val="tx1"/>
                </a:solidFill>
                <a:latin typeface="Times New Roman"/>
                <a:cs typeface="Times New Roman"/>
              </a:rPr>
              <a:t>А</a:t>
            </a:r>
            <a:endParaRPr/>
          </a:p>
        </p:txBody>
      </p:sp>
      <p:sp>
        <p:nvSpPr>
          <p:cNvPr id="61" name="Прямоугольник 60"/>
          <p:cNvSpPr/>
          <p:nvPr/>
        </p:nvSpPr>
        <p:spPr bwMode="auto">
          <a:xfrm>
            <a:off x="214313" y="5857875"/>
            <a:ext cx="8715375" cy="1000125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63" name="Прямая соединительная линия 62"/>
          <p:cNvCxnSpPr>
            <a:cxnSpLocks/>
            <a:stCxn id="61" idx="1"/>
          </p:cNvCxnSpPr>
          <p:nvPr/>
        </p:nvCxnSpPr>
        <p:spPr bwMode="auto">
          <a:xfrm rot="10800000" flipH="1" flipV="1">
            <a:off x="214313" y="6357938"/>
            <a:ext cx="87153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>
            <a:cxnSpLocks/>
          </p:cNvCxnSpPr>
          <p:nvPr/>
        </p:nvCxnSpPr>
        <p:spPr bwMode="auto">
          <a:xfrm rot="5400000">
            <a:off x="2535238" y="6108700"/>
            <a:ext cx="500062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>
            <a:cxnSpLocks/>
          </p:cNvCxnSpPr>
          <p:nvPr/>
        </p:nvCxnSpPr>
        <p:spPr bwMode="auto">
          <a:xfrm rot="5400000">
            <a:off x="5965825" y="6107113"/>
            <a:ext cx="500063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>
            <a:cxnSpLocks/>
          </p:cNvCxnSpPr>
          <p:nvPr/>
        </p:nvCxnSpPr>
        <p:spPr bwMode="auto">
          <a:xfrm rot="5400000">
            <a:off x="4322763" y="6607175"/>
            <a:ext cx="500062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Прямоугольник 45"/>
          <p:cNvSpPr>
            <a:spLocks noChangeArrowheads="1"/>
          </p:cNvSpPr>
          <p:nvPr/>
        </p:nvSpPr>
        <p:spPr bwMode="auto">
          <a:xfrm>
            <a:off x="2786063" y="5857875"/>
            <a:ext cx="3429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>
                <a:latin typeface="Times New Roman"/>
                <a:cs typeface="Times New Roman"/>
              </a:rPr>
              <a:t>начало начал</a:t>
            </a:r>
            <a:endParaRPr/>
          </a:p>
        </p:txBody>
      </p:sp>
      <p:sp>
        <p:nvSpPr>
          <p:cNvPr id="47" name="Прямоугольник 46"/>
          <p:cNvSpPr>
            <a:spLocks noChangeArrowheads="1"/>
          </p:cNvSpPr>
          <p:nvPr/>
        </p:nvSpPr>
        <p:spPr bwMode="auto">
          <a:xfrm>
            <a:off x="6215063" y="5857875"/>
            <a:ext cx="2714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>
                <a:latin typeface="Times New Roman"/>
                <a:cs typeface="Times New Roman"/>
              </a:rPr>
              <a:t>очаг</a:t>
            </a:r>
            <a:endParaRPr/>
          </a:p>
        </p:txBody>
      </p:sp>
      <p:sp>
        <p:nvSpPr>
          <p:cNvPr id="48" name="Прямоугольник 47"/>
          <p:cNvSpPr>
            <a:spLocks noChangeArrowheads="1"/>
          </p:cNvSpPr>
          <p:nvPr/>
        </p:nvSpPr>
        <p:spPr bwMode="auto">
          <a:xfrm>
            <a:off x="214313" y="5857875"/>
            <a:ext cx="2571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>
                <a:latin typeface="Times New Roman"/>
                <a:cs typeface="Times New Roman"/>
              </a:rPr>
              <a:t>кров</a:t>
            </a:r>
            <a:endParaRPr/>
          </a:p>
        </p:txBody>
      </p:sp>
      <p:sp>
        <p:nvSpPr>
          <p:cNvPr id="49" name="Прямоугольник 48"/>
          <p:cNvSpPr>
            <a:spLocks noChangeArrowheads="1"/>
          </p:cNvSpPr>
          <p:nvPr/>
        </p:nvSpPr>
        <p:spPr bwMode="auto">
          <a:xfrm>
            <a:off x="214313" y="6334125"/>
            <a:ext cx="43576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>
                <a:latin typeface="Times New Roman"/>
                <a:cs typeface="Times New Roman"/>
              </a:rPr>
              <a:t>причал</a:t>
            </a:r>
            <a:endParaRPr/>
          </a:p>
        </p:txBody>
      </p:sp>
      <p:sp>
        <p:nvSpPr>
          <p:cNvPr id="45" name="Прямоугольник 44"/>
          <p:cNvSpPr>
            <a:spLocks noChangeArrowheads="1"/>
          </p:cNvSpPr>
          <p:nvPr/>
        </p:nvSpPr>
        <p:spPr bwMode="auto">
          <a:xfrm>
            <a:off x="4572000" y="6334125"/>
            <a:ext cx="43576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>
                <a:latin typeface="Times New Roman"/>
                <a:cs typeface="Times New Roman"/>
              </a:rPr>
              <a:t>крепость</a:t>
            </a:r>
            <a:endParaRPr/>
          </a:p>
        </p:txBody>
      </p:sp>
      <p:sp>
        <p:nvSpPr>
          <p:cNvPr id="71" name="Овал 70"/>
          <p:cNvSpPr/>
          <p:nvPr/>
        </p:nvSpPr>
        <p:spPr bwMode="auto">
          <a:xfrm>
            <a:off x="1000125" y="2357438"/>
            <a:ext cx="500063" cy="50006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>
                <a:solidFill>
                  <a:schemeClr val="tx1"/>
                </a:solidFill>
                <a:latin typeface="Times New Roman"/>
                <a:cs typeface="Times New Roman"/>
              </a:rPr>
              <a:t>Д</a:t>
            </a:r>
            <a:endParaRPr/>
          </a:p>
        </p:txBody>
      </p:sp>
      <p:sp>
        <p:nvSpPr>
          <p:cNvPr id="72" name="Овал 71"/>
          <p:cNvSpPr/>
          <p:nvPr/>
        </p:nvSpPr>
        <p:spPr bwMode="auto">
          <a:xfrm>
            <a:off x="1000125" y="2857500"/>
            <a:ext cx="500063" cy="500063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>
                <a:solidFill>
                  <a:schemeClr val="tx1"/>
                </a:solidFill>
                <a:latin typeface="Times New Roman"/>
                <a:cs typeface="Times New Roman"/>
              </a:rPr>
              <a:t>Е</a:t>
            </a:r>
            <a:endParaRPr/>
          </a:p>
        </p:txBody>
      </p:sp>
      <p:sp>
        <p:nvSpPr>
          <p:cNvPr id="73" name="Овал 72"/>
          <p:cNvSpPr/>
          <p:nvPr/>
        </p:nvSpPr>
        <p:spPr bwMode="auto">
          <a:xfrm>
            <a:off x="1000125" y="3357563"/>
            <a:ext cx="500063" cy="50006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>
                <a:solidFill>
                  <a:schemeClr val="tx1"/>
                </a:solidFill>
                <a:latin typeface="Times New Roman"/>
                <a:cs typeface="Times New Roman"/>
              </a:rPr>
              <a:t>Д</a:t>
            </a:r>
            <a:endParaRPr/>
          </a:p>
        </p:txBody>
      </p:sp>
      <p:sp>
        <p:nvSpPr>
          <p:cNvPr id="77" name="Овал 76"/>
          <p:cNvSpPr/>
          <p:nvPr/>
        </p:nvSpPr>
        <p:spPr bwMode="auto">
          <a:xfrm>
            <a:off x="1000125" y="3857625"/>
            <a:ext cx="500063" cy="500063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>
                <a:solidFill>
                  <a:schemeClr val="tx1"/>
                </a:solidFill>
                <a:latin typeface="Times New Roman"/>
                <a:cs typeface="Times New Roman"/>
              </a:rPr>
              <a:t>У</a:t>
            </a:r>
            <a:endParaRPr/>
          </a:p>
        </p:txBody>
      </p:sp>
      <p:sp>
        <p:nvSpPr>
          <p:cNvPr id="79" name="Овал 78"/>
          <p:cNvSpPr/>
          <p:nvPr/>
        </p:nvSpPr>
        <p:spPr bwMode="auto">
          <a:xfrm>
            <a:off x="1000125" y="4357688"/>
            <a:ext cx="500063" cy="50006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>
                <a:solidFill>
                  <a:schemeClr val="tx1"/>
                </a:solidFill>
                <a:latin typeface="Times New Roman"/>
                <a:cs typeface="Times New Roman"/>
              </a:rPr>
              <a:t>Ш</a:t>
            </a:r>
            <a:endParaRPr/>
          </a:p>
        </p:txBody>
      </p:sp>
      <p:sp>
        <p:nvSpPr>
          <p:cNvPr id="81" name="Овал 80"/>
          <p:cNvSpPr/>
          <p:nvPr/>
        </p:nvSpPr>
        <p:spPr bwMode="auto">
          <a:xfrm>
            <a:off x="1000125" y="4857750"/>
            <a:ext cx="500063" cy="500063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>
                <a:solidFill>
                  <a:schemeClr val="tx1"/>
                </a:solidFill>
                <a:latin typeface="Times New Roman"/>
                <a:cs typeface="Times New Roman"/>
              </a:rPr>
              <a:t>К</a:t>
            </a:r>
            <a:endParaRPr/>
          </a:p>
        </p:txBody>
      </p:sp>
      <p:sp>
        <p:nvSpPr>
          <p:cNvPr id="82" name="Овал 81"/>
          <p:cNvSpPr/>
          <p:nvPr/>
        </p:nvSpPr>
        <p:spPr bwMode="auto">
          <a:xfrm>
            <a:off x="1000125" y="5357813"/>
            <a:ext cx="500063" cy="50006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>
                <a:solidFill>
                  <a:schemeClr val="tx1"/>
                </a:solidFill>
                <a:latin typeface="Times New Roman"/>
                <a:cs typeface="Times New Roman"/>
              </a:rPr>
              <a:t>А</a:t>
            </a:r>
            <a:endParaRPr/>
          </a:p>
        </p:txBody>
      </p:sp>
      <p:sp>
        <p:nvSpPr>
          <p:cNvPr id="83" name="Овал 82"/>
          <p:cNvSpPr/>
          <p:nvPr/>
        </p:nvSpPr>
        <p:spPr bwMode="auto">
          <a:xfrm>
            <a:off x="8072438" y="2357438"/>
            <a:ext cx="500062" cy="50006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>
                <a:solidFill>
                  <a:schemeClr val="tx1"/>
                </a:solidFill>
                <a:latin typeface="Times New Roman"/>
                <a:cs typeface="Times New Roman"/>
              </a:rPr>
              <a:t>С</a:t>
            </a:r>
            <a:endParaRPr/>
          </a:p>
        </p:txBody>
      </p:sp>
      <p:sp>
        <p:nvSpPr>
          <p:cNvPr id="88" name="Овал 87"/>
          <p:cNvSpPr/>
          <p:nvPr/>
        </p:nvSpPr>
        <p:spPr bwMode="auto">
          <a:xfrm>
            <a:off x="8072438" y="2857500"/>
            <a:ext cx="500062" cy="500063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>
                <a:solidFill>
                  <a:schemeClr val="tx1"/>
                </a:solidFill>
                <a:latin typeface="Times New Roman"/>
                <a:cs typeface="Times New Roman"/>
              </a:rPr>
              <a:t>Е</a:t>
            </a:r>
            <a:endParaRPr/>
          </a:p>
        </p:txBody>
      </p:sp>
      <p:sp>
        <p:nvSpPr>
          <p:cNvPr id="91" name="Овал 90"/>
          <p:cNvSpPr/>
          <p:nvPr/>
        </p:nvSpPr>
        <p:spPr bwMode="auto">
          <a:xfrm>
            <a:off x="8072438" y="3357563"/>
            <a:ext cx="500062" cy="50006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>
                <a:solidFill>
                  <a:schemeClr val="tx1"/>
                </a:solidFill>
                <a:latin typeface="Times New Roman"/>
                <a:cs typeface="Times New Roman"/>
              </a:rPr>
              <a:t>С</a:t>
            </a:r>
            <a:endParaRPr/>
          </a:p>
        </p:txBody>
      </p:sp>
      <p:sp>
        <p:nvSpPr>
          <p:cNvPr id="92" name="Овал 91"/>
          <p:cNvSpPr/>
          <p:nvPr/>
        </p:nvSpPr>
        <p:spPr bwMode="auto">
          <a:xfrm>
            <a:off x="8072438" y="3857625"/>
            <a:ext cx="500062" cy="500063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>
                <a:solidFill>
                  <a:schemeClr val="tx1"/>
                </a:solidFill>
                <a:latin typeface="Times New Roman"/>
                <a:cs typeface="Times New Roman"/>
              </a:rPr>
              <a:t>Т</a:t>
            </a:r>
            <a:endParaRPr/>
          </a:p>
        </p:txBody>
      </p:sp>
      <p:sp>
        <p:nvSpPr>
          <p:cNvPr id="93" name="Овал 92"/>
          <p:cNvSpPr/>
          <p:nvPr/>
        </p:nvSpPr>
        <p:spPr bwMode="auto">
          <a:xfrm>
            <a:off x="8072438" y="4357688"/>
            <a:ext cx="500062" cy="50006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>
                <a:solidFill>
                  <a:schemeClr val="tx1"/>
                </a:solidFill>
                <a:latin typeface="Times New Roman"/>
                <a:cs typeface="Times New Roman"/>
              </a:rPr>
              <a:t>Р</a:t>
            </a:r>
            <a:endParaRPr/>
          </a:p>
        </p:txBody>
      </p:sp>
      <p:sp>
        <p:nvSpPr>
          <p:cNvPr id="95" name="Овал 94"/>
          <p:cNvSpPr/>
          <p:nvPr/>
        </p:nvSpPr>
        <p:spPr bwMode="auto">
          <a:xfrm>
            <a:off x="8072438" y="4857750"/>
            <a:ext cx="500062" cy="500063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>
                <a:solidFill>
                  <a:schemeClr val="tx1"/>
                </a:solidFill>
                <a:latin typeface="Times New Roman"/>
                <a:cs typeface="Times New Roman"/>
              </a:rPr>
              <a:t>А</a:t>
            </a:r>
            <a:endParaRPr/>
          </a:p>
        </p:txBody>
      </p:sp>
      <p:sp>
        <p:nvSpPr>
          <p:cNvPr id="108" name="Овал 107"/>
          <p:cNvSpPr/>
          <p:nvPr/>
        </p:nvSpPr>
        <p:spPr bwMode="auto">
          <a:xfrm>
            <a:off x="8072438" y="5357813"/>
            <a:ext cx="500062" cy="50006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ru-RU" sz="320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09" name="Овал 108"/>
          <p:cNvSpPr/>
          <p:nvPr/>
        </p:nvSpPr>
        <p:spPr bwMode="auto">
          <a:xfrm>
            <a:off x="7572375" y="2357438"/>
            <a:ext cx="500063" cy="50006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>
                <a:solidFill>
                  <a:schemeClr val="tx1"/>
                </a:solidFill>
                <a:latin typeface="Times New Roman"/>
                <a:cs typeface="Times New Roman"/>
              </a:rPr>
              <a:t>Б</a:t>
            </a:r>
            <a:endParaRPr/>
          </a:p>
        </p:txBody>
      </p:sp>
      <p:sp>
        <p:nvSpPr>
          <p:cNvPr id="110" name="Овал 109"/>
          <p:cNvSpPr/>
          <p:nvPr/>
        </p:nvSpPr>
        <p:spPr bwMode="auto">
          <a:xfrm>
            <a:off x="7572375" y="2857500"/>
            <a:ext cx="500063" cy="500063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>
                <a:solidFill>
                  <a:schemeClr val="tx1"/>
                </a:solidFill>
                <a:latin typeface="Times New Roman"/>
                <a:cs typeface="Times New Roman"/>
              </a:rPr>
              <a:t>Р</a:t>
            </a:r>
            <a:endParaRPr/>
          </a:p>
        </p:txBody>
      </p:sp>
      <p:sp>
        <p:nvSpPr>
          <p:cNvPr id="111" name="Овал 110"/>
          <p:cNvSpPr/>
          <p:nvPr/>
        </p:nvSpPr>
        <p:spPr bwMode="auto">
          <a:xfrm>
            <a:off x="7572375" y="3357563"/>
            <a:ext cx="500063" cy="50006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>
                <a:solidFill>
                  <a:schemeClr val="tx1"/>
                </a:solidFill>
                <a:latin typeface="Times New Roman"/>
                <a:cs typeface="Times New Roman"/>
              </a:rPr>
              <a:t>А</a:t>
            </a:r>
            <a:endParaRPr/>
          </a:p>
        </p:txBody>
      </p:sp>
      <p:sp>
        <p:nvSpPr>
          <p:cNvPr id="112" name="Овал 111"/>
          <p:cNvSpPr/>
          <p:nvPr/>
        </p:nvSpPr>
        <p:spPr bwMode="auto">
          <a:xfrm>
            <a:off x="7572375" y="3857625"/>
            <a:ext cx="500063" cy="500063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>
                <a:solidFill>
                  <a:schemeClr val="tx1"/>
                </a:solidFill>
                <a:latin typeface="Times New Roman"/>
                <a:cs typeface="Times New Roman"/>
              </a:rPr>
              <a:t>Т</a:t>
            </a:r>
            <a:endParaRPr/>
          </a:p>
        </p:txBody>
      </p:sp>
      <p:sp>
        <p:nvSpPr>
          <p:cNvPr id="119" name="Овал 118"/>
          <p:cNvSpPr/>
          <p:nvPr/>
        </p:nvSpPr>
        <p:spPr bwMode="auto">
          <a:xfrm>
            <a:off x="7572375" y="4357688"/>
            <a:ext cx="500063" cy="50006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ru-RU" sz="320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20" name="Овал 119"/>
          <p:cNvSpPr/>
          <p:nvPr/>
        </p:nvSpPr>
        <p:spPr bwMode="auto">
          <a:xfrm>
            <a:off x="7572375" y="4857750"/>
            <a:ext cx="500063" cy="500063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ru-RU" sz="320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21" name="Овал 120"/>
          <p:cNvSpPr/>
          <p:nvPr/>
        </p:nvSpPr>
        <p:spPr bwMode="auto">
          <a:xfrm>
            <a:off x="7572375" y="5357813"/>
            <a:ext cx="500063" cy="50006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ru-RU" sz="320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22" name="Овал 121"/>
          <p:cNvSpPr/>
          <p:nvPr/>
        </p:nvSpPr>
        <p:spPr bwMode="auto">
          <a:xfrm>
            <a:off x="1785938" y="1928813"/>
            <a:ext cx="500062" cy="50006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>
                <a:solidFill>
                  <a:schemeClr val="tx1"/>
                </a:solidFill>
                <a:latin typeface="Times New Roman"/>
                <a:cs typeface="Times New Roman"/>
              </a:rPr>
              <a:t>М</a:t>
            </a:r>
            <a:endParaRPr/>
          </a:p>
        </p:txBody>
      </p:sp>
      <p:sp>
        <p:nvSpPr>
          <p:cNvPr id="123" name="Овал 122"/>
          <p:cNvSpPr/>
          <p:nvPr/>
        </p:nvSpPr>
        <p:spPr bwMode="auto">
          <a:xfrm>
            <a:off x="2786063" y="1928813"/>
            <a:ext cx="500062" cy="50006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>
                <a:solidFill>
                  <a:schemeClr val="tx1"/>
                </a:solidFill>
                <a:latin typeface="Times New Roman"/>
                <a:cs typeface="Times New Roman"/>
              </a:rPr>
              <a:t>М</a:t>
            </a:r>
            <a:endParaRPr/>
          </a:p>
        </p:txBody>
      </p:sp>
      <p:sp>
        <p:nvSpPr>
          <p:cNvPr id="129" name="Овал 128"/>
          <p:cNvSpPr/>
          <p:nvPr/>
        </p:nvSpPr>
        <p:spPr bwMode="auto">
          <a:xfrm>
            <a:off x="2286000" y="1928813"/>
            <a:ext cx="500063" cy="50006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>
                <a:solidFill>
                  <a:schemeClr val="tx1"/>
                </a:solidFill>
                <a:latin typeface="Times New Roman"/>
                <a:cs typeface="Times New Roman"/>
              </a:rPr>
              <a:t>А</a:t>
            </a:r>
            <a:endParaRPr/>
          </a:p>
        </p:txBody>
      </p:sp>
      <p:sp>
        <p:nvSpPr>
          <p:cNvPr id="130" name="Овал 129"/>
          <p:cNvSpPr/>
          <p:nvPr/>
        </p:nvSpPr>
        <p:spPr bwMode="auto">
          <a:xfrm>
            <a:off x="3286125" y="1928813"/>
            <a:ext cx="500063" cy="50006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>
                <a:solidFill>
                  <a:schemeClr val="tx1"/>
                </a:solidFill>
                <a:latin typeface="Times New Roman"/>
                <a:cs typeface="Times New Roman"/>
              </a:rPr>
              <a:t>А</a:t>
            </a:r>
            <a:endParaRPr/>
          </a:p>
        </p:txBody>
      </p:sp>
      <p:sp>
        <p:nvSpPr>
          <p:cNvPr id="131" name="Овал 130"/>
          <p:cNvSpPr/>
          <p:nvPr/>
        </p:nvSpPr>
        <p:spPr bwMode="auto">
          <a:xfrm>
            <a:off x="3786188" y="1928813"/>
            <a:ext cx="500062" cy="50006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ru-RU" sz="320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32" name="Овал 131"/>
          <p:cNvSpPr/>
          <p:nvPr/>
        </p:nvSpPr>
        <p:spPr bwMode="auto">
          <a:xfrm>
            <a:off x="4286250" y="1928813"/>
            <a:ext cx="500063" cy="50006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>
                <a:solidFill>
                  <a:schemeClr val="tx1"/>
                </a:solidFill>
                <a:latin typeface="Times New Roman"/>
                <a:cs typeface="Times New Roman"/>
              </a:rPr>
              <a:t>Я</a:t>
            </a:r>
            <a:endParaRPr/>
          </a:p>
        </p:txBody>
      </p:sp>
      <p:sp>
        <p:nvSpPr>
          <p:cNvPr id="133" name="Овал 132"/>
          <p:cNvSpPr/>
          <p:nvPr/>
        </p:nvSpPr>
        <p:spPr bwMode="auto">
          <a:xfrm>
            <a:off x="4786313" y="1928813"/>
            <a:ext cx="500062" cy="50006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ru-RU" sz="320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34" name="Овал 133"/>
          <p:cNvSpPr/>
          <p:nvPr/>
        </p:nvSpPr>
        <p:spPr bwMode="auto">
          <a:xfrm>
            <a:off x="5286375" y="1928813"/>
            <a:ext cx="500063" cy="50006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>
                <a:solidFill>
                  <a:schemeClr val="tx1"/>
                </a:solidFill>
                <a:latin typeface="Times New Roman"/>
                <a:cs typeface="Times New Roman"/>
              </a:rPr>
              <a:t>П</a:t>
            </a:r>
            <a:endParaRPr/>
          </a:p>
        </p:txBody>
      </p:sp>
      <p:sp>
        <p:nvSpPr>
          <p:cNvPr id="135" name="Овал 134"/>
          <p:cNvSpPr/>
          <p:nvPr/>
        </p:nvSpPr>
        <p:spPr bwMode="auto">
          <a:xfrm>
            <a:off x="5786438" y="1928813"/>
            <a:ext cx="500062" cy="50006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>
                <a:solidFill>
                  <a:schemeClr val="tx1"/>
                </a:solidFill>
                <a:latin typeface="Times New Roman"/>
                <a:cs typeface="Times New Roman"/>
              </a:rPr>
              <a:t>А</a:t>
            </a:r>
            <a:endParaRPr/>
          </a:p>
        </p:txBody>
      </p:sp>
      <p:sp>
        <p:nvSpPr>
          <p:cNvPr id="136" name="Овал 135"/>
          <p:cNvSpPr/>
          <p:nvPr/>
        </p:nvSpPr>
        <p:spPr bwMode="auto">
          <a:xfrm>
            <a:off x="6286500" y="1928813"/>
            <a:ext cx="500063" cy="50006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>
                <a:solidFill>
                  <a:schemeClr val="tx1"/>
                </a:solidFill>
                <a:latin typeface="Times New Roman"/>
                <a:cs typeface="Times New Roman"/>
              </a:rPr>
              <a:t>П</a:t>
            </a:r>
            <a:endParaRPr/>
          </a:p>
        </p:txBody>
      </p:sp>
      <p:sp>
        <p:nvSpPr>
          <p:cNvPr id="137" name="Овал 136"/>
          <p:cNvSpPr/>
          <p:nvPr/>
        </p:nvSpPr>
        <p:spPr bwMode="auto">
          <a:xfrm>
            <a:off x="6786563" y="1928813"/>
            <a:ext cx="500062" cy="50006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>
                <a:solidFill>
                  <a:schemeClr val="tx1"/>
                </a:solidFill>
                <a:latin typeface="Times New Roman"/>
                <a:cs typeface="Times New Roman"/>
              </a:rPr>
              <a:t>А</a:t>
            </a:r>
            <a:endParaRPr/>
          </a:p>
        </p:txBody>
      </p:sp>
      <p:sp>
        <p:nvSpPr>
          <p:cNvPr id="139" name="Овал 138"/>
          <p:cNvSpPr/>
          <p:nvPr/>
        </p:nvSpPr>
        <p:spPr bwMode="auto">
          <a:xfrm>
            <a:off x="1285875" y="1928813"/>
            <a:ext cx="500063" cy="50006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ru-RU" sz="320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40" name="Овал 139"/>
          <p:cNvSpPr/>
          <p:nvPr/>
        </p:nvSpPr>
        <p:spPr bwMode="auto">
          <a:xfrm>
            <a:off x="785813" y="1928813"/>
            <a:ext cx="500062" cy="50006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ru-RU" sz="320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41" name="Овал 140"/>
          <p:cNvSpPr/>
          <p:nvPr/>
        </p:nvSpPr>
        <p:spPr bwMode="auto">
          <a:xfrm>
            <a:off x="7215188" y="1928813"/>
            <a:ext cx="500062" cy="50006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ru-RU" sz="320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42" name="Овал 141"/>
          <p:cNvSpPr/>
          <p:nvPr/>
        </p:nvSpPr>
        <p:spPr bwMode="auto">
          <a:xfrm>
            <a:off x="7715250" y="1928813"/>
            <a:ext cx="500063" cy="50006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ru-RU" sz="320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grpSp>
        <p:nvGrpSpPr>
          <p:cNvPr id="75" name="Группа 74"/>
          <p:cNvGrpSpPr/>
          <p:nvPr/>
        </p:nvGrpSpPr>
        <p:grpSpPr bwMode="auto">
          <a:xfrm>
            <a:off x="3821113" y="3178175"/>
            <a:ext cx="1430337" cy="1501775"/>
            <a:chOff x="3821902" y="3178967"/>
            <a:chExt cx="1428760" cy="1500199"/>
          </a:xfrm>
        </p:grpSpPr>
        <p:sp>
          <p:nvSpPr>
            <p:cNvPr id="39" name="Прямоугольник 38"/>
            <p:cNvSpPr/>
            <p:nvPr/>
          </p:nvSpPr>
          <p:spPr bwMode="auto">
            <a:xfrm rot="5400000">
              <a:off x="3786975" y="3215480"/>
              <a:ext cx="1500199" cy="1427175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0" name="Прямоугольник 39"/>
            <p:cNvSpPr/>
            <p:nvPr/>
          </p:nvSpPr>
          <p:spPr bwMode="auto">
            <a:xfrm rot="5400000">
              <a:off x="4500583" y="3929087"/>
              <a:ext cx="750099" cy="750059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42" name="Прямая соединительная линия 41"/>
            <p:cNvCxnSpPr>
              <a:cxnSpLocks/>
            </p:cNvCxnSpPr>
            <p:nvPr/>
          </p:nvCxnSpPr>
          <p:spPr bwMode="auto">
            <a:xfrm rot="10800000">
              <a:off x="3821902" y="3929067"/>
              <a:ext cx="678701" cy="1585"/>
            </a:xfrm>
            <a:prstGeom prst="line">
              <a:avLst/>
            </a:prstGeom>
            <a:solidFill>
              <a:srgbClr val="FFFF00"/>
            </a:solidFill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1" name="Равнобедренный треугольник 160"/>
          <p:cNvSpPr/>
          <p:nvPr/>
        </p:nvSpPr>
        <p:spPr bwMode="auto">
          <a:xfrm>
            <a:off x="857250" y="214313"/>
            <a:ext cx="7358063" cy="1643062"/>
          </a:xfrm>
          <a:prstGeom prst="triangle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7" name="Прямоугольник 96"/>
          <p:cNvSpPr>
            <a:spLocks noChangeArrowheads="1"/>
          </p:cNvSpPr>
          <p:nvPr/>
        </p:nvSpPr>
        <p:spPr bwMode="auto">
          <a:xfrm rot="-1451339">
            <a:off x="2546350" y="917575"/>
            <a:ext cx="1346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>
                <a:latin typeface="Times New Roman"/>
                <a:cs typeface="Times New Roman"/>
              </a:rPr>
              <a:t>любовь</a:t>
            </a:r>
            <a:endParaRPr/>
          </a:p>
        </p:txBody>
      </p:sp>
      <p:sp>
        <p:nvSpPr>
          <p:cNvPr id="98" name="Прямоугольник 97"/>
          <p:cNvSpPr>
            <a:spLocks noChangeArrowheads="1"/>
          </p:cNvSpPr>
          <p:nvPr/>
        </p:nvSpPr>
        <p:spPr bwMode="auto">
          <a:xfrm rot="1439999">
            <a:off x="5122863" y="919163"/>
            <a:ext cx="14049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>
                <a:latin typeface="Times New Roman"/>
                <a:cs typeface="Times New Roman"/>
              </a:rPr>
              <a:t>доверие</a:t>
            </a:r>
            <a:endParaRPr/>
          </a:p>
        </p:txBody>
      </p:sp>
      <p:sp>
        <p:nvSpPr>
          <p:cNvPr id="96" name="Прямоугольник 95"/>
          <p:cNvSpPr>
            <a:spLocks noChangeArrowheads="1"/>
          </p:cNvSpPr>
          <p:nvPr/>
        </p:nvSpPr>
        <p:spPr bwMode="auto">
          <a:xfrm>
            <a:off x="3429000" y="1285875"/>
            <a:ext cx="21097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>
                <a:latin typeface="Times New Roman"/>
                <a:cs typeface="Times New Roman"/>
              </a:rPr>
              <a:t>понимание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spd="slow" p14:dur="2000" advClick="1">
        <p:fade thruBlk="0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7649" name="Picture 3" descr="C:\Documents and Settings\Admin\Мои документы\Ирина\Фон к презентациям\фоны к презентациям\Рисунок117.jp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 rtlCol="0">
            <a:normAutofit/>
          </a:bodyPr>
          <a:lstStyle/>
          <a:p>
            <a:pPr>
              <a:spcAft>
                <a:spcPts val="0"/>
              </a:spcAft>
              <a:defRPr/>
            </a:pPr>
            <a:r>
              <a:rPr lang="ru-RU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 scaled="1"/>
                </a:gradFill>
              </a:rPr>
              <a:t>И в шутку и в серьёз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 bwMode="auto">
          <a:xfrm>
            <a:off x="457200" y="1428750"/>
            <a:ext cx="8229600" cy="4614863"/>
          </a:xfrm>
        </p:spPr>
        <p:txBody>
          <a:bodyPr/>
          <a:lstStyle/>
          <a:p>
            <a:pPr>
              <a:buFont typeface="Arial"/>
              <a:buNone/>
              <a:defRPr/>
            </a:pPr>
            <a:r>
              <a:rPr lang="ru-RU" sz="2800">
                <a:latin typeface="Times New Roman"/>
                <a:cs typeface="Times New Roman"/>
              </a:rPr>
              <a:t>1. Какое выражение стало символом большой семьи:</a:t>
            </a:r>
            <a:endParaRPr/>
          </a:p>
          <a:p>
            <a:pPr>
              <a:buFont typeface="Arial"/>
              <a:buNone/>
              <a:defRPr/>
            </a:pPr>
            <a:r>
              <a:rPr lang="ru-RU" sz="2800">
                <a:latin typeface="Times New Roman"/>
                <a:cs typeface="Times New Roman"/>
              </a:rPr>
              <a:t>а) Трое в лодке;</a:t>
            </a:r>
            <a:endParaRPr/>
          </a:p>
          <a:p>
            <a:pPr>
              <a:buFont typeface="Arial"/>
              <a:buNone/>
              <a:defRPr/>
            </a:pPr>
            <a:r>
              <a:rPr lang="ru-RU" sz="2800">
                <a:latin typeface="Times New Roman"/>
                <a:cs typeface="Times New Roman"/>
              </a:rPr>
              <a:t>б) Четверо за компьютером;</a:t>
            </a:r>
            <a:endParaRPr/>
          </a:p>
          <a:p>
            <a:pPr>
              <a:buFont typeface="Arial"/>
              <a:buNone/>
              <a:defRPr/>
            </a:pPr>
            <a:r>
              <a:rPr lang="ru-RU" sz="2800">
                <a:latin typeface="Times New Roman"/>
                <a:cs typeface="Times New Roman"/>
              </a:rPr>
              <a:t>в) Пятеро в ванной;</a:t>
            </a:r>
            <a:endParaRPr/>
          </a:p>
          <a:p>
            <a:pPr>
              <a:buFont typeface="Arial"/>
              <a:buNone/>
              <a:defRPr/>
            </a:pPr>
            <a:r>
              <a:rPr lang="ru-RU" sz="2800">
                <a:latin typeface="Times New Roman"/>
                <a:cs typeface="Times New Roman"/>
              </a:rPr>
              <a:t>г) Семеро по лавкам.</a:t>
            </a:r>
            <a:endParaRPr/>
          </a:p>
          <a:p>
            <a:pPr>
              <a:buFont typeface="Arial"/>
              <a:buNone/>
              <a:defRPr/>
            </a:pPr>
            <a:endParaRPr lang="ru-RU" sz="1600">
              <a:latin typeface="Times New Roman"/>
              <a:cs typeface="Times New Roman"/>
            </a:endParaRPr>
          </a:p>
          <a:p>
            <a:pPr>
              <a:buFont typeface="Arial"/>
              <a:buNone/>
              <a:defRPr/>
            </a:pPr>
            <a:r>
              <a:rPr lang="ru-RU" sz="2800">
                <a:latin typeface="Times New Roman"/>
                <a:cs typeface="Times New Roman"/>
              </a:rPr>
              <a:t>2. Есть буквенная семья, в которой, согласно многочисленным стихам, </a:t>
            </a:r>
            <a:endParaRPr/>
          </a:p>
          <a:p>
            <a:pPr>
              <a:buFont typeface="Arial"/>
              <a:buNone/>
              <a:defRPr/>
            </a:pPr>
            <a:r>
              <a:rPr lang="ru-RU" sz="2800">
                <a:latin typeface="Times New Roman"/>
                <a:cs typeface="Times New Roman"/>
              </a:rPr>
              <a:t>«33 родных сестрицы». Что это за семья?</a:t>
            </a:r>
            <a:endParaRPr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214438" y="5786438"/>
            <a:ext cx="1528762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000">
                <a:latin typeface="Times New Roman"/>
                <a:cs typeface="Times New Roman"/>
              </a:rPr>
              <a:t>алфавит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spd="slow" p14:dur="2000" advClick="1">
        <p:fade thruBlk="0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1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2" dur="1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8673" name="Picture 3" descr="C:\Documents and Settings\Admin\Мои документы\Ирина\Фон к презентациям\фоны к презентациям\Рисунок117.jp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Содержимое 2"/>
          <p:cNvSpPr>
            <a:spLocks noGrp="1"/>
          </p:cNvSpPr>
          <p:nvPr>
            <p:ph idx="1"/>
          </p:nvPr>
        </p:nvSpPr>
        <p:spPr bwMode="auto">
          <a:xfrm>
            <a:off x="428625" y="857250"/>
            <a:ext cx="8229600" cy="4525963"/>
          </a:xfrm>
        </p:spPr>
        <p:txBody>
          <a:bodyPr/>
          <a:lstStyle/>
          <a:p>
            <a:pPr>
              <a:buFont typeface="Arial"/>
              <a:buNone/>
              <a:defRPr/>
            </a:pPr>
            <a:r>
              <a:rPr lang="ru-RU" sz="2800">
                <a:latin typeface="Times New Roman"/>
                <a:cs typeface="Times New Roman"/>
              </a:rPr>
              <a:t>3. Цветок – символ семьи.</a:t>
            </a:r>
            <a:endParaRPr/>
          </a:p>
          <a:p>
            <a:pPr>
              <a:buFont typeface="Arial"/>
              <a:buNone/>
              <a:defRPr/>
            </a:pPr>
            <a:r>
              <a:rPr lang="ru-RU" sz="2800">
                <a:latin typeface="Times New Roman"/>
                <a:cs typeface="Times New Roman"/>
              </a:rPr>
              <a:t> </a:t>
            </a:r>
            <a:endParaRPr lang="ru-RU" sz="1600">
              <a:latin typeface="Times New Roman"/>
              <a:cs typeface="Times New Roman"/>
            </a:endParaRPr>
          </a:p>
          <a:p>
            <a:pPr>
              <a:buFont typeface="Arial"/>
              <a:buNone/>
              <a:defRPr/>
            </a:pPr>
            <a:r>
              <a:rPr lang="ru-RU" sz="2800">
                <a:latin typeface="Times New Roman"/>
                <a:cs typeface="Times New Roman"/>
              </a:rPr>
              <a:t>4. Какое растение олицетворяет собой одновременно и родного, и приёмного родственника?</a:t>
            </a:r>
            <a:endParaRPr/>
          </a:p>
          <a:p>
            <a:pPr>
              <a:buFont typeface="Arial"/>
              <a:buNone/>
              <a:defRPr/>
            </a:pPr>
            <a:endParaRPr lang="ru-RU" sz="2800">
              <a:latin typeface="Times New Roman"/>
              <a:cs typeface="Times New Roman"/>
            </a:endParaRPr>
          </a:p>
          <a:p>
            <a:pPr>
              <a:buFont typeface="Arial"/>
              <a:buNone/>
              <a:defRPr/>
            </a:pPr>
            <a:endParaRPr lang="ru-RU" sz="1100">
              <a:latin typeface="Times New Roman"/>
              <a:cs typeface="Times New Roman"/>
            </a:endParaRPr>
          </a:p>
          <a:p>
            <a:pPr>
              <a:buFont typeface="Arial"/>
              <a:buNone/>
              <a:defRPr/>
            </a:pPr>
            <a:r>
              <a:rPr lang="ru-RU" sz="2800">
                <a:latin typeface="Times New Roman"/>
                <a:cs typeface="Times New Roman"/>
              </a:rPr>
              <a:t>5. О какой русской игрушке эта цитата: «Она олицетворяет идею крепкой семьи, достатка, продолжения рода, несёт в себе идею единства»?</a:t>
            </a:r>
            <a:endParaRPr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714875" y="857250"/>
            <a:ext cx="1624013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000">
                <a:latin typeface="Times New Roman"/>
                <a:cs typeface="Times New Roman"/>
              </a:rPr>
              <a:t>ромашка</a:t>
            </a:r>
            <a:endParaRPr lang="ru-RU" sz="3000">
              <a:latin typeface="Calibri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6215063" y="2857500"/>
            <a:ext cx="2508250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000">
                <a:latin typeface="Times New Roman"/>
                <a:cs typeface="Times New Roman"/>
              </a:rPr>
              <a:t>мать-и-мачеха</a:t>
            </a:r>
            <a:endParaRPr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4143375" y="5072063"/>
            <a:ext cx="2058988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000">
                <a:latin typeface="Times New Roman"/>
                <a:cs typeface="Times New Roman"/>
              </a:rPr>
              <a:t>о матрёшке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spd="slow" p14:dur="2000" advClick="1">
        <p:fade thruBlk="0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1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0" dur="1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" dur="1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5" dur="1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1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0" dur="1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1" dur="1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1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9697" name="Picture 3" descr="C:\Documents and Settings\Admin\Мои документы\Ирина\Фон к презентациям\фоны к презентациям\Рисунок117.jp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Содержимое 2"/>
          <p:cNvSpPr>
            <a:spLocks noGrp="1"/>
          </p:cNvSpPr>
          <p:nvPr>
            <p:ph idx="1"/>
          </p:nvPr>
        </p:nvSpPr>
        <p:spPr bwMode="auto">
          <a:xfrm>
            <a:off x="428625" y="500063"/>
            <a:ext cx="8229600" cy="5286375"/>
          </a:xfrm>
        </p:spPr>
        <p:txBody>
          <a:bodyPr/>
          <a:lstStyle/>
          <a:p>
            <a:pPr>
              <a:buFont typeface="Arial"/>
              <a:buNone/>
              <a:defRPr/>
            </a:pPr>
            <a:r>
              <a:rPr lang="ru-RU" sz="2800">
                <a:latin typeface="Times New Roman"/>
                <a:cs typeface="Times New Roman"/>
              </a:rPr>
              <a:t>6. Как звучит русская «фруктовая» пословица о том, кто унаследовал плохое, неблаговидное поведение от отца или матери?</a:t>
            </a:r>
            <a:endParaRPr/>
          </a:p>
          <a:p>
            <a:pPr>
              <a:buFont typeface="Arial"/>
              <a:buNone/>
              <a:defRPr/>
            </a:pPr>
            <a:endParaRPr lang="ru-RU" sz="2800">
              <a:latin typeface="Times New Roman"/>
              <a:cs typeface="Times New Roman"/>
            </a:endParaRPr>
          </a:p>
          <a:p>
            <a:pPr>
              <a:buFont typeface="Arial"/>
              <a:buNone/>
              <a:defRPr/>
            </a:pPr>
            <a:endParaRPr lang="ru-RU" sz="1200">
              <a:latin typeface="Times New Roman"/>
              <a:cs typeface="Times New Roman"/>
            </a:endParaRPr>
          </a:p>
          <a:p>
            <a:pPr>
              <a:buFont typeface="Arial"/>
              <a:buNone/>
              <a:defRPr/>
            </a:pPr>
            <a:r>
              <a:rPr lang="ru-RU" sz="2800">
                <a:latin typeface="Times New Roman"/>
                <a:cs typeface="Times New Roman"/>
              </a:rPr>
              <a:t>7. Какую погоду не в силах предсказать синоптики?</a:t>
            </a:r>
            <a:endParaRPr/>
          </a:p>
          <a:p>
            <a:pPr>
              <a:buFont typeface="Arial"/>
              <a:buNone/>
              <a:defRPr/>
            </a:pPr>
            <a:endParaRPr lang="ru-RU" sz="2800">
              <a:latin typeface="Times New Roman"/>
              <a:cs typeface="Times New Roman"/>
            </a:endParaRPr>
          </a:p>
          <a:p>
            <a:pPr>
              <a:buFont typeface="Arial"/>
              <a:buNone/>
              <a:defRPr/>
            </a:pPr>
            <a:r>
              <a:rPr lang="ru-RU" sz="2800">
                <a:latin typeface="Times New Roman"/>
                <a:cs typeface="Times New Roman"/>
              </a:rPr>
              <a:t>8. На Руси, когда вся семья собиралась за новогодним столом, дети связывали ножки стола лыковой верёвкой. Что символизировал этот новогодний обычай? </a:t>
            </a:r>
            <a:endParaRPr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857500" y="1928813"/>
            <a:ext cx="60293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>
                <a:latin typeface="Times New Roman"/>
                <a:cs typeface="Times New Roman"/>
              </a:rPr>
              <a:t> «Яблоко от яблони недалеко падает»</a:t>
            </a:r>
            <a:endParaRPr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7072313" y="3071813"/>
            <a:ext cx="12573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000">
                <a:latin typeface="Times New Roman"/>
                <a:cs typeface="Times New Roman"/>
              </a:rPr>
              <a:t>в доме</a:t>
            </a:r>
            <a:endParaRPr/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428625" y="5473700"/>
            <a:ext cx="6429375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600">
                <a:latin typeface="Times New Roman"/>
                <a:cs typeface="Times New Roman"/>
              </a:rPr>
              <a:t>это означало, что семья в наступающем году будет крепкой и не должна разлучаться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spd="slow" p14:dur="2000" advClick="1">
        <p:fade thruBlk="0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1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0" dur="1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" dur="1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5" dur="1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1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0" dur="1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1" dur="1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1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0721" name="Picture 3" descr="C:\Documents and Settings\Admin\Мои документы\Ирина\Фон к презентациям\фоны к презентациям\Рисунок117.jp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 bwMode="auto">
          <a:xfrm>
            <a:off x="457200" y="571500"/>
            <a:ext cx="8229600" cy="5554663"/>
          </a:xfrm>
        </p:spPr>
        <p:txBody>
          <a:bodyPr/>
          <a:lstStyle/>
          <a:p>
            <a:pPr algn="ctr">
              <a:buFont typeface="Arial"/>
              <a:buNone/>
              <a:defRPr/>
            </a:pPr>
            <a:r>
              <a:rPr lang="ru-RU">
                <a:latin typeface="Times New Roman"/>
                <a:cs typeface="Times New Roman"/>
              </a:rPr>
              <a:t>Что на свете всего дороже?</a:t>
            </a:r>
            <a:endParaRPr/>
          </a:p>
          <a:p>
            <a:pPr algn="ctr">
              <a:buFont typeface="Arial"/>
              <a:buNone/>
              <a:defRPr/>
            </a:pPr>
            <a:r>
              <a:rPr lang="ru-RU" sz="3300">
                <a:solidFill>
                  <a:srgbClr val="FF0000"/>
                </a:solidFill>
                <a:latin typeface="Times New Roman"/>
                <a:cs typeface="Times New Roman"/>
              </a:rPr>
              <a:t>Семья.</a:t>
            </a:r>
            <a:endParaRPr/>
          </a:p>
          <a:p>
            <a:pPr algn="ctr">
              <a:buFont typeface="Arial"/>
              <a:buNone/>
              <a:defRPr/>
            </a:pPr>
            <a:r>
              <a:rPr lang="ru-RU">
                <a:latin typeface="Times New Roman"/>
                <a:cs typeface="Times New Roman"/>
              </a:rPr>
              <a:t>А что значит семья?</a:t>
            </a:r>
            <a:endParaRPr/>
          </a:p>
          <a:p>
            <a:pPr algn="ctr">
              <a:buFont typeface="Arial"/>
              <a:buNone/>
              <a:defRPr/>
            </a:pPr>
            <a:r>
              <a:rPr lang="ru-RU" sz="3300">
                <a:solidFill>
                  <a:srgbClr val="FF0000"/>
                </a:solidFill>
                <a:latin typeface="Times New Roman"/>
                <a:cs typeface="Times New Roman"/>
              </a:rPr>
              <a:t>Это – семь я.</a:t>
            </a:r>
            <a:endParaRPr/>
          </a:p>
          <a:p>
            <a:pPr algn="ctr">
              <a:buFont typeface="Arial"/>
              <a:buNone/>
              <a:defRPr/>
            </a:pPr>
            <a:r>
              <a:rPr lang="ru-RU">
                <a:latin typeface="Times New Roman"/>
                <a:cs typeface="Times New Roman"/>
              </a:rPr>
              <a:t>Без чего не может быть она?</a:t>
            </a:r>
            <a:endParaRPr/>
          </a:p>
          <a:p>
            <a:pPr algn="ctr">
              <a:buFont typeface="Arial"/>
              <a:buNone/>
              <a:defRPr/>
            </a:pPr>
            <a:r>
              <a:rPr lang="ru-RU" sz="3300">
                <a:solidFill>
                  <a:srgbClr val="FF0000"/>
                </a:solidFill>
                <a:latin typeface="Times New Roman"/>
                <a:cs typeface="Times New Roman"/>
              </a:rPr>
              <a:t>Без папы, мамы и меня.</a:t>
            </a:r>
            <a:endParaRPr/>
          </a:p>
          <a:p>
            <a:pPr algn="ctr">
              <a:buFont typeface="Arial"/>
              <a:buNone/>
              <a:defRPr/>
            </a:pPr>
            <a:r>
              <a:rPr lang="ru-RU">
                <a:latin typeface="Times New Roman"/>
                <a:cs typeface="Times New Roman"/>
              </a:rPr>
              <a:t>А чем же скреплена она?</a:t>
            </a:r>
            <a:endParaRPr/>
          </a:p>
          <a:p>
            <a:pPr algn="ctr">
              <a:buFont typeface="Arial"/>
              <a:buNone/>
              <a:defRPr/>
            </a:pPr>
            <a:r>
              <a:rPr lang="ru-RU" sz="3300">
                <a:solidFill>
                  <a:srgbClr val="FF0000"/>
                </a:solidFill>
                <a:latin typeface="Times New Roman"/>
                <a:cs typeface="Times New Roman"/>
              </a:rPr>
              <a:t>Любовью, заботой и теплом.</a:t>
            </a:r>
            <a:endParaRPr/>
          </a:p>
          <a:p>
            <a:pPr algn="ctr">
              <a:buFont typeface="Arial"/>
              <a:buNone/>
              <a:defRPr/>
            </a:pPr>
            <a:r>
              <a:rPr lang="ru-RU">
                <a:latin typeface="Times New Roman"/>
                <a:cs typeface="Times New Roman"/>
              </a:rPr>
              <a:t>Ведь все мы связаны семьёй.</a:t>
            </a:r>
            <a:endParaRPr/>
          </a:p>
          <a:p>
            <a:pPr algn="ctr">
              <a:buFont typeface="Arial"/>
              <a:buNone/>
              <a:defRPr/>
            </a:pPr>
            <a:endParaRPr lang="ru-RU"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spd="slow" p14:dur="2000" advClick="1">
        <p:fade thruBlk="0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1745" name="Picture 3" descr="C:\Documents and Settings\Admin\Мои документы\Ирина\Фон к презентациям\фоны к презентациям\Рисунок117.jp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 bwMode="auto">
          <a:xfrm>
            <a:off x="4000500" y="1571625"/>
            <a:ext cx="4657725" cy="3186113"/>
          </a:xfrm>
        </p:spPr>
        <p:txBody>
          <a:bodyPr rtlCol="0">
            <a:normAutofit fontScale="92500"/>
          </a:bodyPr>
          <a:lstStyle/>
          <a:p>
            <a:pPr algn="ctr">
              <a:spcAft>
                <a:spcPts val="0"/>
              </a:spcAft>
              <a:buFont typeface="Arial"/>
              <a:buNone/>
              <a:defRPr/>
            </a:pPr>
            <a:r>
              <a:rPr lang="ru-RU">
                <a:latin typeface="Times New Roman"/>
                <a:cs typeface="Times New Roman"/>
              </a:rPr>
              <a:t>Пусть всё это только игра,</a:t>
            </a:r>
            <a:endParaRPr/>
          </a:p>
          <a:p>
            <a:pPr algn="ctr">
              <a:spcAft>
                <a:spcPts val="0"/>
              </a:spcAft>
              <a:buFont typeface="Arial"/>
              <a:buNone/>
              <a:defRPr/>
            </a:pPr>
            <a:r>
              <a:rPr lang="ru-RU">
                <a:latin typeface="Times New Roman"/>
                <a:cs typeface="Times New Roman"/>
              </a:rPr>
              <a:t>Но ею сказать мы хотели:</a:t>
            </a:r>
            <a:endParaRPr/>
          </a:p>
          <a:p>
            <a:pPr algn="ctr">
              <a:spcAft>
                <a:spcPts val="0"/>
              </a:spcAft>
              <a:buFont typeface="Arial"/>
              <a:buNone/>
              <a:defRPr/>
            </a:pPr>
            <a:r>
              <a:rPr lang="ru-RU">
                <a:latin typeface="Times New Roman"/>
                <a:cs typeface="Times New Roman"/>
              </a:rPr>
              <a:t>Великое чудо семья!</a:t>
            </a:r>
            <a:endParaRPr/>
          </a:p>
          <a:p>
            <a:pPr algn="ctr">
              <a:spcAft>
                <a:spcPts val="0"/>
              </a:spcAft>
              <a:buFont typeface="Arial"/>
              <a:buNone/>
              <a:defRPr/>
            </a:pPr>
            <a:r>
              <a:rPr lang="ru-RU">
                <a:latin typeface="Times New Roman"/>
                <a:cs typeface="Times New Roman"/>
              </a:rPr>
              <a:t>Нет в жизни важнее цели!</a:t>
            </a:r>
            <a:endParaRPr/>
          </a:p>
          <a:p>
            <a:pPr algn="ctr">
              <a:spcAft>
                <a:spcPts val="0"/>
              </a:spcAft>
              <a:buFont typeface="Arial"/>
              <a:buNone/>
              <a:defRPr/>
            </a:pPr>
            <a:r>
              <a:rPr lang="ru-RU">
                <a:latin typeface="Times New Roman"/>
                <a:cs typeface="Times New Roman"/>
              </a:rPr>
              <a:t>Храните её! Берегите!</a:t>
            </a:r>
            <a:endParaRPr/>
          </a:p>
          <a:p>
            <a:pPr algn="ctr">
              <a:spcAft>
                <a:spcPts val="0"/>
              </a:spcAft>
              <a:buFont typeface="Arial"/>
              <a:buNone/>
              <a:defRPr/>
            </a:pPr>
            <a:endParaRPr lang="ru-RU">
              <a:latin typeface="Times New Roman"/>
              <a:cs typeface="Times New Roman"/>
            </a:endParaRPr>
          </a:p>
        </p:txBody>
      </p:sp>
      <p:pic>
        <p:nvPicPr>
          <p:cNvPr id="5" name="Рисунок 4" descr="http://elanskaya.edusite.ru/images/p43_63.jpg"/>
          <p:cNvPicPr/>
          <p:nvPr/>
        </p:nvPicPr>
        <p:blipFill>
          <a:blip r:embed="rId3"/>
          <a:stretch/>
        </p:blipFill>
        <p:spPr bwMode="auto">
          <a:xfrm>
            <a:off x="285750" y="1071563"/>
            <a:ext cx="3643313" cy="43576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spd="slow" p14:dur="2000" advClick="1">
        <p:fade thruBlk="0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5361" name="Picture 2" descr="http://s012.radikal.ru/i320/1011/2f/ddf97c2c3fc7.gif"/>
          <p:cNvPicPr>
            <a:picLocks noChangeAspect="1" noChangeArrowheads="1" noCrop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spd="slow" p14:dur="2000" advClick="1">
        <p:fade thruBlk="0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6385" name="Picture 3" descr="C:\Documents and Settings\Admin\Мои документы\Ирина\Фон к презентациям\фоны к презентациям\Рисунок117.jp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4500563" y="285750"/>
            <a:ext cx="4643437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2800">
                <a:latin typeface="Times New Roman"/>
                <a:cs typeface="Times New Roman"/>
              </a:rPr>
              <a:t>Кто на кухне с поварёшкой</a:t>
            </a:r>
            <a:br>
              <a:rPr lang="ru-RU" sz="2800">
                <a:latin typeface="Times New Roman"/>
                <a:cs typeface="Times New Roman"/>
              </a:rPr>
            </a:br>
            <a:r>
              <a:rPr lang="ru-RU" sz="2800">
                <a:latin typeface="Times New Roman"/>
                <a:cs typeface="Times New Roman"/>
              </a:rPr>
              <a:t>У плиты всегда стоит,</a:t>
            </a:r>
            <a:br>
              <a:rPr lang="ru-RU" sz="2800">
                <a:latin typeface="Times New Roman"/>
                <a:cs typeface="Times New Roman"/>
              </a:rPr>
            </a:br>
            <a:r>
              <a:rPr lang="ru-RU" sz="2800">
                <a:latin typeface="Times New Roman"/>
                <a:cs typeface="Times New Roman"/>
              </a:rPr>
              <a:t>Кто нам штопает одёжку,</a:t>
            </a:r>
            <a:br>
              <a:rPr lang="ru-RU" sz="2800">
                <a:latin typeface="Times New Roman"/>
                <a:cs typeface="Times New Roman"/>
              </a:rPr>
            </a:br>
            <a:r>
              <a:rPr lang="ru-RU" sz="2800">
                <a:latin typeface="Times New Roman"/>
                <a:cs typeface="Times New Roman"/>
              </a:rPr>
              <a:t>Пылесосом кто гудит?</a:t>
            </a:r>
            <a:endParaRPr/>
          </a:p>
          <a:p>
            <a:pPr>
              <a:defRPr/>
            </a:pPr>
            <a:r>
              <a:rPr lang="ru-RU" sz="2800">
                <a:latin typeface="Times New Roman"/>
                <a:cs typeface="Times New Roman"/>
              </a:rPr>
              <a:t>Кто на свете всех вкуснее</a:t>
            </a:r>
            <a:br>
              <a:rPr lang="ru-RU" sz="2800">
                <a:latin typeface="Times New Roman"/>
                <a:cs typeface="Times New Roman"/>
              </a:rPr>
            </a:br>
            <a:r>
              <a:rPr lang="ru-RU" sz="2800">
                <a:latin typeface="Times New Roman"/>
                <a:cs typeface="Times New Roman"/>
              </a:rPr>
              <a:t>Пирожки всегда печёт,</a:t>
            </a:r>
            <a:br>
              <a:rPr lang="ru-RU" sz="2800">
                <a:latin typeface="Times New Roman"/>
                <a:cs typeface="Times New Roman"/>
              </a:rPr>
            </a:br>
            <a:r>
              <a:rPr lang="ru-RU" sz="2800">
                <a:latin typeface="Times New Roman"/>
                <a:cs typeface="Times New Roman"/>
              </a:rPr>
              <a:t>Даже папы кто главнее</a:t>
            </a:r>
            <a:br>
              <a:rPr lang="ru-RU" sz="2800">
                <a:latin typeface="Times New Roman"/>
                <a:cs typeface="Times New Roman"/>
              </a:rPr>
            </a:br>
            <a:r>
              <a:rPr lang="ru-RU" sz="2800">
                <a:latin typeface="Times New Roman"/>
                <a:cs typeface="Times New Roman"/>
              </a:rPr>
              <a:t>И кому в семье почёт? </a:t>
            </a:r>
            <a:endParaRPr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7286625" y="3786188"/>
            <a:ext cx="1500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>
                <a:solidFill>
                  <a:srgbClr val="C00000"/>
                </a:solidFill>
                <a:latin typeface="Times New Roman"/>
                <a:cs typeface="Times New Roman"/>
              </a:rPr>
              <a:t>(бабушка)</a:t>
            </a:r>
            <a:endParaRPr/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214313" y="3143250"/>
            <a:ext cx="4214812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2800">
                <a:latin typeface="Times New Roman"/>
                <a:ea typeface="Calibri"/>
                <a:cs typeface="Times New Roman"/>
              </a:rPr>
              <a:t>С кем же я ходил на пруд?</a:t>
            </a:r>
            <a:endParaRPr/>
          </a:p>
          <a:p>
            <a:pPr>
              <a:defRPr/>
            </a:pPr>
            <a:r>
              <a:rPr lang="ru-RU" sz="2800">
                <a:latin typeface="Times New Roman"/>
                <a:ea typeface="Calibri"/>
                <a:cs typeface="Times New Roman"/>
              </a:rPr>
              <a:t>Там у нас рыбалка,</a:t>
            </a:r>
            <a:endParaRPr/>
          </a:p>
          <a:p>
            <a:pPr>
              <a:defRPr/>
            </a:pPr>
            <a:r>
              <a:rPr lang="ru-RU" sz="2800">
                <a:latin typeface="Times New Roman"/>
                <a:ea typeface="Calibri"/>
                <a:cs typeface="Times New Roman"/>
              </a:rPr>
              <a:t>Только рыбы не клюют,</a:t>
            </a:r>
            <a:endParaRPr/>
          </a:p>
          <a:p>
            <a:pPr>
              <a:defRPr/>
            </a:pPr>
            <a:r>
              <a:rPr lang="ru-RU" sz="2800">
                <a:latin typeface="Times New Roman"/>
                <a:ea typeface="Calibri"/>
                <a:cs typeface="Times New Roman"/>
              </a:rPr>
              <a:t>Что, конечно, жалко!</a:t>
            </a:r>
            <a:endParaRPr/>
          </a:p>
          <a:p>
            <a:pPr>
              <a:defRPr/>
            </a:pPr>
            <a:r>
              <a:rPr lang="ru-RU" sz="2800">
                <a:latin typeface="Times New Roman"/>
                <a:ea typeface="Calibri"/>
                <a:cs typeface="Times New Roman"/>
              </a:rPr>
              <a:t>Дня четыре или пять</a:t>
            </a:r>
            <a:endParaRPr/>
          </a:p>
          <a:p>
            <a:pPr>
              <a:defRPr/>
            </a:pPr>
            <a:r>
              <a:rPr lang="ru-RU" sz="2800">
                <a:latin typeface="Times New Roman"/>
                <a:ea typeface="Calibri"/>
                <a:cs typeface="Times New Roman"/>
              </a:rPr>
              <a:t>Не приносим рыбы…</a:t>
            </a:r>
            <a:endParaRPr/>
          </a:p>
          <a:p>
            <a:pPr>
              <a:defRPr/>
            </a:pPr>
            <a:r>
              <a:rPr lang="ru-RU" sz="2800">
                <a:latin typeface="Times New Roman"/>
                <a:ea typeface="Calibri"/>
                <a:cs typeface="Times New Roman"/>
              </a:rPr>
              <a:t>Скажет бабушка опять: </a:t>
            </a:r>
            <a:endParaRPr/>
          </a:p>
          <a:p>
            <a:pPr>
              <a:defRPr/>
            </a:pPr>
            <a:r>
              <a:rPr lang="ru-RU" sz="2800">
                <a:latin typeface="Times New Roman"/>
                <a:ea typeface="Calibri"/>
                <a:cs typeface="Times New Roman"/>
              </a:rPr>
              <a:t>«И на том спасибо»! </a:t>
            </a:r>
            <a:endParaRPr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3786188" y="6215063"/>
            <a:ext cx="15081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>
                <a:solidFill>
                  <a:srgbClr val="C00000"/>
                </a:solidFill>
                <a:latin typeface="Times New Roman"/>
                <a:cs typeface="Times New Roman"/>
              </a:rPr>
              <a:t>(дедушка)</a:t>
            </a:r>
            <a:endParaRPr/>
          </a:p>
        </p:txBody>
      </p:sp>
      <p:pic>
        <p:nvPicPr>
          <p:cNvPr id="19458" name="Picture 2" descr="http://detochka.ru/upload/iblock/c17/gzmrhul%20hfyly%20qvnyxen%20f%20oxiaopi.jpg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428596" y="214290"/>
            <a:ext cx="3500462" cy="2857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21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spd="slow" p14:dur="2000" advClick="1">
        <p:fade thruBlk="0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7409" name="Picture 3" descr="C:\Documents and Settings\Admin\Мои документы\Ирина\Фон к презентациям\фоны к презентациям\Рисунок117.jp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214313" y="357188"/>
            <a:ext cx="4143375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2400">
                <a:latin typeface="Times New Roman"/>
                <a:cs typeface="Times New Roman"/>
              </a:rPr>
              <a:t>Кто любовью согревает,</a:t>
            </a:r>
            <a:br>
              <a:rPr lang="ru-RU" sz="2400">
                <a:latin typeface="Times New Roman"/>
                <a:cs typeface="Times New Roman"/>
              </a:rPr>
            </a:br>
            <a:r>
              <a:rPr lang="ru-RU" sz="2400">
                <a:latin typeface="Times New Roman"/>
                <a:cs typeface="Times New Roman"/>
              </a:rPr>
              <a:t>Всё на свете успевает,</a:t>
            </a:r>
            <a:endParaRPr/>
          </a:p>
          <a:p>
            <a:pPr>
              <a:defRPr/>
            </a:pPr>
            <a:r>
              <a:rPr lang="ru-RU" sz="2400">
                <a:latin typeface="Times New Roman"/>
                <a:cs typeface="Times New Roman"/>
              </a:rPr>
              <a:t>Даже поиграть чуток?</a:t>
            </a:r>
            <a:br>
              <a:rPr lang="ru-RU" sz="2400">
                <a:latin typeface="Times New Roman"/>
                <a:cs typeface="Times New Roman"/>
              </a:rPr>
            </a:br>
            <a:r>
              <a:rPr lang="ru-RU" sz="2400">
                <a:latin typeface="Times New Roman"/>
                <a:cs typeface="Times New Roman"/>
              </a:rPr>
              <a:t>Кто тебя всегда утешет,</a:t>
            </a:r>
            <a:br>
              <a:rPr lang="ru-RU" sz="2400">
                <a:latin typeface="Times New Roman"/>
                <a:cs typeface="Times New Roman"/>
              </a:rPr>
            </a:br>
            <a:r>
              <a:rPr lang="ru-RU" sz="2400">
                <a:latin typeface="Times New Roman"/>
                <a:cs typeface="Times New Roman"/>
              </a:rPr>
              <a:t>И умоет, и причешет, </a:t>
            </a:r>
            <a:br>
              <a:rPr lang="ru-RU" sz="2400">
                <a:latin typeface="Times New Roman"/>
                <a:cs typeface="Times New Roman"/>
              </a:rPr>
            </a:br>
            <a:r>
              <a:rPr lang="ru-RU" sz="2400">
                <a:latin typeface="Times New Roman"/>
                <a:cs typeface="Times New Roman"/>
              </a:rPr>
              <a:t>Кто заботится о вас,</a:t>
            </a:r>
            <a:br>
              <a:rPr lang="ru-RU" sz="2400">
                <a:latin typeface="Times New Roman"/>
                <a:cs typeface="Times New Roman"/>
              </a:rPr>
            </a:br>
            <a:r>
              <a:rPr lang="ru-RU" sz="2400">
                <a:latin typeface="Times New Roman"/>
                <a:cs typeface="Times New Roman"/>
              </a:rPr>
              <a:t>Hе смыкая ночью глаз?</a:t>
            </a:r>
            <a:endParaRPr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285875" y="3000375"/>
            <a:ext cx="8985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600">
                <a:solidFill>
                  <a:srgbClr val="C00000"/>
                </a:solidFill>
                <a:latin typeface="Times New Roman"/>
                <a:cs typeface="Times New Roman"/>
              </a:rPr>
              <a:t>мама</a:t>
            </a:r>
            <a:endParaRPr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4786313" y="357188"/>
            <a:ext cx="40005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2400">
                <a:latin typeface="Times New Roman"/>
                <a:ea typeface="Calibri"/>
                <a:cs typeface="Times New Roman"/>
              </a:rPr>
              <a:t>Он всё может, всё умеет,</a:t>
            </a:r>
            <a:endParaRPr/>
          </a:p>
          <a:p>
            <a:pPr>
              <a:defRPr/>
            </a:pPr>
            <a:r>
              <a:rPr lang="ru-RU" sz="2400">
                <a:latin typeface="Times New Roman"/>
                <a:ea typeface="Calibri"/>
                <a:cs typeface="Times New Roman"/>
              </a:rPr>
              <a:t>Всех храбрее и сильнее,</a:t>
            </a:r>
            <a:endParaRPr/>
          </a:p>
          <a:p>
            <a:pPr>
              <a:defRPr/>
            </a:pPr>
            <a:r>
              <a:rPr lang="ru-RU" sz="2400">
                <a:latin typeface="Times New Roman"/>
                <a:ea typeface="Calibri"/>
                <a:cs typeface="Times New Roman"/>
              </a:rPr>
              <a:t>Штанга для него как вата,</a:t>
            </a:r>
            <a:endParaRPr/>
          </a:p>
          <a:p>
            <a:pPr>
              <a:defRPr/>
            </a:pPr>
            <a:r>
              <a:rPr lang="ru-RU" sz="2400">
                <a:latin typeface="Times New Roman"/>
                <a:ea typeface="Calibri"/>
                <a:cs typeface="Times New Roman"/>
              </a:rPr>
              <a:t>Ну, конечно, это - … </a:t>
            </a:r>
            <a:endParaRPr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7500938" y="1428750"/>
            <a:ext cx="83185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600">
                <a:solidFill>
                  <a:srgbClr val="C00000"/>
                </a:solidFill>
                <a:latin typeface="Times New Roman"/>
                <a:cs typeface="Times New Roman"/>
              </a:rPr>
              <a:t>папа</a:t>
            </a:r>
            <a:endParaRPr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214313" y="3786188"/>
            <a:ext cx="3286125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>
                <a:latin typeface="Times New Roman"/>
                <a:cs typeface="Times New Roman"/>
              </a:rPr>
              <a:t>Это маленькое, пищащее, доставляющее много хлопот существо, но его очень любят… </a:t>
            </a:r>
            <a:endParaRPr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285875" y="5651500"/>
            <a:ext cx="1322388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600">
                <a:solidFill>
                  <a:srgbClr val="C00000"/>
                </a:solidFill>
                <a:latin typeface="Times New Roman"/>
                <a:cs typeface="Times New Roman"/>
              </a:rPr>
              <a:t>ребёнок</a:t>
            </a:r>
            <a:endParaRPr/>
          </a:p>
        </p:txBody>
      </p:sp>
      <p:pic>
        <p:nvPicPr>
          <p:cNvPr id="18436" name="Picture 4" descr="http://900igr.net/datas/chelovek/Otkuda-ja-vzjalsja-2.files/0024-024-Mama-i-papa-ochen-ljubjat-svoego-malysha.jpg"/>
          <p:cNvPicPr>
            <a:picLocks noChangeAspect="1" noChangeArrowheads="1"/>
          </p:cNvPicPr>
          <p:nvPr/>
        </p:nvPicPr>
        <p:blipFill>
          <a:blip r:embed="rId3"/>
          <a:srcRect l="13543" t="11111" r="42708" b="12498"/>
          <a:stretch/>
        </p:blipFill>
        <p:spPr bwMode="auto">
          <a:xfrm>
            <a:off x="3643306" y="2571744"/>
            <a:ext cx="3000396" cy="39290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spd="slow" p14:dur="2000" advClick="1">
        <p:fade thruBlk="0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8433" name="Picture 3" descr="C:\Documents and Settings\Admin\Мои документы\Ирина\Фон к презентациям\фоны к презентациям\Рисунок117.jp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WordArt 4"/>
          <p:cNvSpPr>
            <a:spLocks noChangeArrowheads="1" noChangeShapeType="1" noTextEdit="1"/>
          </p:cNvSpPr>
          <p:nvPr/>
        </p:nvSpPr>
        <p:spPr bwMode="auto">
          <a:xfrm>
            <a:off x="642909" y="428604"/>
            <a:ext cx="7858180" cy="5500726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 scaled="1"/>
                </a:gradFill>
                <a:latin typeface="Impact"/>
              </a:rPr>
              <a:t>Семья</a:t>
            </a:r>
            <a:endParaRPr/>
          </a:p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 scaled="1"/>
                </a:gradFill>
                <a:latin typeface="Impact"/>
              </a:rPr>
              <a:t>и  </a:t>
            </a:r>
            <a:endParaRPr/>
          </a:p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 scaled="1"/>
                </a:gradFill>
                <a:latin typeface="Impact"/>
              </a:rPr>
              <a:t>семейные  ценности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spd="slow" p14:dur="2000" advClick="1">
        <p:fade thruBlk="0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9457" name="Picture 3" descr="C:\Documents and Settings\Admin\Мои документы\Ирина\Фон к презентациям\фоны к презентациям\Рисунок117.jp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-142875" y="-928688"/>
            <a:ext cx="9286875" cy="778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WordArt 4"/>
          <p:cNvSpPr>
            <a:spLocks noChangeArrowheads="1" noChangeShapeType="1" noTextEdit="1"/>
          </p:cNvSpPr>
          <p:nvPr/>
        </p:nvSpPr>
        <p:spPr bwMode="auto">
          <a:xfrm>
            <a:off x="642909" y="428604"/>
            <a:ext cx="7858180" cy="5500726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ru-RU" sz="3600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 scaled="1"/>
              </a:gradFill>
              <a:latin typeface="Impact"/>
            </a:endParaRPr>
          </a:p>
        </p:txBody>
      </p:sp>
      <p:sp>
        <p:nvSpPr>
          <p:cNvPr id="19459" name="Rectangle 1"/>
          <p:cNvSpPr>
            <a:spLocks noChangeArrowheads="1"/>
          </p:cNvSpPr>
          <p:nvPr/>
        </p:nvSpPr>
        <p:spPr bwMode="auto">
          <a:xfrm>
            <a:off x="0" y="0"/>
            <a:ext cx="600075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defRPr/>
            </a:pPr>
            <a:endParaRPr lang="ru-RU" sz="900"/>
          </a:p>
          <a:p>
            <a:pPr>
              <a:defRPr/>
            </a:pPr>
            <a:r>
              <a:rPr lang="ru-RU" sz="2200">
                <a:latin typeface="Times New Roman"/>
                <a:ea typeface="Calibri"/>
                <a:cs typeface="Times New Roman"/>
              </a:rPr>
              <a:t>                                       </a:t>
            </a:r>
            <a:endParaRPr/>
          </a:p>
          <a:p>
            <a:pPr>
              <a:defRPr/>
            </a:pPr>
            <a:r>
              <a:rPr lang="ru-RU" sz="2200">
                <a:latin typeface="Times New Roman"/>
                <a:ea typeface="Calibri"/>
                <a:cs typeface="Times New Roman"/>
              </a:rPr>
              <a:t>                                                                                  </a:t>
            </a:r>
            <a:r>
              <a:rPr lang="ru-RU" sz="900"/>
              <a:t> </a:t>
            </a:r>
            <a:endParaRPr lang="ru-RU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979613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sz="2200">
                <a:latin typeface="Times New Roman"/>
                <a:ea typeface="Calibri"/>
                <a:cs typeface="Times New Roman"/>
              </a:rPr>
              <a:t>                         </a:t>
            </a:r>
            <a:r>
              <a:rPr lang="ru-RU" sz="900">
                <a:ea typeface="Calibri"/>
                <a:cs typeface="Times New Roman"/>
              </a:rPr>
              <a:t> </a:t>
            </a:r>
            <a:endParaRPr lang="ru-RU">
              <a:ea typeface="Calibri"/>
              <a:cs typeface="Times New Roman"/>
            </a:endParaRPr>
          </a:p>
        </p:txBody>
      </p:sp>
      <p:sp>
        <p:nvSpPr>
          <p:cNvPr id="19461" name="Rectangle 4"/>
          <p:cNvSpPr>
            <a:spLocks noChangeArrowheads="1"/>
          </p:cNvSpPr>
          <p:nvPr/>
        </p:nvSpPr>
        <p:spPr bwMode="auto">
          <a:xfrm>
            <a:off x="6429375" y="3571875"/>
            <a:ext cx="27146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2400">
                <a:latin typeface="Times New Roman"/>
                <a:ea typeface="Calibri"/>
                <a:cs typeface="Times New Roman"/>
              </a:rPr>
              <a:t>                                                                    В. Сухомлинский                                                                          </a:t>
            </a:r>
            <a:r>
              <a:rPr lang="ru-RU" sz="2400">
                <a:ea typeface="Calibri"/>
                <a:cs typeface="Times New Roman"/>
              </a:rPr>
              <a:t> </a:t>
            </a:r>
            <a:endParaRPr/>
          </a:p>
        </p:txBody>
      </p:sp>
      <p:sp>
        <p:nvSpPr>
          <p:cNvPr id="27653" name="WordArt 5"/>
          <p:cNvSpPr>
            <a:spLocks noChangeArrowheads="1" noChangeShapeType="1" noTextEdit="1"/>
          </p:cNvSpPr>
          <p:nvPr/>
        </p:nvSpPr>
        <p:spPr bwMode="auto">
          <a:xfrm>
            <a:off x="285720" y="0"/>
            <a:ext cx="8501122" cy="450057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"Семья - это та среда,</a:t>
            </a:r>
            <a:endParaRPr/>
          </a:p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где человек должен учиться творить добро".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spd="slow" p14:dur="2000" advClick="1">
        <p:fade thruBlk="0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0481" name="Picture 3" descr="C:\Documents and Settings\Admin\Мои документы\Ирина\Фон к презентациям\фоны к презентациям\Рисунок117.jp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Выноска-облако 10"/>
          <p:cNvSpPr/>
          <p:nvPr/>
        </p:nvSpPr>
        <p:spPr bwMode="auto">
          <a:xfrm>
            <a:off x="214313" y="0"/>
            <a:ext cx="5500687" cy="2000250"/>
          </a:xfrm>
          <a:prstGeom prst="cloudCallout">
            <a:avLst>
              <a:gd name="adj1" fmla="val -20833"/>
              <a:gd name="adj2" fmla="val 62500"/>
            </a:avLst>
          </a:prstGeom>
          <a:solidFill>
            <a:srgbClr val="FFFF00">
              <a:alpha val="0"/>
            </a:srgbClr>
          </a:solidFill>
          <a:ln w="3492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>
                <a:solidFill>
                  <a:schemeClr val="tx1"/>
                </a:solidFill>
                <a:latin typeface="Times New Roman"/>
                <a:cs typeface="Times New Roman"/>
              </a:rPr>
              <a:t>Что такое семья?</a:t>
            </a:r>
            <a:endParaRPr/>
          </a:p>
        </p:txBody>
      </p:sp>
      <p:sp>
        <p:nvSpPr>
          <p:cNvPr id="12" name="Выноска-облако 11"/>
          <p:cNvSpPr/>
          <p:nvPr/>
        </p:nvSpPr>
        <p:spPr bwMode="auto">
          <a:xfrm>
            <a:off x="1643063" y="1785938"/>
            <a:ext cx="7500937" cy="2357437"/>
          </a:xfrm>
          <a:prstGeom prst="cloudCallout">
            <a:avLst>
              <a:gd name="adj1" fmla="val -20833"/>
              <a:gd name="adj2" fmla="val 62500"/>
            </a:avLst>
          </a:prstGeom>
          <a:solidFill>
            <a:srgbClr val="FFFF00">
              <a:alpha val="30000"/>
            </a:srgbClr>
          </a:solidFill>
          <a:ln w="3492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>
                <a:solidFill>
                  <a:schemeClr val="tx1"/>
                </a:solidFill>
                <a:latin typeface="Times New Roman"/>
                <a:cs typeface="Times New Roman"/>
              </a:rPr>
              <a:t>Какая семья называется счастливой?</a:t>
            </a:r>
            <a:endParaRPr/>
          </a:p>
        </p:txBody>
      </p:sp>
      <p:sp>
        <p:nvSpPr>
          <p:cNvPr id="13" name="Выноска-облако 12"/>
          <p:cNvSpPr/>
          <p:nvPr/>
        </p:nvSpPr>
        <p:spPr bwMode="auto">
          <a:xfrm>
            <a:off x="0" y="4286250"/>
            <a:ext cx="7358063" cy="2214563"/>
          </a:xfrm>
          <a:prstGeom prst="cloudCallout">
            <a:avLst>
              <a:gd name="adj1" fmla="val -20833"/>
              <a:gd name="adj2" fmla="val 62500"/>
            </a:avLst>
          </a:prstGeom>
          <a:solidFill>
            <a:srgbClr val="FFFF00">
              <a:alpha val="37000"/>
            </a:srgbClr>
          </a:solidFill>
          <a:ln w="3492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>
                <a:solidFill>
                  <a:schemeClr val="tx1"/>
                </a:solidFill>
                <a:latin typeface="Times New Roman"/>
                <a:cs typeface="Times New Roman"/>
              </a:rPr>
              <a:t>Что такое семейные ценности?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spd="slow" p14:dur="2000" advClick="1">
        <p:fade thruBlk="0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1505" name="Picture 3" descr="C:\Documents and Settings\Admin\Мои документы\Ирина\Фон к презентациям\фоны к презентациям\Рисунок117.jp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 rtlCol="0">
            <a:normAutofit/>
          </a:bodyPr>
          <a:lstStyle/>
          <a:p>
            <a:pPr>
              <a:spcAft>
                <a:spcPts val="0"/>
              </a:spcAft>
              <a:defRPr/>
            </a:pPr>
            <a:r>
              <a:rPr lang="ru-RU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 scaled="1"/>
                </a:gradFill>
              </a:rPr>
              <a:t>Что такое семья?</a:t>
            </a:r>
          </a:p>
        </p:txBody>
      </p:sp>
      <p:sp>
        <p:nvSpPr>
          <p:cNvPr id="5" name="Горизонтальный свиток 4"/>
          <p:cNvSpPr/>
          <p:nvPr/>
        </p:nvSpPr>
        <p:spPr bwMode="auto">
          <a:xfrm>
            <a:off x="571500" y="1285875"/>
            <a:ext cx="7143750" cy="5072063"/>
          </a:xfrm>
          <a:prstGeom prst="horizontalScroll">
            <a:avLst>
              <a:gd name="adj" fmla="val 12500"/>
            </a:avLst>
          </a:prstGeom>
          <a:solidFill>
            <a:srgbClr val="FFFF00">
              <a:alpha val="37000"/>
            </a:srgb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 bwMode="auto">
          <a:xfrm>
            <a:off x="1214438" y="2000250"/>
            <a:ext cx="6472237" cy="3286125"/>
          </a:xfrm>
        </p:spPr>
        <p:txBody>
          <a:bodyPr rtlCol="0">
            <a:normAutofit fontScale="85000" lnSpcReduction="20000"/>
          </a:bodyPr>
          <a:lstStyle/>
          <a:p>
            <a:pPr algn="ctr">
              <a:spcAft>
                <a:spcPts val="0"/>
              </a:spcAft>
              <a:buFont typeface="Arial"/>
              <a:buNone/>
              <a:defRPr/>
            </a:pPr>
            <a:endParaRPr lang="ru-RU" sz="3500"/>
          </a:p>
          <a:p>
            <a:pPr algn="ctr">
              <a:spcAft>
                <a:spcPts val="0"/>
              </a:spcAft>
              <a:buFont typeface="Arial"/>
              <a:buNone/>
              <a:defRPr/>
            </a:pPr>
            <a:r>
              <a:rPr lang="ru-RU" sz="3800"/>
              <a:t>«Семья – группа живущих вместе </a:t>
            </a:r>
          </a:p>
          <a:p>
            <a:pPr algn="ctr">
              <a:spcAft>
                <a:spcPts val="0"/>
              </a:spcAft>
              <a:buFont typeface="Arial"/>
              <a:buNone/>
              <a:defRPr/>
            </a:pPr>
            <a:endParaRPr lang="ru-RU" sz="700"/>
          </a:p>
          <a:p>
            <a:pPr algn="ctr">
              <a:spcAft>
                <a:spcPts val="0"/>
              </a:spcAft>
              <a:buFont typeface="Arial"/>
              <a:buNone/>
              <a:defRPr/>
            </a:pPr>
            <a:r>
              <a:rPr lang="ru-RU" sz="3800"/>
              <a:t>близких родственников».</a:t>
            </a:r>
            <a:endParaRPr/>
          </a:p>
          <a:p>
            <a:pPr>
              <a:spcAft>
                <a:spcPts val="0"/>
              </a:spcAft>
              <a:buFont typeface="Arial"/>
              <a:buNone/>
              <a:defRPr/>
            </a:pPr>
            <a:endParaRPr lang="ru-RU"/>
          </a:p>
          <a:p>
            <a:pPr>
              <a:spcAft>
                <a:spcPts val="0"/>
              </a:spcAft>
              <a:buFont typeface="Arial"/>
              <a:buNone/>
              <a:defRPr/>
            </a:pPr>
            <a:endParaRPr lang="ru-RU"/>
          </a:p>
          <a:p>
            <a:pPr>
              <a:spcAft>
                <a:spcPts val="0"/>
              </a:spcAft>
              <a:buFont typeface="Arial"/>
              <a:buNone/>
              <a:defRPr/>
            </a:pPr>
            <a:r>
              <a:rPr lang="ru-RU" sz="2700"/>
              <a:t>			</a:t>
            </a:r>
            <a:r>
              <a:rPr lang="ru-RU" sz="2900"/>
              <a:t>(Толковый  словарь </a:t>
            </a:r>
            <a:endParaRPr/>
          </a:p>
          <a:p>
            <a:pPr>
              <a:spcAft>
                <a:spcPts val="0"/>
              </a:spcAft>
              <a:buFont typeface="Arial"/>
              <a:buNone/>
              <a:defRPr/>
            </a:pPr>
            <a:r>
              <a:rPr lang="ru-RU" sz="2900"/>
              <a:t>			С.И. Ожегова и Н.Ю. Шведовой)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spd="slow" p14:dur="2000" advClick="1">
        <p:fade thruBlk="0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2529" name="Picture 3" descr="C:\Documents and Settings\Admin\Мои документы\Ирина\Фон к презентациям\фоны к презентациям\Рисунок117.jp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 rtlCol="0">
            <a:normAutofit/>
          </a:bodyPr>
          <a:lstStyle/>
          <a:p>
            <a:pPr>
              <a:spcAft>
                <a:spcPts val="0"/>
              </a:spcAft>
              <a:defRPr/>
            </a:pPr>
            <a:r>
              <a:rPr lang="ru-RU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 scaled="1"/>
                </a:gradFill>
              </a:rPr>
              <a:t>Что такое семейные ценности?</a:t>
            </a:r>
          </a:p>
        </p:txBody>
      </p:sp>
      <p:sp>
        <p:nvSpPr>
          <p:cNvPr id="5" name="Горизонтальный свиток 4"/>
          <p:cNvSpPr/>
          <p:nvPr/>
        </p:nvSpPr>
        <p:spPr bwMode="auto">
          <a:xfrm>
            <a:off x="571500" y="1285875"/>
            <a:ext cx="7143750" cy="5072063"/>
          </a:xfrm>
          <a:prstGeom prst="horizontalScroll">
            <a:avLst>
              <a:gd name="adj" fmla="val 12500"/>
            </a:avLst>
          </a:prstGeom>
          <a:solidFill>
            <a:srgbClr val="FFFF00">
              <a:alpha val="37000"/>
            </a:srgb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532" name="Содержимое 2"/>
          <p:cNvSpPr>
            <a:spLocks noGrp="1"/>
          </p:cNvSpPr>
          <p:nvPr>
            <p:ph idx="1"/>
          </p:nvPr>
        </p:nvSpPr>
        <p:spPr bwMode="auto">
          <a:xfrm>
            <a:off x="1214438" y="2000250"/>
            <a:ext cx="6500812" cy="3643313"/>
          </a:xfrm>
        </p:spPr>
        <p:txBody>
          <a:bodyPr/>
          <a:lstStyle/>
          <a:p>
            <a:pPr>
              <a:buFont typeface="Arial"/>
              <a:buNone/>
              <a:defRPr/>
            </a:pPr>
            <a:r>
              <a:rPr lang="ru-RU" sz="2800">
                <a:latin typeface="Times New Roman"/>
                <a:cs typeface="Times New Roman"/>
              </a:rPr>
              <a:t>Это общие интересы всей семьи: это любовь, верность, доверие, уважение, понимание, дом, дети. </a:t>
            </a:r>
            <a:endParaRPr/>
          </a:p>
          <a:p>
            <a:pPr>
              <a:buFont typeface="Arial"/>
              <a:buNone/>
              <a:defRPr/>
            </a:pPr>
            <a:r>
              <a:rPr lang="ru-RU" sz="2800">
                <a:latin typeface="Times New Roman"/>
                <a:cs typeface="Times New Roman"/>
              </a:rPr>
              <a:t>Семейные ценности </a:t>
            </a:r>
            <a:endParaRPr/>
          </a:p>
          <a:p>
            <a:pPr>
              <a:defRPr/>
            </a:pPr>
            <a:r>
              <a:rPr lang="ru-RU" sz="2800">
                <a:latin typeface="Times New Roman"/>
                <a:cs typeface="Times New Roman"/>
              </a:rPr>
              <a:t>не передаются по наследству; </a:t>
            </a:r>
            <a:endParaRPr/>
          </a:p>
          <a:p>
            <a:pPr>
              <a:defRPr/>
            </a:pPr>
            <a:r>
              <a:rPr lang="ru-RU" sz="2800">
                <a:latin typeface="Times New Roman"/>
                <a:cs typeface="Times New Roman"/>
              </a:rPr>
              <a:t>их нельзя купить, а можно только беречь как зеницу ока.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spd="slow" p14:dur="2000" advClick="1">
        <p:fade thruBlk="0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618</Words>
  <Application>Р7-Офис/6.4.2.28</Application>
  <DocSecurity>0</DocSecurity>
  <PresentationFormat>Экран (4:3)</PresentationFormat>
  <Paragraphs>173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День Знаний </vt:lpstr>
      <vt:lpstr>Слайд 2</vt:lpstr>
      <vt:lpstr>Слайд 3</vt:lpstr>
      <vt:lpstr>Слайд 4</vt:lpstr>
      <vt:lpstr>Слайд 5</vt:lpstr>
      <vt:lpstr>Слайд 6</vt:lpstr>
      <vt:lpstr>Слайд 7</vt:lpstr>
      <vt:lpstr>Что такое семья?</vt:lpstr>
      <vt:lpstr>Что такое семейные ценности?</vt:lpstr>
      <vt:lpstr>Слайд 10</vt:lpstr>
      <vt:lpstr>Закончи  пословицу</vt:lpstr>
      <vt:lpstr>Слайд 12</vt:lpstr>
      <vt:lpstr>И в шутку и в серьёз</vt:lpstr>
      <vt:lpstr>Слайд 14</vt:lpstr>
      <vt:lpstr>Слайд 15</vt:lpstr>
      <vt:lpstr>Слайд 16</vt:lpstr>
      <vt:lpstr>Слайд 17</vt:lpstr>
    </vt:vector>
  </TitlesOfParts>
  <Company>Microsoft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lena4</cp:lastModifiedBy>
  <cp:revision>109</cp:revision>
  <dcterms:created xsi:type="dcterms:W3CDTF">2012-08-28T06:50:31Z</dcterms:created>
  <dcterms:modified xsi:type="dcterms:W3CDTF">2022-03-29T11:22:45Z</dcterms:modified>
  <dc:identifier/>
  <dc:language/>
  <cp:version/>
</cp:coreProperties>
</file>