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4" y="980728"/>
            <a:ext cx="626469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r>
              <a:rPr lang="en-US" dirty="0" smtClean="0"/>
              <a:t>RESEARCH WORK ON THEME:</a:t>
            </a:r>
            <a:endParaRPr lang="ru-RU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WAYS OF TRANSLATION ON THE</a:t>
            </a:r>
          </a:p>
          <a:p>
            <a:pPr algn="ctr"/>
            <a:endParaRPr lang="en-US" sz="2400" dirty="0">
              <a:solidFill>
                <a:srgbClr val="FFFF00"/>
              </a:solidFill>
            </a:endParaRPr>
          </a:p>
          <a:p>
            <a:pPr algn="ctr"/>
            <a:r>
              <a:rPr lang="en-US" sz="2400" dirty="0">
                <a:solidFill>
                  <a:srgbClr val="FFFF00"/>
                </a:solidFill>
              </a:rPr>
              <a:t> EXAMPLE OF M.KARIM'S POETRY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                                           </a:t>
            </a:r>
            <a:r>
              <a:rPr lang="en-US" dirty="0" smtClean="0"/>
              <a:t> made </a:t>
            </a:r>
            <a:r>
              <a:rPr lang="en-US" dirty="0"/>
              <a:t>by:</a:t>
            </a:r>
          </a:p>
          <a:p>
            <a:pPr algn="ctr"/>
            <a:r>
              <a:rPr lang="en-US" dirty="0"/>
              <a:t>                                                           </a:t>
            </a:r>
            <a:r>
              <a:rPr lang="en-US" dirty="0" smtClean="0"/>
              <a:t>   </a:t>
            </a:r>
            <a:r>
              <a:rPr lang="en-US" dirty="0" err="1"/>
              <a:t>Saifutdinova</a:t>
            </a:r>
            <a:r>
              <a:rPr lang="en-US" dirty="0"/>
              <a:t> </a:t>
            </a:r>
            <a:r>
              <a:rPr lang="en-US" dirty="0" err="1"/>
              <a:t>Zaliya</a:t>
            </a:r>
            <a:r>
              <a:rPr lang="en-US" dirty="0"/>
              <a:t> </a:t>
            </a:r>
          </a:p>
          <a:p>
            <a:pPr algn="ctr"/>
            <a:r>
              <a:rPr lang="en-US" dirty="0"/>
              <a:t>                                                      </a:t>
            </a:r>
            <a:r>
              <a:rPr lang="ru-RU" dirty="0" smtClean="0"/>
              <a:t>     </a:t>
            </a:r>
            <a:r>
              <a:rPr lang="en-US" dirty="0" smtClean="0"/>
              <a:t>  </a:t>
            </a:r>
            <a:r>
              <a:rPr lang="en-US" dirty="0"/>
              <a:t>10th grade student</a:t>
            </a:r>
          </a:p>
          <a:p>
            <a:pPr algn="ctr"/>
            <a:r>
              <a:rPr lang="en-US" dirty="0"/>
              <a:t>                                                              </a:t>
            </a:r>
            <a:r>
              <a:rPr lang="ru-RU" dirty="0" smtClean="0"/>
              <a:t>    </a:t>
            </a:r>
            <a:r>
              <a:rPr lang="en-US" dirty="0" smtClean="0"/>
              <a:t> Teacher</a:t>
            </a:r>
            <a:r>
              <a:rPr lang="en-US" dirty="0"/>
              <a:t>: </a:t>
            </a:r>
            <a:r>
              <a:rPr lang="en-US" dirty="0" err="1"/>
              <a:t>Khalitova</a:t>
            </a:r>
            <a:r>
              <a:rPr lang="en-US" dirty="0"/>
              <a:t> </a:t>
            </a:r>
            <a:r>
              <a:rPr lang="en-US" dirty="0" smtClean="0"/>
              <a:t>E</a:t>
            </a:r>
            <a:r>
              <a:rPr lang="ru-RU" dirty="0" smtClean="0"/>
              <a:t>.</a:t>
            </a:r>
            <a:r>
              <a:rPr lang="en-US" dirty="0" smtClean="0"/>
              <a:t>I</a:t>
            </a:r>
            <a:r>
              <a:rPr lang="ru-RU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83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908720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  The </a:t>
            </a:r>
            <a:r>
              <a:rPr lang="en-US" sz="3200" dirty="0"/>
              <a:t>relevance of the chosen topic is determined by </a:t>
            </a:r>
            <a:r>
              <a:rPr lang="en-US" sz="3200" b="1" i="1" dirty="0"/>
              <a:t>two points</a:t>
            </a:r>
            <a:r>
              <a:rPr lang="en-US" sz="3200" dirty="0"/>
              <a:t>: </a:t>
            </a:r>
            <a:r>
              <a:rPr lang="en-US" sz="3200" u="sng" dirty="0"/>
              <a:t>firstly</a:t>
            </a:r>
            <a:r>
              <a:rPr lang="en-US" sz="3200" dirty="0"/>
              <a:t>, it is due to the current state of translation studies and highlighting the problem of translation of poetic and prose texts. </a:t>
            </a:r>
            <a:r>
              <a:rPr lang="en-US" sz="3200" u="sng" dirty="0"/>
              <a:t>Secondly</a:t>
            </a:r>
            <a:r>
              <a:rPr lang="en-US" sz="3200" dirty="0"/>
              <a:t>, the  work presents all the ways of translation of  poetry on the example of the works of Bashkir national poet </a:t>
            </a:r>
            <a:r>
              <a:rPr lang="en-US" sz="3200" dirty="0" err="1"/>
              <a:t>Mustai</a:t>
            </a:r>
            <a:r>
              <a:rPr lang="en-US" sz="3200" dirty="0"/>
              <a:t> Karim.</a:t>
            </a:r>
          </a:p>
        </p:txBody>
      </p:sp>
    </p:spTree>
    <p:extLst>
      <p:ext uri="{BB962C8B-B14F-4D97-AF65-F5344CB8AC3E}">
        <p14:creationId xmlns:p14="http://schemas.microsoft.com/office/powerpoint/2010/main" val="53724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806058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smtClean="0"/>
              <a:t>Object</a:t>
            </a:r>
            <a:r>
              <a:rPr lang="en-US" sz="3600" dirty="0" smtClean="0"/>
              <a:t> </a:t>
            </a:r>
            <a:r>
              <a:rPr lang="en-US" sz="3600" dirty="0"/>
              <a:t>of the theme: </a:t>
            </a:r>
            <a:r>
              <a:rPr lang="en-US" sz="3600" dirty="0" err="1"/>
              <a:t>M.Karim's</a:t>
            </a:r>
            <a:r>
              <a:rPr lang="en-US" sz="3600" dirty="0"/>
              <a:t> poems  in Bashkir, Russian and English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b="1" i="1" dirty="0"/>
              <a:t>Subject</a:t>
            </a:r>
            <a:r>
              <a:rPr lang="en-US" sz="3600" dirty="0"/>
              <a:t> of the theme: the ways of translation of </a:t>
            </a:r>
            <a:r>
              <a:rPr lang="en-US" sz="3600" dirty="0" err="1"/>
              <a:t>M.Karim's</a:t>
            </a:r>
            <a:r>
              <a:rPr lang="en-US" sz="3600" dirty="0"/>
              <a:t> poems into English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b="1" i="1" dirty="0"/>
              <a:t>The aim </a:t>
            </a:r>
            <a:r>
              <a:rPr lang="en-US" sz="3600" dirty="0"/>
              <a:t>is to find out what ways were used to translate the </a:t>
            </a:r>
            <a:r>
              <a:rPr lang="en-US" sz="3600" dirty="0" smtClean="0"/>
              <a:t>poems</a:t>
            </a:r>
            <a:r>
              <a:rPr lang="en-US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7586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268760"/>
            <a:ext cx="720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 smtClean="0"/>
              <a:t>   </a:t>
            </a:r>
            <a:r>
              <a:rPr lang="en-US" sz="3200" b="1" i="1" dirty="0" smtClean="0"/>
              <a:t>Poetic </a:t>
            </a:r>
            <a:r>
              <a:rPr lang="en-US" sz="3200" b="1" i="1" dirty="0"/>
              <a:t>translation </a:t>
            </a:r>
            <a:r>
              <a:rPr lang="en-US" sz="3200" dirty="0"/>
              <a:t>is a special kind of literary translation. These questions are already devoted to many works, among them the work of the leading figures of translation - S. </a:t>
            </a:r>
            <a:r>
              <a:rPr lang="en-US" sz="3200" dirty="0" err="1"/>
              <a:t>Marshak</a:t>
            </a:r>
            <a:r>
              <a:rPr lang="en-US" sz="3200" dirty="0"/>
              <a:t>, K. </a:t>
            </a:r>
            <a:r>
              <a:rPr lang="en-US" sz="3200" dirty="0" err="1"/>
              <a:t>Chukovsky</a:t>
            </a:r>
            <a:r>
              <a:rPr lang="en-US" sz="3200" dirty="0"/>
              <a:t>, M. </a:t>
            </a:r>
            <a:r>
              <a:rPr lang="en-US" sz="3200" dirty="0" err="1"/>
              <a:t>Lozinsky</a:t>
            </a:r>
            <a:r>
              <a:rPr lang="en-US" sz="3200" dirty="0"/>
              <a:t>, M. </a:t>
            </a:r>
            <a:r>
              <a:rPr lang="en-US" sz="3200" dirty="0" err="1"/>
              <a:t>Tsvetaeva</a:t>
            </a:r>
            <a:r>
              <a:rPr lang="en-US" sz="3200" dirty="0"/>
              <a:t>, I. Franko.</a:t>
            </a:r>
          </a:p>
        </p:txBody>
      </p:sp>
    </p:spTree>
    <p:extLst>
      <p:ext uri="{BB962C8B-B14F-4D97-AF65-F5344CB8AC3E}">
        <p14:creationId xmlns:p14="http://schemas.microsoft.com/office/powerpoint/2010/main" val="20913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38" y="980728"/>
            <a:ext cx="3329285" cy="325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80728"/>
            <a:ext cx="2884787" cy="337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57960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  Our </a:t>
            </a:r>
            <a:r>
              <a:rPr lang="en-US" sz="2400" dirty="0"/>
              <a:t>work is based on the analysis </a:t>
            </a:r>
            <a:r>
              <a:rPr lang="en-US" sz="2400" dirty="0" smtClean="0"/>
              <a:t>of </a:t>
            </a:r>
            <a:r>
              <a:rPr lang="en-US" sz="2400" dirty="0" err="1" smtClean="0"/>
              <a:t>M.Karim's</a:t>
            </a:r>
            <a:r>
              <a:rPr lang="en-US" sz="2400" dirty="0" smtClean="0"/>
              <a:t> </a:t>
            </a:r>
            <a:r>
              <a:rPr lang="en-US" sz="2400" dirty="0"/>
              <a:t>poems. He is one of the most </a:t>
            </a:r>
            <a:r>
              <a:rPr lang="en-US" sz="2400" dirty="0" smtClean="0"/>
              <a:t>famous celebrities </a:t>
            </a:r>
            <a:r>
              <a:rPr lang="en-US" sz="2400" dirty="0"/>
              <a:t>in Bashkortostan, an outstanding </a:t>
            </a:r>
            <a:r>
              <a:rPr lang="en-US" sz="2400" dirty="0" smtClean="0"/>
              <a:t>modern Bashkir </a:t>
            </a:r>
            <a:r>
              <a:rPr lang="en-US" sz="2400" dirty="0"/>
              <a:t>poet, playwright, publicist, and public figure.</a:t>
            </a:r>
          </a:p>
        </p:txBody>
      </p:sp>
    </p:spTree>
    <p:extLst>
      <p:ext uri="{BB962C8B-B14F-4D97-AF65-F5344CB8AC3E}">
        <p14:creationId xmlns:p14="http://schemas.microsoft.com/office/powerpoint/2010/main" val="8021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836712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Translation </a:t>
            </a:r>
            <a:r>
              <a:rPr lang="en-US" sz="2800" dirty="0" smtClean="0"/>
              <a:t>transformations</a:t>
            </a:r>
            <a:endParaRPr lang="ru-RU" sz="2800" dirty="0" smtClean="0"/>
          </a:p>
          <a:p>
            <a:pPr algn="ctr"/>
            <a:endParaRPr lang="en-US" sz="2400" dirty="0"/>
          </a:p>
          <a:p>
            <a:pPr algn="just">
              <a:lnSpc>
                <a:spcPct val="150000"/>
              </a:lnSpc>
            </a:pPr>
            <a:r>
              <a:rPr lang="en-US" sz="2400" dirty="0"/>
              <a:t>Translation transformations are complete changes of the appearance of a translated word, phrase, or sentence. In foreign translation theory, transformations are known as shifts of translation. Translation transformations can be of three categories:</a:t>
            </a:r>
          </a:p>
          <a:p>
            <a:pPr algn="just">
              <a:lnSpc>
                <a:spcPct val="150000"/>
              </a:lnSpc>
            </a:pPr>
            <a:r>
              <a:rPr lang="en-US" sz="2400" dirty="0"/>
              <a:t>1) grammatical </a:t>
            </a:r>
            <a:r>
              <a:rPr lang="en-US" sz="2400" dirty="0" smtClean="0"/>
              <a:t>transformations</a:t>
            </a:r>
            <a:r>
              <a:rPr lang="ru-RU" sz="2400" dirty="0" smtClean="0"/>
              <a:t>;</a:t>
            </a:r>
            <a:endParaRPr lang="en-US" sz="2400" dirty="0"/>
          </a:p>
          <a:p>
            <a:pPr algn="just">
              <a:lnSpc>
                <a:spcPct val="150000"/>
              </a:lnSpc>
            </a:pPr>
            <a:r>
              <a:rPr lang="en-US" sz="2400" dirty="0"/>
              <a:t>2) lexical (semantic) </a:t>
            </a:r>
            <a:r>
              <a:rPr lang="en-US" sz="2400" dirty="0" smtClean="0"/>
              <a:t>transformations</a:t>
            </a:r>
            <a:r>
              <a:rPr lang="ru-RU" sz="2400" dirty="0" smtClean="0"/>
              <a:t>;</a:t>
            </a:r>
            <a:endParaRPr lang="en-US" sz="2400" dirty="0"/>
          </a:p>
          <a:p>
            <a:pPr algn="just">
              <a:lnSpc>
                <a:spcPct val="150000"/>
              </a:lnSpc>
            </a:pPr>
            <a:r>
              <a:rPr lang="en-US" sz="2400" dirty="0"/>
              <a:t>3) complex (lexical and grammatical) transformations.</a:t>
            </a:r>
          </a:p>
        </p:txBody>
      </p:sp>
    </p:spTree>
    <p:extLst>
      <p:ext uri="{BB962C8B-B14F-4D97-AF65-F5344CB8AC3E}">
        <p14:creationId xmlns:p14="http://schemas.microsoft.com/office/powerpoint/2010/main" val="226210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1189" y="3573016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en-US" dirty="0" smtClean="0"/>
              <a:t>This </a:t>
            </a:r>
            <a:r>
              <a:rPr lang="en-US" dirty="0"/>
              <a:t>poem is about the native land, Bashkiria. And in translation the transformation method is used:</a:t>
            </a:r>
          </a:p>
          <a:p>
            <a:pPr algn="just"/>
            <a:r>
              <a:rPr lang="ru-RU" dirty="0" smtClean="0"/>
              <a:t>- Ер </a:t>
            </a:r>
            <a:r>
              <a:rPr lang="ru-RU" dirty="0" err="1"/>
              <a:t>шарының</a:t>
            </a:r>
            <a:r>
              <a:rPr lang="ru-RU" dirty="0"/>
              <a:t> </a:t>
            </a:r>
            <a:r>
              <a:rPr lang="ru-RU" dirty="0" err="1"/>
              <a:t>картаһына</a:t>
            </a:r>
            <a:r>
              <a:rPr lang="ru-RU" dirty="0"/>
              <a:t> </a:t>
            </a:r>
            <a:r>
              <a:rPr lang="ru-RU" dirty="0" err="1"/>
              <a:t>Ҡараһаң</a:t>
            </a:r>
            <a:r>
              <a:rPr lang="ru-RU" dirty="0"/>
              <a:t> </a:t>
            </a:r>
            <a:r>
              <a:rPr lang="ru-RU" dirty="0" err="1"/>
              <a:t>яҡшы</a:t>
            </a:r>
            <a:r>
              <a:rPr lang="ru-RU" dirty="0"/>
              <a:t> </a:t>
            </a:r>
            <a:r>
              <a:rPr lang="ru-RU" dirty="0" err="1"/>
              <a:t>ғына</a:t>
            </a:r>
            <a:r>
              <a:rPr lang="ru-RU" dirty="0"/>
              <a:t>... - </a:t>
            </a:r>
            <a:r>
              <a:rPr lang="en-US" dirty="0"/>
              <a:t>Look at the globe..; (Word order change)</a:t>
            </a:r>
          </a:p>
          <a:p>
            <a:pPr algn="just"/>
            <a:r>
              <a:rPr lang="ru-RU" dirty="0" smtClean="0"/>
              <a:t>- Ә </a:t>
            </a:r>
            <a:r>
              <a:rPr lang="ru-RU" dirty="0" err="1"/>
              <a:t>ҡайыны</a:t>
            </a:r>
            <a:r>
              <a:rPr lang="ru-RU" dirty="0"/>
              <a:t> </a:t>
            </a:r>
            <a:r>
              <a:rPr lang="ru-RU" dirty="0" err="1"/>
              <a:t>бөйөк</a:t>
            </a:r>
            <a:r>
              <a:rPr lang="ru-RU" dirty="0"/>
              <a:t> </a:t>
            </a:r>
            <a:r>
              <a:rPr lang="ru-RU" dirty="0" err="1"/>
              <a:t>Рәсәй</a:t>
            </a:r>
            <a:r>
              <a:rPr lang="ru-RU" dirty="0"/>
              <a:t>, </a:t>
            </a:r>
            <a:r>
              <a:rPr lang="ru-RU" dirty="0" err="1"/>
              <a:t>Шундай</a:t>
            </a:r>
            <a:r>
              <a:rPr lang="ru-RU" dirty="0"/>
              <a:t> </a:t>
            </a:r>
            <a:r>
              <a:rPr lang="ru-RU" dirty="0" err="1"/>
              <a:t>йәшел</a:t>
            </a:r>
            <a:r>
              <a:rPr lang="ru-RU" dirty="0"/>
              <a:t>, </a:t>
            </a:r>
            <a:r>
              <a:rPr lang="ru-RU" dirty="0" err="1"/>
              <a:t>юғары</a:t>
            </a:r>
            <a:r>
              <a:rPr lang="ru-RU" dirty="0"/>
              <a:t>... - </a:t>
            </a:r>
            <a:r>
              <a:rPr lang="en-US" dirty="0"/>
              <a:t>And the birch, the great Russia, Stands so green and tall. (Sentence integration);</a:t>
            </a:r>
          </a:p>
          <a:p>
            <a:pPr algn="just"/>
            <a:r>
              <a:rPr lang="ru-RU" dirty="0" smtClean="0"/>
              <a:t>- </a:t>
            </a:r>
            <a:r>
              <a:rPr lang="en-US" dirty="0" smtClean="0"/>
              <a:t>And </a:t>
            </a:r>
            <a:r>
              <a:rPr lang="en-US" dirty="0"/>
              <a:t>there is also a  method of transliteration: </a:t>
            </a:r>
            <a:r>
              <a:rPr lang="ru-RU" dirty="0" err="1"/>
              <a:t>Башҡортостан</a:t>
            </a:r>
            <a:r>
              <a:rPr lang="ru-RU" dirty="0"/>
              <a:t> – </a:t>
            </a:r>
            <a:r>
              <a:rPr lang="en-US" dirty="0"/>
              <a:t>Bashkiria.</a:t>
            </a:r>
          </a:p>
          <a:p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497713"/>
              </p:ext>
            </p:extLst>
          </p:nvPr>
        </p:nvGraphicFramePr>
        <p:xfrm>
          <a:off x="1043607" y="908720"/>
          <a:ext cx="6984776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388"/>
                <a:gridCol w="3492388"/>
              </a:tblGrid>
              <a:tr h="2448272">
                <a:tc>
                  <a:txBody>
                    <a:bodyPr/>
                    <a:lstStyle/>
                    <a:p>
                      <a:r>
                        <a:rPr lang="ru-RU" dirty="0" smtClean="0"/>
                        <a:t>Ер </a:t>
                      </a:r>
                      <a:r>
                        <a:rPr lang="ru-RU" dirty="0" err="1" smtClean="0"/>
                        <a:t>шарының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картаһына</a:t>
                      </a:r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dirty="0" err="1" smtClean="0"/>
                        <a:t>Ҡараһаң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яҡшы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ғына</a:t>
                      </a:r>
                      <a:r>
                        <a:rPr lang="ru-RU" dirty="0" smtClean="0"/>
                        <a:t>, </a:t>
                      </a:r>
                    </a:p>
                    <a:p>
                      <a:r>
                        <a:rPr lang="ru-RU" dirty="0" err="1" smtClean="0"/>
                        <a:t>Башҡортостан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шул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картала</a:t>
                      </a:r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dirty="0" err="1" smtClean="0"/>
                        <a:t>Бер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япраҡ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саҡлы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ғына</a:t>
                      </a:r>
                      <a:r>
                        <a:rPr lang="ru-RU" dirty="0" smtClean="0"/>
                        <a:t>. </a:t>
                      </a:r>
                    </a:p>
                    <a:p>
                      <a:r>
                        <a:rPr lang="ru-RU" dirty="0" err="1" smtClean="0"/>
                        <a:t>Эйе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япраҡ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аҡ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ҡайындың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Бер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япрағы</a:t>
                      </a:r>
                      <a:r>
                        <a:rPr lang="ru-RU" dirty="0" smtClean="0"/>
                        <a:t> ни бары.</a:t>
                      </a:r>
                    </a:p>
                    <a:p>
                      <a:r>
                        <a:rPr lang="ru-RU" dirty="0" smtClean="0"/>
                        <a:t>Ә </a:t>
                      </a:r>
                      <a:r>
                        <a:rPr lang="ru-RU" dirty="0" err="1" smtClean="0"/>
                        <a:t>ҡайыны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бөйөк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Рәсәй</a:t>
                      </a:r>
                      <a:r>
                        <a:rPr lang="ru-RU" dirty="0" smtClean="0"/>
                        <a:t>,</a:t>
                      </a:r>
                    </a:p>
                    <a:p>
                      <a:r>
                        <a:rPr lang="ru-RU" dirty="0" err="1" smtClean="0"/>
                        <a:t>Шундай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йәшел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юғары</a:t>
                      </a:r>
                      <a:r>
                        <a:rPr lang="ru-RU" dirty="0" smtClean="0"/>
                        <a:t>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Look at the globe:</a:t>
                      </a:r>
                    </a:p>
                    <a:p>
                      <a:r>
                        <a:rPr lang="en-US" dirty="0" smtClean="0"/>
                        <a:t>Here it is, the Earth.</a:t>
                      </a:r>
                    </a:p>
                    <a:p>
                      <a:r>
                        <a:rPr lang="en-US" dirty="0" smtClean="0"/>
                        <a:t>And on it, Bashkiria,</a:t>
                      </a:r>
                    </a:p>
                    <a:p>
                      <a:r>
                        <a:rPr lang="en-US" dirty="0" smtClean="0"/>
                        <a:t>No bigger than a leaf,</a:t>
                      </a:r>
                    </a:p>
                    <a:p>
                      <a:r>
                        <a:rPr lang="en-US" dirty="0" smtClean="0"/>
                        <a:t>Just one small birch leaf,</a:t>
                      </a:r>
                    </a:p>
                    <a:p>
                      <a:r>
                        <a:rPr lang="en-US" dirty="0" smtClean="0"/>
                        <a:t>One leaf on a tree.</a:t>
                      </a:r>
                    </a:p>
                    <a:p>
                      <a:r>
                        <a:rPr lang="en-US" dirty="0" smtClean="0"/>
                        <a:t>And the birch, the great Russia,</a:t>
                      </a:r>
                    </a:p>
                    <a:p>
                      <a:r>
                        <a:rPr lang="en-US" dirty="0" smtClean="0"/>
                        <a:t>Stands so green and tall.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75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3872" y="3501008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There is one more poem. And what we have:</a:t>
            </a:r>
          </a:p>
          <a:p>
            <a:pPr algn="just"/>
            <a:r>
              <a:rPr lang="ru-RU" dirty="0" smtClean="0"/>
              <a:t>- </a:t>
            </a:r>
            <a:r>
              <a:rPr lang="en-US" dirty="0" err="1" smtClean="0"/>
              <a:t>Күтәрелдем</a:t>
            </a:r>
            <a:r>
              <a:rPr lang="en-US" dirty="0" smtClean="0"/>
              <a:t> </a:t>
            </a:r>
            <a:r>
              <a:rPr lang="en-US" dirty="0" err="1"/>
              <a:t>бейек</a:t>
            </a:r>
            <a:r>
              <a:rPr lang="en-US" dirty="0"/>
              <a:t> </a:t>
            </a:r>
            <a:r>
              <a:rPr lang="en-US" dirty="0" err="1"/>
              <a:t>түбәләргә</a:t>
            </a:r>
            <a:r>
              <a:rPr lang="en-US" dirty="0"/>
              <a:t>, - I climbed the top of the mountains, (here is the change of </a:t>
            </a:r>
            <a:r>
              <a:rPr lang="en-US" dirty="0" smtClean="0"/>
              <a:t>sentence,</a:t>
            </a:r>
            <a:r>
              <a:rPr lang="ru-RU" dirty="0" smtClean="0"/>
              <a:t> </a:t>
            </a:r>
            <a:r>
              <a:rPr lang="en-US" dirty="0" smtClean="0"/>
              <a:t>because </a:t>
            </a:r>
            <a:r>
              <a:rPr lang="en-US" dirty="0"/>
              <a:t>in English there is an order of sentence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smtClean="0"/>
              <a:t>and there</a:t>
            </a:r>
            <a:r>
              <a:rPr lang="ru-RU" dirty="0" smtClean="0"/>
              <a:t> </a:t>
            </a:r>
            <a:r>
              <a:rPr lang="en-US" dirty="0" smtClean="0"/>
              <a:t>must </a:t>
            </a:r>
            <a:r>
              <a:rPr lang="en-US" dirty="0"/>
              <a:t>be a subject, a predicate);</a:t>
            </a:r>
          </a:p>
          <a:p>
            <a:pPr algn="just"/>
            <a:r>
              <a:rPr lang="ru-RU" dirty="0" smtClean="0"/>
              <a:t>- </a:t>
            </a:r>
            <a:r>
              <a:rPr lang="en-US" dirty="0" err="1" smtClean="0"/>
              <a:t>Сәләм</a:t>
            </a:r>
            <a:r>
              <a:rPr lang="en-US" dirty="0" smtClean="0"/>
              <a:t> </a:t>
            </a:r>
            <a:r>
              <a:rPr lang="en-US" dirty="0" err="1"/>
              <a:t>бирҙе</a:t>
            </a:r>
            <a:r>
              <a:rPr lang="en-US" dirty="0"/>
              <a:t> </a:t>
            </a:r>
            <a:r>
              <a:rPr lang="en-US" dirty="0" err="1"/>
              <a:t>миңә</a:t>
            </a:r>
            <a:r>
              <a:rPr lang="en-US" dirty="0"/>
              <a:t> </a:t>
            </a:r>
            <a:r>
              <a:rPr lang="en-US" dirty="0" err="1"/>
              <a:t>шаңдауҙар</a:t>
            </a:r>
            <a:r>
              <a:rPr lang="en-US" dirty="0"/>
              <a:t> – Echo greeted me, it was loud. (transformation on the sentence level.)</a:t>
            </a:r>
          </a:p>
          <a:p>
            <a:pPr algn="just"/>
            <a:r>
              <a:rPr lang="ru-RU" dirty="0" smtClean="0"/>
              <a:t>- </a:t>
            </a:r>
            <a:r>
              <a:rPr lang="en-US" dirty="0" err="1" smtClean="0"/>
              <a:t>Диңгеҙ</a:t>
            </a:r>
            <a:r>
              <a:rPr lang="en-US" dirty="0" smtClean="0"/>
              <a:t> </a:t>
            </a:r>
            <a:r>
              <a:rPr lang="en-US" dirty="0" err="1"/>
              <a:t>кистем</a:t>
            </a:r>
            <a:r>
              <a:rPr lang="en-US" dirty="0"/>
              <a:t> - I explored deep seas… (the Bashkir ending </a:t>
            </a:r>
            <a:r>
              <a:rPr lang="ru-RU" dirty="0" smtClean="0"/>
              <a:t>«</a:t>
            </a:r>
            <a:r>
              <a:rPr lang="en-US" dirty="0" err="1" smtClean="0"/>
              <a:t>ем</a:t>
            </a:r>
            <a:r>
              <a:rPr lang="ru-RU" dirty="0" smtClean="0"/>
              <a:t>» </a:t>
            </a:r>
            <a:r>
              <a:rPr lang="en-US" dirty="0" smtClean="0"/>
              <a:t>shows </a:t>
            </a:r>
            <a:r>
              <a:rPr lang="en-US" dirty="0"/>
              <a:t>us that an author himself does that action, but in English there isn’t such an </a:t>
            </a:r>
            <a:r>
              <a:rPr lang="en-US" dirty="0" smtClean="0"/>
              <a:t>ending,</a:t>
            </a:r>
            <a:r>
              <a:rPr lang="ru-RU" dirty="0" smtClean="0"/>
              <a:t> </a:t>
            </a:r>
            <a:r>
              <a:rPr lang="en-US" dirty="0" smtClean="0"/>
              <a:t>so </a:t>
            </a:r>
            <a:r>
              <a:rPr lang="en-US" dirty="0"/>
              <a:t>the translator used the sentence transformation according to the rules of the English language).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65752"/>
              </p:ext>
            </p:extLst>
          </p:nvPr>
        </p:nvGraphicFramePr>
        <p:xfrm>
          <a:off x="755576" y="836712"/>
          <a:ext cx="6936432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216"/>
                <a:gridCol w="3468216"/>
              </a:tblGrid>
              <a:tr h="2520280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Хыял</a:t>
                      </a:r>
                      <a:endParaRPr lang="ru-RU" sz="1600" dirty="0" smtClean="0"/>
                    </a:p>
                    <a:p>
                      <a:r>
                        <a:rPr lang="ru-RU" sz="1600" dirty="0" err="1" smtClean="0"/>
                        <a:t>Күтәрелдем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бейек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түбәләргә</a:t>
                      </a:r>
                      <a:r>
                        <a:rPr lang="ru-RU" sz="1600" dirty="0" smtClean="0"/>
                        <a:t>,</a:t>
                      </a:r>
                    </a:p>
                    <a:p>
                      <a:r>
                        <a:rPr lang="ru-RU" sz="1600" dirty="0" err="1" smtClean="0"/>
                        <a:t>Сәләм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бирҙе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миңә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шаңдауҙар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r>
                        <a:rPr lang="ru-RU" sz="1600" dirty="0" err="1" smtClean="0"/>
                        <a:t>Тауға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ҡарап</a:t>
                      </a:r>
                      <a:r>
                        <a:rPr lang="ru-RU" sz="1600" dirty="0" smtClean="0"/>
                        <a:t>, тау </a:t>
                      </a:r>
                      <a:r>
                        <a:rPr lang="ru-RU" sz="1600" dirty="0" err="1" smtClean="0"/>
                        <a:t>булаһым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килде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r>
                        <a:rPr lang="ru-RU" sz="1600" dirty="0" smtClean="0"/>
                        <a:t>Ах, </a:t>
                      </a:r>
                      <a:r>
                        <a:rPr lang="ru-RU" sz="1600" dirty="0" err="1" smtClean="0"/>
                        <a:t>хыялым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минең</a:t>
                      </a:r>
                      <a:r>
                        <a:rPr lang="ru-RU" sz="1600" dirty="0" smtClean="0"/>
                        <a:t> — </a:t>
                      </a:r>
                      <a:r>
                        <a:rPr lang="ru-RU" sz="1600" dirty="0" err="1" smtClean="0"/>
                        <a:t>шул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тауҙар.Диңгеҙ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кистем</a:t>
                      </a:r>
                      <a:r>
                        <a:rPr lang="ru-RU" sz="1600" dirty="0" smtClean="0"/>
                        <a:t>. </a:t>
                      </a:r>
                      <a:r>
                        <a:rPr lang="ru-RU" sz="1600" dirty="0" err="1" smtClean="0"/>
                        <a:t>Тулҡындар</a:t>
                      </a:r>
                      <a:r>
                        <a:rPr lang="ru-RU" sz="1600" dirty="0" smtClean="0"/>
                        <a:t>, </a:t>
                      </a:r>
                      <a:r>
                        <a:rPr lang="ru-RU" sz="1600" dirty="0" err="1" smtClean="0"/>
                        <a:t>һеҙ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ниңә</a:t>
                      </a:r>
                      <a:endParaRPr lang="ru-RU" sz="1600" dirty="0" smtClean="0"/>
                    </a:p>
                    <a:p>
                      <a:r>
                        <a:rPr lang="ru-RU" sz="1600" dirty="0" err="1" smtClean="0"/>
                        <a:t>Йөрәгемә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бәреп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индегеҙ</a:t>
                      </a:r>
                      <a:r>
                        <a:rPr lang="ru-RU" sz="1600" dirty="0" smtClean="0"/>
                        <a:t>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400" dirty="0" smtClean="0"/>
                    </a:p>
                    <a:p>
                      <a:pPr algn="just"/>
                      <a:r>
                        <a:rPr lang="en-US" sz="1400" dirty="0" smtClean="0"/>
                        <a:t>I climbed the top of the mountains,</a:t>
                      </a:r>
                    </a:p>
                    <a:p>
                      <a:pPr algn="just"/>
                      <a:r>
                        <a:rPr lang="en-US" sz="1400" dirty="0" smtClean="0"/>
                        <a:t>Echo greeted me, it was loud.</a:t>
                      </a:r>
                    </a:p>
                    <a:p>
                      <a:pPr algn="just"/>
                      <a:r>
                        <a:rPr lang="en-US" sz="1400" dirty="0" smtClean="0"/>
                        <a:t>I wanted to be a mountain…</a:t>
                      </a:r>
                    </a:p>
                    <a:p>
                      <a:pPr algn="just"/>
                      <a:r>
                        <a:rPr lang="en-US" sz="1400" dirty="0" smtClean="0"/>
                        <a:t>Now my dream is mountains with clouds.</a:t>
                      </a:r>
                    </a:p>
                    <a:p>
                      <a:pPr algn="just"/>
                      <a:r>
                        <a:rPr lang="en-US" sz="1400" dirty="0" smtClean="0"/>
                        <a:t>I explored deep seas… But why have </a:t>
                      </a:r>
                    </a:p>
                    <a:p>
                      <a:pPr algn="just"/>
                      <a:r>
                        <a:rPr lang="en-US" sz="1400" dirty="0" smtClean="0"/>
                        <a:t>The strong waves rushed into my heart,</a:t>
                      </a:r>
                    </a:p>
                    <a:p>
                      <a:pPr algn="just"/>
                      <a:r>
                        <a:rPr lang="en-US" sz="1400" dirty="0" smtClean="0"/>
                        <a:t>Haven’t calmed down, disappeared?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9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206084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5400" dirty="0"/>
              <a:t>Thank you</a:t>
            </a:r>
          </a:p>
          <a:p>
            <a:pPr algn="ctr"/>
            <a:r>
              <a:rPr lang="en-US" sz="5400" dirty="0"/>
              <a:t> for</a:t>
            </a:r>
          </a:p>
          <a:p>
            <a:pPr algn="ctr"/>
            <a:r>
              <a:rPr lang="en-US" sz="5400" dirty="0"/>
              <a:t>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364666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679</Words>
  <Application>Microsoft Office PowerPoint</Application>
  <PresentationFormat>Экран (4:3)</PresentationFormat>
  <Paragraphs>73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Англичане</dc:creator>
  <cp:lastModifiedBy>Англичане</cp:lastModifiedBy>
  <cp:revision>4</cp:revision>
  <dcterms:created xsi:type="dcterms:W3CDTF">2019-05-15T08:58:57Z</dcterms:created>
  <dcterms:modified xsi:type="dcterms:W3CDTF">2019-05-16T03:33:47Z</dcterms:modified>
</cp:coreProperties>
</file>