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autoCompressPictures="0">
  <p:sldMasterIdLst>
    <p:sldMasterId id="2147483659" r:id="rId1"/>
  </p:sldMasterIdLst>
  <p:notesMasterIdLst>
    <p:notesMasterId r:id="rId88"/>
  </p:notesMasterIdLst>
  <p:sldIdLst>
    <p:sldId id="393" r:id="rId2"/>
    <p:sldId id="403" r:id="rId3"/>
    <p:sldId id="404" r:id="rId4"/>
    <p:sldId id="406" r:id="rId5"/>
    <p:sldId id="338" r:id="rId6"/>
    <p:sldId id="419" r:id="rId7"/>
    <p:sldId id="418" r:id="rId8"/>
    <p:sldId id="425" r:id="rId9"/>
    <p:sldId id="421" r:id="rId10"/>
    <p:sldId id="412" r:id="rId11"/>
    <p:sldId id="426" r:id="rId12"/>
    <p:sldId id="427" r:id="rId13"/>
    <p:sldId id="420" r:id="rId14"/>
    <p:sldId id="428" r:id="rId15"/>
    <p:sldId id="429" r:id="rId16"/>
    <p:sldId id="430" r:id="rId17"/>
    <p:sldId id="423" r:id="rId18"/>
    <p:sldId id="394" r:id="rId19"/>
    <p:sldId id="435" r:id="rId20"/>
    <p:sldId id="436" r:id="rId21"/>
    <p:sldId id="434" r:id="rId22"/>
    <p:sldId id="433" r:id="rId23"/>
    <p:sldId id="438" r:id="rId24"/>
    <p:sldId id="437" r:id="rId25"/>
    <p:sldId id="466" r:id="rId26"/>
    <p:sldId id="440" r:id="rId27"/>
    <p:sldId id="439" r:id="rId28"/>
    <p:sldId id="432" r:id="rId29"/>
    <p:sldId id="441" r:id="rId30"/>
    <p:sldId id="443" r:id="rId31"/>
    <p:sldId id="446" r:id="rId32"/>
    <p:sldId id="447" r:id="rId33"/>
    <p:sldId id="445" r:id="rId34"/>
    <p:sldId id="451" r:id="rId35"/>
    <p:sldId id="448" r:id="rId36"/>
    <p:sldId id="450" r:id="rId37"/>
    <p:sldId id="449" r:id="rId38"/>
    <p:sldId id="454" r:id="rId39"/>
    <p:sldId id="455" r:id="rId40"/>
    <p:sldId id="457" r:id="rId41"/>
    <p:sldId id="458" r:id="rId42"/>
    <p:sldId id="444" r:id="rId43"/>
    <p:sldId id="456" r:id="rId44"/>
    <p:sldId id="459" r:id="rId45"/>
    <p:sldId id="453" r:id="rId46"/>
    <p:sldId id="461" r:id="rId47"/>
    <p:sldId id="462" r:id="rId48"/>
    <p:sldId id="463" r:id="rId49"/>
    <p:sldId id="460" r:id="rId50"/>
    <p:sldId id="452" r:id="rId51"/>
    <p:sldId id="442" r:id="rId52"/>
    <p:sldId id="467" r:id="rId53"/>
    <p:sldId id="504" r:id="rId54"/>
    <p:sldId id="465" r:id="rId55"/>
    <p:sldId id="468" r:id="rId56"/>
    <p:sldId id="471" r:id="rId57"/>
    <p:sldId id="342" r:id="rId58"/>
    <p:sldId id="464" r:id="rId59"/>
    <p:sldId id="470" r:id="rId60"/>
    <p:sldId id="472" r:id="rId61"/>
    <p:sldId id="474" r:id="rId62"/>
    <p:sldId id="484" r:id="rId63"/>
    <p:sldId id="475" r:id="rId64"/>
    <p:sldId id="485" r:id="rId65"/>
    <p:sldId id="486" r:id="rId66"/>
    <p:sldId id="487" r:id="rId67"/>
    <p:sldId id="488" r:id="rId68"/>
    <p:sldId id="489" r:id="rId69"/>
    <p:sldId id="490" r:id="rId70"/>
    <p:sldId id="491" r:id="rId71"/>
    <p:sldId id="473" r:id="rId72"/>
    <p:sldId id="477" r:id="rId73"/>
    <p:sldId id="476" r:id="rId74"/>
    <p:sldId id="492" r:id="rId75"/>
    <p:sldId id="493" r:id="rId76"/>
    <p:sldId id="494" r:id="rId77"/>
    <p:sldId id="495" r:id="rId78"/>
    <p:sldId id="478" r:id="rId79"/>
    <p:sldId id="496" r:id="rId80"/>
    <p:sldId id="497" r:id="rId81"/>
    <p:sldId id="498" r:id="rId82"/>
    <p:sldId id="503" r:id="rId83"/>
    <p:sldId id="500" r:id="rId84"/>
    <p:sldId id="502" r:id="rId85"/>
    <p:sldId id="501" r:id="rId86"/>
    <p:sldId id="499" r:id="rId87"/>
  </p:sldIdLst>
  <p:sldSz cx="9144000" cy="5143500" type="screen16x9"/>
  <p:notesSz cx="6858000" cy="9947275"/>
  <p:embeddedFontLst>
    <p:embeddedFont>
      <p:font typeface="Blogger Sans" panose="02000506030000020004" charset="0"/>
      <p:regular r:id="rId89"/>
      <p:bold r:id="rId90"/>
      <p:italic r:id="rId91"/>
      <p:boldItalic r:id="rId92"/>
    </p:embeddedFont>
    <p:embeddedFont>
      <p:font typeface="Calibri" panose="020F0502020204030204" pitchFamily="34" charset="0"/>
      <p:regular r:id="rId93"/>
      <p:bold r:id="rId94"/>
      <p:italic r:id="rId95"/>
      <p:boldItalic r:id="rId96"/>
    </p:embeddedFont>
    <p:embeddedFont>
      <p:font typeface="Cambria Math" panose="02040503050406030204" pitchFamily="18" charset="0"/>
      <p:regular r:id="rId97"/>
    </p:embeddedFont>
    <p:embeddedFont>
      <p:font typeface="Roboto" panose="020B0604020202020204" charset="0"/>
      <p:regular r:id="rId98"/>
      <p:bold r:id="rId99"/>
      <p:italic r:id="rId100"/>
      <p:boldItalic r:id="rId101"/>
    </p:embeddedFont>
    <p:embeddedFont>
      <p:font typeface="Roboto Slab" panose="020B0604020202020204" charset="0"/>
      <p:regular r:id="rId102"/>
    </p:embeddedFont>
    <p:embeddedFont>
      <p:font typeface="Segoe UI Semibold" panose="020B0702040204020203" pitchFamily="34" charset="0"/>
      <p:bold r:id="rId103"/>
      <p:boldItalic r:id="rId104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8" pos="215" userDrawn="1">
          <p15:clr>
            <a:srgbClr val="A4A3A4"/>
          </p15:clr>
        </p15:guide>
        <p15:guide id="13" orient="horz" pos="2981" userDrawn="1">
          <p15:clr>
            <a:srgbClr val="A4A3A4"/>
          </p15:clr>
        </p15:guide>
        <p15:guide id="22" orient="horz" pos="259" userDrawn="1">
          <p15:clr>
            <a:srgbClr val="A4A3A4"/>
          </p15:clr>
        </p15:guide>
        <p15:guide id="28" pos="5516" userDrawn="1">
          <p15:clr>
            <a:srgbClr val="A4A3A4"/>
          </p15:clr>
        </p15:guide>
        <p15:guide id="30" pos="2767" userDrawn="1">
          <p15:clr>
            <a:srgbClr val="A4A3A4"/>
          </p15:clr>
        </p15:guide>
        <p15:guide id="31" pos="2993" userDrawn="1">
          <p15:clr>
            <a:srgbClr val="A4A3A4"/>
          </p15:clr>
        </p15:guide>
        <p15:guide id="35" pos="3900" userDrawn="1">
          <p15:clr>
            <a:srgbClr val="A4A3A4"/>
          </p15:clr>
        </p15:guide>
        <p15:guide id="36" pos="1860" userDrawn="1">
          <p15:clr>
            <a:srgbClr val="A4A3A4"/>
          </p15:clr>
        </p15:guide>
        <p15:guide id="37" pos="2115" userDrawn="1">
          <p15:clr>
            <a:srgbClr val="A4A3A4"/>
          </p15:clr>
        </p15:guide>
        <p15:guide id="38" pos="36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86A6"/>
    <a:srgbClr val="66A524"/>
    <a:srgbClr val="C0E5F6"/>
    <a:srgbClr val="FFE566"/>
    <a:srgbClr val="17375E"/>
    <a:srgbClr val="002060"/>
    <a:srgbClr val="E33400"/>
    <a:srgbClr val="FF7703"/>
    <a:srgbClr val="F46002"/>
    <a:srgbClr val="1198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93" autoAdjust="0"/>
    <p:restoredTop sz="92939" autoAdjust="0"/>
  </p:normalViewPr>
  <p:slideViewPr>
    <p:cSldViewPr snapToObjects="1">
      <p:cViewPr varScale="1">
        <p:scale>
          <a:sx n="84" d="100"/>
          <a:sy n="84" d="100"/>
        </p:scale>
        <p:origin x="768" y="84"/>
      </p:cViewPr>
      <p:guideLst>
        <p:guide pos="215"/>
        <p:guide orient="horz" pos="2981"/>
        <p:guide orient="horz" pos="259"/>
        <p:guide pos="5516"/>
        <p:guide pos="2767"/>
        <p:guide pos="2993"/>
        <p:guide pos="3900"/>
        <p:guide pos="1860"/>
        <p:guide pos="2115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536"/>
    </p:cViewPr>
  </p:sorterViewPr>
  <p:notesViewPr>
    <p:cSldViewPr snapToObjects="1">
      <p:cViewPr varScale="1">
        <p:scale>
          <a:sx n="77" d="100"/>
          <a:sy n="77" d="100"/>
        </p:scale>
        <p:origin x="2208" y="108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font" Target="fonts/font14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font" Target="fonts/font2.fntdata"/><Relationship Id="rId95" Type="http://schemas.openxmlformats.org/officeDocument/2006/relationships/font" Target="fonts/font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12.fntdata"/><Relationship Id="rId105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font" Target="fonts/font5.fntdata"/><Relationship Id="rId98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15.fntdata"/><Relationship Id="rId10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font" Target="fonts/font3.fntdata"/><Relationship Id="rId96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6.fntdata"/><Relationship Id="rId99" Type="http://schemas.openxmlformats.org/officeDocument/2006/relationships/font" Target="fonts/font11.fntdata"/><Relationship Id="rId10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9.fntdata"/><Relationship Id="rId104" Type="http://schemas.openxmlformats.org/officeDocument/2006/relationships/font" Target="fonts/font16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813722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3112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7404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0610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7794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1529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6397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42638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9810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61136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62048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9840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51099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80433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31581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82933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95389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36033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63014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93918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80110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019040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4248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35911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96767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70489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703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36450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44680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81223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852439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07505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44781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24324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328617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938543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09757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2549291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58622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445448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762592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810636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99722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171535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9138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670818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009749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494465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672468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802159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385141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103723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599624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1535022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350617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7877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754889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889802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08783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584146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698444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933665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903398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865119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65919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9219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924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89913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4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799" cy="13144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6396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0" r:id="rId9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10.pn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0.png"/><Relationship Id="rId15" Type="http://schemas.openxmlformats.org/officeDocument/2006/relationships/image" Target="../media/image53.png"/><Relationship Id="rId10" Type="http://schemas.openxmlformats.org/officeDocument/2006/relationships/image" Target="../media/image49.png"/><Relationship Id="rId9" Type="http://schemas.openxmlformats.org/officeDocument/2006/relationships/image" Target="../media/image48.png"/><Relationship Id="rId1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0.png"/><Relationship Id="rId3" Type="http://schemas.openxmlformats.org/officeDocument/2006/relationships/image" Target="../media/image5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50.png"/><Relationship Id="rId11" Type="http://schemas.openxmlformats.org/officeDocument/2006/relationships/image" Target="../media/image60.png"/><Relationship Id="rId5" Type="http://schemas.openxmlformats.org/officeDocument/2006/relationships/image" Target="../media/image540.png"/><Relationship Id="rId10" Type="http://schemas.openxmlformats.org/officeDocument/2006/relationships/image" Target="../media/image560.png"/><Relationship Id="rId9" Type="http://schemas.openxmlformats.org/officeDocument/2006/relationships/image" Target="../media/image58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0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11.png"/><Relationship Id="rId7" Type="http://schemas.openxmlformats.org/officeDocument/2006/relationships/image" Target="NUL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png"/><Relationship Id="rId5" Type="http://schemas.openxmlformats.org/officeDocument/2006/relationships/image" Target="NUL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7" Type="http://schemas.openxmlformats.org/officeDocument/2006/relationships/image" Target="../media/image12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7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9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0.png"/><Relationship Id="rId13" Type="http://schemas.openxmlformats.org/officeDocument/2006/relationships/image" Target="../media/image780.png"/><Relationship Id="rId3" Type="http://schemas.openxmlformats.org/officeDocument/2006/relationships/image" Target="../media/image141.png"/><Relationship Id="rId7" Type="http://schemas.openxmlformats.org/officeDocument/2006/relationships/image" Target="../media/image720.png"/><Relationship Id="rId12" Type="http://schemas.openxmlformats.org/officeDocument/2006/relationships/image" Target="../media/image77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10.png"/><Relationship Id="rId11" Type="http://schemas.openxmlformats.org/officeDocument/2006/relationships/image" Target="../media/image760.png"/><Relationship Id="rId5" Type="http://schemas.openxmlformats.org/officeDocument/2006/relationships/image" Target="../media/image700.png"/><Relationship Id="rId15" Type="http://schemas.openxmlformats.org/officeDocument/2006/relationships/image" Target="../media/image800.png"/><Relationship Id="rId10" Type="http://schemas.openxmlformats.org/officeDocument/2006/relationships/image" Target="../media/image750.png"/><Relationship Id="rId9" Type="http://schemas.openxmlformats.org/officeDocument/2006/relationships/image" Target="../media/image740.png"/><Relationship Id="rId14" Type="http://schemas.openxmlformats.org/officeDocument/2006/relationships/image" Target="../media/image790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51389" y="370688"/>
            <a:ext cx="4005262" cy="21544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Методы биологии.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Живое вещество, его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свойства. 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Уровни организации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жизни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51389" y="4548486"/>
            <a:ext cx="400526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Многообразие организмов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99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3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3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22000" y="4042511"/>
            <a:ext cx="412200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112000" y="4251373"/>
            <a:ext cx="4320000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800" dirty="0" err="1">
                <a:solidFill>
                  <a:schemeClr val="tx1"/>
                </a:solidFill>
                <a:latin typeface="+mj-lt"/>
              </a:rPr>
              <a:t>Грегор</a:t>
            </a:r>
            <a:r>
              <a:rPr lang="ru-RU" sz="1800" dirty="0">
                <a:solidFill>
                  <a:schemeClr val="tx1"/>
                </a:solidFill>
                <a:latin typeface="+mj-lt"/>
              </a:rPr>
              <a:t> Мендель 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― основоположник учения о наследственности.  </a:t>
            </a:r>
          </a:p>
        </p:txBody>
      </p:sp>
    </p:spTree>
    <p:extLst>
      <p:ext uri="{BB962C8B-B14F-4D97-AF65-F5344CB8AC3E}">
        <p14:creationId xmlns:p14="http://schemas.microsoft.com/office/powerpoint/2010/main" val="196123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7"/>
          <p:cNvSpPr txBox="1"/>
          <p:nvPr/>
        </p:nvSpPr>
        <p:spPr>
          <a:xfrm>
            <a:off x="208786" y="171361"/>
            <a:ext cx="8413214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Эксперимент Менделя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229" y="1115746"/>
            <a:ext cx="2250022" cy="33990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0" y="1110760"/>
            <a:ext cx="2209284" cy="31761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52829" y="2371695"/>
            <a:ext cx="41865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7686A6"/>
                </a:solidFill>
                <a:latin typeface="+mn-lt"/>
              </a:rPr>
              <a:t>Х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000" y="1115746"/>
            <a:ext cx="2209284" cy="3176182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>
            <a:off x="5831250" y="2571750"/>
            <a:ext cx="360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140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Рисунок 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624" y="-308250"/>
            <a:ext cx="4293405" cy="5143500"/>
          </a:xfrm>
          <a:prstGeom prst="rect">
            <a:avLst/>
          </a:prstGeom>
        </p:spPr>
      </p:pic>
      <p:sp>
        <p:nvSpPr>
          <p:cNvPr id="4" name="Shape 87"/>
          <p:cNvSpPr txBox="1"/>
          <p:nvPr/>
        </p:nvSpPr>
        <p:spPr>
          <a:xfrm>
            <a:off x="435901" y="368286"/>
            <a:ext cx="2450489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Строение</a:t>
            </a:r>
          </a:p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микроскопа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6102000" y="4326750"/>
            <a:ext cx="540000" cy="13500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642000" y="4326750"/>
            <a:ext cx="1185428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3164153" y="3045169"/>
            <a:ext cx="559956" cy="97548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2310391" y="3045169"/>
            <a:ext cx="854382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3444131" y="3581643"/>
            <a:ext cx="452969" cy="123862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2310392" y="3581643"/>
            <a:ext cx="1137476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3447868" y="4029259"/>
            <a:ext cx="733820" cy="315002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310392" y="4029259"/>
            <a:ext cx="1137476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987175" y="2672210"/>
            <a:ext cx="654825" cy="18000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642000" y="2672210"/>
            <a:ext cx="2070200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750344" y="2446306"/>
            <a:ext cx="22118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Предметный столик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50344" y="4080529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Подставка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10391" y="2806306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Штатив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10391" y="3315529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err="1">
                <a:solidFill>
                  <a:schemeClr val="tx1"/>
                </a:solidFill>
                <a:latin typeface="+mn-lt"/>
              </a:rPr>
              <a:t>Макровинт</a:t>
            </a:r>
            <a:endParaRPr lang="ru-RU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10391" y="3796306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Микровинт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5727051" y="3142717"/>
            <a:ext cx="914949" cy="22682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642000" y="3144931"/>
            <a:ext cx="720000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750344" y="2910529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Линза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V="1">
            <a:off x="6375064" y="1981004"/>
            <a:ext cx="266936" cy="282496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642000" y="1981004"/>
            <a:ext cx="1185428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750344" y="1740529"/>
            <a:ext cx="1512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Револьвер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V="1">
            <a:off x="5832475" y="1284955"/>
            <a:ext cx="809525" cy="347386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642000" y="1284955"/>
            <a:ext cx="630000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750344" y="1051306"/>
            <a:ext cx="1512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Тубус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V="1">
            <a:off x="5832475" y="3603989"/>
            <a:ext cx="809525" cy="266845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642000" y="3603989"/>
            <a:ext cx="900000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750344" y="3360529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Зеркало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3030391" y="737618"/>
            <a:ext cx="1493944" cy="1180896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2310391" y="1918514"/>
            <a:ext cx="720000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310391" y="1671750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Окуляр</a:t>
            </a:r>
          </a:p>
        </p:txBody>
      </p:sp>
    </p:spTree>
    <p:extLst>
      <p:ext uri="{BB962C8B-B14F-4D97-AF65-F5344CB8AC3E}">
        <p14:creationId xmlns:p14="http://schemas.microsoft.com/office/powerpoint/2010/main" val="10498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" y="1930026"/>
            <a:ext cx="1731871" cy="12681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67235" y="1595503"/>
            <a:ext cx="1688579" cy="11317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109" y="3305405"/>
            <a:ext cx="1737359" cy="12246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273" y="2564082"/>
            <a:ext cx="986202" cy="20050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030" y="1071036"/>
            <a:ext cx="2344398" cy="153592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548" y="2564081"/>
            <a:ext cx="1226504" cy="200508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27000" y="366750"/>
            <a:ext cx="292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n-lt"/>
              </a:rPr>
              <a:t>2 000 000 видов животных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85598" y="366750"/>
            <a:ext cx="292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n-lt"/>
              </a:rPr>
              <a:t>500 000 видов </a:t>
            </a:r>
          </a:p>
          <a:p>
            <a:pPr algn="ctr"/>
            <a:r>
              <a:rPr lang="ru-RU" sz="1800" dirty="0">
                <a:solidFill>
                  <a:srgbClr val="002060"/>
                </a:solidFill>
                <a:latin typeface="+mn-lt"/>
              </a:rPr>
              <a:t>растений</a:t>
            </a:r>
          </a:p>
        </p:txBody>
      </p:sp>
    </p:spTree>
    <p:extLst>
      <p:ext uri="{BB962C8B-B14F-4D97-AF65-F5344CB8AC3E}">
        <p14:creationId xmlns:p14="http://schemas.microsoft.com/office/powerpoint/2010/main" val="40108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000" y="859369"/>
            <a:ext cx="3431653" cy="3424763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431800" y="1818752"/>
            <a:ext cx="3960813" cy="1505997"/>
            <a:chOff x="431801" y="2017752"/>
            <a:chExt cx="2522253" cy="1505997"/>
          </a:xfrm>
        </p:grpSpPr>
        <p:sp>
          <p:nvSpPr>
            <p:cNvPr id="2" name="TextBox 1"/>
            <p:cNvSpPr txBox="1"/>
            <p:nvPr/>
          </p:nvSpPr>
          <p:spPr>
            <a:xfrm>
              <a:off x="431801" y="2017752"/>
              <a:ext cx="2520950" cy="1107996"/>
            </a:xfrm>
            <a:prstGeom prst="rect">
              <a:avLst/>
            </a:prstGeom>
            <a:noFill/>
          </p:spPr>
          <p:txBody>
            <a:bodyPr wrap="square" lIns="360000" tIns="0" rIns="0" bIns="0" rtlCol="0">
              <a:spAutoFit/>
            </a:bodyPr>
            <a:lstStyle/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Общие методы</a:t>
              </a:r>
              <a:endParaRPr lang="en-US" sz="2400" dirty="0">
                <a:solidFill>
                  <a:srgbClr val="002060"/>
                </a:solidFill>
                <a:latin typeface="+mj-lt"/>
              </a:endParaRPr>
            </a:p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исследования</a:t>
              </a:r>
              <a:endParaRPr lang="en-US" sz="2400" dirty="0">
                <a:solidFill>
                  <a:srgbClr val="002060"/>
                </a:solidFill>
                <a:latin typeface="+mj-lt"/>
              </a:endParaRPr>
            </a:p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биологии 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5976" y="3246750"/>
              <a:ext cx="2508078" cy="276999"/>
            </a:xfrm>
            <a:prstGeom prst="rect">
              <a:avLst/>
            </a:prstGeom>
            <a:noFill/>
          </p:spPr>
          <p:txBody>
            <a:bodyPr wrap="square" lIns="360000" tIns="0" rIns="0" bIns="0" rtlCol="0">
              <a:spAutoFit/>
            </a:bodyPr>
            <a:lstStyle/>
            <a:p>
              <a:r>
                <a:rPr lang="ru-RU" sz="1800" dirty="0">
                  <a:solidFill>
                    <a:schemeClr val="tx1"/>
                  </a:solidFill>
                  <a:latin typeface="+mn-lt"/>
                </a:rPr>
                <a:t>Сравнение</a:t>
              </a:r>
              <a:r>
                <a:rPr lang="ru-RU" sz="1800" dirty="0">
                  <a:solidFill>
                    <a:schemeClr val="tx1"/>
                  </a:solidFill>
                  <a:latin typeface="+mj-lt"/>
                </a:rPr>
                <a:t> </a:t>
              </a: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000" y="859369"/>
            <a:ext cx="3434355" cy="342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80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98" y="1626750"/>
            <a:ext cx="2340929" cy="17140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47000" y="1811064"/>
            <a:ext cx="2282412" cy="15297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000" y="1851750"/>
            <a:ext cx="2220669" cy="15653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7000" y="3741750"/>
            <a:ext cx="202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Африканская роющая лягушка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5706" y="3741750"/>
            <a:ext cx="202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Озёрная лягушка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17000" y="3741750"/>
            <a:ext cx="202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Травяная лягушка</a:t>
            </a:r>
          </a:p>
        </p:txBody>
      </p:sp>
    </p:spTree>
    <p:extLst>
      <p:ext uri="{BB962C8B-B14F-4D97-AF65-F5344CB8AC3E}">
        <p14:creationId xmlns:p14="http://schemas.microsoft.com/office/powerpoint/2010/main" val="4174330039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00" y="996750"/>
            <a:ext cx="1530000" cy="31107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000" y="1581750"/>
            <a:ext cx="3467421" cy="22716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973" y="1017241"/>
            <a:ext cx="1792701" cy="29307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581823" y="4107452"/>
            <a:ext cx="202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Лютик ползучий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60370" y="4107452"/>
            <a:ext cx="238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Лютик стелющийся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9500" y="4112597"/>
            <a:ext cx="202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Лютик полевой </a:t>
            </a:r>
          </a:p>
        </p:txBody>
      </p:sp>
    </p:spTree>
    <p:extLst>
      <p:ext uri="{BB962C8B-B14F-4D97-AF65-F5344CB8AC3E}">
        <p14:creationId xmlns:p14="http://schemas.microsoft.com/office/powerpoint/2010/main" val="2625872753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431800" y="1818752"/>
            <a:ext cx="3960813" cy="1505997"/>
            <a:chOff x="431801" y="2017752"/>
            <a:chExt cx="2522253" cy="1505997"/>
          </a:xfrm>
        </p:grpSpPr>
        <p:sp>
          <p:nvSpPr>
            <p:cNvPr id="2" name="TextBox 1"/>
            <p:cNvSpPr txBox="1"/>
            <p:nvPr/>
          </p:nvSpPr>
          <p:spPr>
            <a:xfrm>
              <a:off x="431801" y="2017752"/>
              <a:ext cx="2520950" cy="1107996"/>
            </a:xfrm>
            <a:prstGeom prst="rect">
              <a:avLst/>
            </a:prstGeom>
            <a:noFill/>
          </p:spPr>
          <p:txBody>
            <a:bodyPr wrap="square" lIns="360000" tIns="0" rIns="0" bIns="0" rtlCol="0">
              <a:spAutoFit/>
            </a:bodyPr>
            <a:lstStyle/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Общие методы</a:t>
              </a:r>
              <a:endParaRPr lang="en-US" sz="2400" dirty="0">
                <a:solidFill>
                  <a:srgbClr val="002060"/>
                </a:solidFill>
                <a:latin typeface="+mj-lt"/>
              </a:endParaRPr>
            </a:p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исследования</a:t>
              </a:r>
              <a:endParaRPr lang="en-US" sz="2400" dirty="0">
                <a:solidFill>
                  <a:srgbClr val="002060"/>
                </a:solidFill>
                <a:latin typeface="+mj-lt"/>
              </a:endParaRPr>
            </a:p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биологии 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5976" y="3246750"/>
              <a:ext cx="2508078" cy="276999"/>
            </a:xfrm>
            <a:prstGeom prst="rect">
              <a:avLst/>
            </a:prstGeom>
            <a:noFill/>
          </p:spPr>
          <p:txBody>
            <a:bodyPr wrap="square" lIns="360000" tIns="0" rIns="0" bIns="0" rtlCol="0">
              <a:spAutoFit/>
            </a:bodyPr>
            <a:lstStyle/>
            <a:p>
              <a:r>
                <a:rPr lang="ru-RU" sz="1800" dirty="0">
                  <a:solidFill>
                    <a:schemeClr val="tx1"/>
                  </a:solidFill>
                  <a:latin typeface="+mn-lt"/>
                </a:rPr>
                <a:t>Исторический метод</a:t>
              </a: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000" y="858075"/>
            <a:ext cx="3401097" cy="345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9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56" y="1643490"/>
            <a:ext cx="1096362" cy="16325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733" y="2164559"/>
            <a:ext cx="1106457" cy="16280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7" b="6906"/>
          <a:stretch/>
        </p:blipFill>
        <p:spPr>
          <a:xfrm>
            <a:off x="3412782" y="1764065"/>
            <a:ext cx="2628939" cy="21414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970" y="1068875"/>
            <a:ext cx="807236" cy="24006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188" y="1042312"/>
            <a:ext cx="3104118" cy="31041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993" y="1391197"/>
            <a:ext cx="3174750" cy="3174750"/>
          </a:xfrm>
          <a:prstGeom prst="rect">
            <a:avLst/>
          </a:prstGeom>
        </p:spPr>
      </p:pic>
      <p:cxnSp>
        <p:nvCxnSpPr>
          <p:cNvPr id="29" name="Прямая со стрелкой 28"/>
          <p:cNvCxnSpPr/>
          <p:nvPr/>
        </p:nvCxnSpPr>
        <p:spPr>
          <a:xfrm>
            <a:off x="2952750" y="2851007"/>
            <a:ext cx="360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832475" y="2864531"/>
            <a:ext cx="360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558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431800" y="1818752"/>
            <a:ext cx="3960813" cy="1505997"/>
            <a:chOff x="431801" y="2017752"/>
            <a:chExt cx="2522253" cy="1505997"/>
          </a:xfrm>
        </p:grpSpPr>
        <p:sp>
          <p:nvSpPr>
            <p:cNvPr id="11" name="TextBox 10"/>
            <p:cNvSpPr txBox="1"/>
            <p:nvPr/>
          </p:nvSpPr>
          <p:spPr>
            <a:xfrm>
              <a:off x="431801" y="2017752"/>
              <a:ext cx="2520950" cy="1107996"/>
            </a:xfrm>
            <a:prstGeom prst="rect">
              <a:avLst/>
            </a:prstGeom>
            <a:noFill/>
          </p:spPr>
          <p:txBody>
            <a:bodyPr wrap="square" lIns="360000" tIns="0" rIns="0" bIns="0" rtlCol="0">
              <a:spAutoFit/>
            </a:bodyPr>
            <a:lstStyle/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Общие методы</a:t>
              </a:r>
              <a:endParaRPr lang="en-US" sz="2400" dirty="0">
                <a:solidFill>
                  <a:srgbClr val="002060"/>
                </a:solidFill>
                <a:latin typeface="+mj-lt"/>
              </a:endParaRPr>
            </a:p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исследования</a:t>
              </a:r>
              <a:endParaRPr lang="en-US" sz="2400" dirty="0">
                <a:solidFill>
                  <a:srgbClr val="002060"/>
                </a:solidFill>
                <a:latin typeface="+mj-lt"/>
              </a:endParaRPr>
            </a:p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биологии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5976" y="3246750"/>
              <a:ext cx="2508078" cy="276999"/>
            </a:xfrm>
            <a:prstGeom prst="rect">
              <a:avLst/>
            </a:prstGeom>
            <a:noFill/>
          </p:spPr>
          <p:txBody>
            <a:bodyPr wrap="square" lIns="360000" tIns="0" rIns="0" bIns="0" rtlCol="0">
              <a:spAutoFit/>
            </a:bodyPr>
            <a:lstStyle/>
            <a:p>
              <a:r>
                <a:rPr lang="ru-RU" sz="1800" dirty="0">
                  <a:solidFill>
                    <a:schemeClr val="tx1"/>
                  </a:solidFill>
                  <a:latin typeface="+mn-lt"/>
                </a:rPr>
                <a:t>Описательный метод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144377" y="647457"/>
            <a:ext cx="3716341" cy="3650274"/>
            <a:chOff x="4900432" y="647457"/>
            <a:chExt cx="3716341" cy="3650274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42431" y="883675"/>
              <a:ext cx="3432345" cy="3414056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0432" y="647457"/>
              <a:ext cx="3716341" cy="3241870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579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2000" y="411750"/>
            <a:ext cx="4320000" cy="4320000"/>
          </a:xfrm>
          <a:prstGeom prst="ellipse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25577" y="2038096"/>
            <a:ext cx="207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dirty="0">
                <a:solidFill>
                  <a:schemeClr val="bg1"/>
                </a:solidFill>
                <a:latin typeface="+mj-lt"/>
              </a:rPr>
              <a:t>βιολογία</a:t>
            </a:r>
            <a:endParaRPr lang="ru-RU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0458" y="2038096"/>
            <a:ext cx="578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+mj-lt"/>
              </a:rPr>
              <a:t>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27740" y="2726868"/>
            <a:ext cx="266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+mn-lt"/>
              </a:rPr>
              <a:t>«жизнь» и «учение»,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+mn-lt"/>
              </a:rPr>
              <a:t>«наука».</a:t>
            </a:r>
          </a:p>
        </p:txBody>
      </p:sp>
    </p:spTree>
    <p:extLst>
      <p:ext uri="{BB962C8B-B14F-4D97-AF65-F5344CB8AC3E}">
        <p14:creationId xmlns:p14="http://schemas.microsoft.com/office/powerpoint/2010/main" val="232309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37000" y="4111461"/>
            <a:ext cx="139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Краб Йети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05728" y="4111461"/>
            <a:ext cx="227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Лягушка Пиноккио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7350" y="361333"/>
            <a:ext cx="8756650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Новые виды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941" y="1892345"/>
            <a:ext cx="2829117" cy="15570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247" y="1674510"/>
            <a:ext cx="2332181" cy="1780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5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42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2000" y="411750"/>
            <a:ext cx="4320000" cy="4320000"/>
          </a:xfrm>
          <a:prstGeom prst="ellipse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85577" y="1941750"/>
            <a:ext cx="320642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chemeClr val="bg1"/>
                </a:solidFill>
                <a:latin typeface="+mj-lt"/>
              </a:rPr>
              <a:t>Биология  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̶  </a:t>
            </a:r>
          </a:p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наука о жизни. </a:t>
            </a:r>
            <a:endParaRPr lang="ru-RU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612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8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67074" y="1221750"/>
            <a:ext cx="3374926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400" dirty="0">
                <a:solidFill>
                  <a:srgbClr val="FFE566"/>
                </a:solidFill>
                <a:latin typeface="+mj-lt"/>
              </a:rPr>
              <a:t>Фридрих Энгельс </a:t>
            </a:r>
          </a:p>
          <a:p>
            <a:pPr>
              <a:lnSpc>
                <a:spcPct val="125000"/>
              </a:lnSpc>
            </a:pPr>
            <a:r>
              <a:rPr lang="ru-RU" dirty="0">
                <a:solidFill>
                  <a:schemeClr val="bg1"/>
                </a:solidFill>
              </a:rPr>
              <a:t>(1820‒1895)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000" y="536850"/>
            <a:ext cx="2294649" cy="2294649"/>
          </a:xfrm>
          <a:prstGeom prst="ellipse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67075" y="2249926"/>
            <a:ext cx="5496850" cy="1227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4000"/>
              </a:lnSpc>
            </a:pPr>
            <a:r>
              <a:rPr lang="ru-RU" dirty="0">
                <a:solidFill>
                  <a:schemeClr val="bg1"/>
                </a:solidFill>
                <a:latin typeface="+mn-lt"/>
              </a:rPr>
              <a:t>«Жизнь ― это способ существования белковых тел, </a:t>
            </a:r>
          </a:p>
          <a:p>
            <a:pPr>
              <a:lnSpc>
                <a:spcPct val="114000"/>
              </a:lnSpc>
            </a:pPr>
            <a:r>
              <a:rPr lang="ru-RU" dirty="0">
                <a:solidFill>
                  <a:schemeClr val="bg1"/>
                </a:solidFill>
                <a:latin typeface="+mn-lt"/>
              </a:rPr>
              <a:t>существенным моментом которого является постоянный обмен</a:t>
            </a:r>
          </a:p>
          <a:p>
            <a:pPr>
              <a:lnSpc>
                <a:spcPct val="114000"/>
              </a:lnSpc>
            </a:pPr>
            <a:r>
              <a:rPr lang="ru-RU" dirty="0">
                <a:solidFill>
                  <a:schemeClr val="bg1"/>
                </a:solidFill>
                <a:latin typeface="+mn-lt"/>
              </a:rPr>
              <a:t>веществ с окружающей их природой, причём с прекращением </a:t>
            </a:r>
          </a:p>
          <a:p>
            <a:pPr>
              <a:lnSpc>
                <a:spcPct val="114000"/>
              </a:lnSpc>
            </a:pPr>
            <a:r>
              <a:rPr lang="ru-RU" dirty="0">
                <a:solidFill>
                  <a:schemeClr val="bg1"/>
                </a:solidFill>
                <a:latin typeface="+mn-lt"/>
              </a:rPr>
              <a:t>этого обмена веществ прекращается и жизнь, что приводит к</a:t>
            </a:r>
          </a:p>
          <a:p>
            <a:pPr>
              <a:lnSpc>
                <a:spcPct val="114000"/>
              </a:lnSpc>
            </a:pPr>
            <a:r>
              <a:rPr lang="ru-RU" dirty="0">
                <a:solidFill>
                  <a:schemeClr val="bg1"/>
                </a:solidFill>
                <a:latin typeface="+mn-lt"/>
              </a:rPr>
              <a:t>разложению белков». </a:t>
            </a:r>
          </a:p>
        </p:txBody>
      </p:sp>
    </p:spTree>
    <p:extLst>
      <p:ext uri="{BB962C8B-B14F-4D97-AF65-F5344CB8AC3E}">
        <p14:creationId xmlns:p14="http://schemas.microsoft.com/office/powerpoint/2010/main" val="213624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000" y="626307"/>
            <a:ext cx="5592000" cy="37976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000" y="2751750"/>
            <a:ext cx="3940692" cy="17977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000" y="495760"/>
            <a:ext cx="2971875" cy="19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14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2037" y="2017752"/>
            <a:ext cx="557992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3600" dirty="0">
                <a:solidFill>
                  <a:srgbClr val="FFE566"/>
                </a:solidFill>
                <a:latin typeface="+mj-lt"/>
              </a:rPr>
              <a:t>Живое вещество, его свойства</a:t>
            </a:r>
          </a:p>
        </p:txBody>
      </p:sp>
    </p:spTree>
    <p:extLst>
      <p:ext uri="{BB962C8B-B14F-4D97-AF65-F5344CB8AC3E}">
        <p14:creationId xmlns:p14="http://schemas.microsoft.com/office/powerpoint/2010/main" val="222294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000" y="276750"/>
            <a:ext cx="490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Свойства живых существ: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7350" y="95175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800" dirty="0">
                <a:latin typeface="+mn-lt"/>
              </a:rPr>
              <a:t>Единство химического состава. </a:t>
            </a:r>
          </a:p>
        </p:txBody>
      </p:sp>
    </p:spTree>
    <p:extLst>
      <p:ext uri="{BB962C8B-B14F-4D97-AF65-F5344CB8AC3E}">
        <p14:creationId xmlns:p14="http://schemas.microsoft.com/office/powerpoint/2010/main" val="274851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664" y="1131750"/>
            <a:ext cx="3975750" cy="270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00" y="1266750"/>
            <a:ext cx="4050000" cy="270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97000" y="760085"/>
            <a:ext cx="243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+mj-lt"/>
              </a:rPr>
              <a:t>C, O, N, H</a:t>
            </a:r>
            <a:endParaRPr lang="ru-RU" sz="24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137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4160688" y="2565134"/>
            <a:ext cx="4644433" cy="1955194"/>
            <a:chOff x="1907566" y="1062523"/>
            <a:chExt cx="6019895" cy="2726103"/>
          </a:xfrm>
        </p:grpSpPr>
        <p:sp>
          <p:nvSpPr>
            <p:cNvPr id="4" name="Rectangle 1"/>
            <p:cNvSpPr/>
            <p:nvPr/>
          </p:nvSpPr>
          <p:spPr>
            <a:xfrm>
              <a:off x="2365934" y="1533583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2612692" y="1712206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7" name="Rectangle 1"/>
            <p:cNvSpPr/>
            <p:nvPr/>
          </p:nvSpPr>
          <p:spPr>
            <a:xfrm>
              <a:off x="2363599" y="2302857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1"/>
            <p:cNvSpPr/>
            <p:nvPr/>
          </p:nvSpPr>
          <p:spPr>
            <a:xfrm>
              <a:off x="2363287" y="2996828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2500797" y="1918483"/>
              <a:ext cx="0" cy="34224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2500797" y="2699524"/>
              <a:ext cx="0" cy="29335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11" name="Rectangle 1"/>
            <p:cNvSpPr/>
            <p:nvPr/>
          </p:nvSpPr>
          <p:spPr>
            <a:xfrm>
              <a:off x="2787555" y="1533583"/>
              <a:ext cx="47059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O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192827" y="1712206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13" name="Rectangle 1"/>
            <p:cNvSpPr/>
            <p:nvPr/>
          </p:nvSpPr>
          <p:spPr>
            <a:xfrm>
              <a:off x="1907566" y="1532917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2512251" y="1379024"/>
              <a:ext cx="0" cy="1955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15" name="Rectangle 1"/>
            <p:cNvSpPr/>
            <p:nvPr/>
          </p:nvSpPr>
          <p:spPr>
            <a:xfrm>
              <a:off x="2372391" y="1062523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>
              <a:off x="2192827" y="2476246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17" name="Rectangle 1"/>
            <p:cNvSpPr/>
            <p:nvPr/>
          </p:nvSpPr>
          <p:spPr>
            <a:xfrm>
              <a:off x="1907566" y="2287699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192827" y="3176385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19" name="Rectangle 1"/>
            <p:cNvSpPr/>
            <p:nvPr/>
          </p:nvSpPr>
          <p:spPr>
            <a:xfrm>
              <a:off x="1907566" y="2987837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2510814" y="3302478"/>
              <a:ext cx="0" cy="1955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21" name="Rectangle 1"/>
            <p:cNvSpPr/>
            <p:nvPr/>
          </p:nvSpPr>
          <p:spPr>
            <a:xfrm>
              <a:off x="2363287" y="3463906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>
              <a:off x="2610396" y="2464839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23" name="Rectangle 1"/>
            <p:cNvSpPr/>
            <p:nvPr/>
          </p:nvSpPr>
          <p:spPr>
            <a:xfrm>
              <a:off x="2785261" y="2286214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O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2610396" y="3179983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25" name="Rectangle 1"/>
            <p:cNvSpPr/>
            <p:nvPr/>
          </p:nvSpPr>
          <p:spPr>
            <a:xfrm>
              <a:off x="2785261" y="3001362"/>
              <a:ext cx="47059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O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>
              <a:off x="3060282" y="1715207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3507191" y="1722412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28" name="Rectangle 1"/>
            <p:cNvSpPr/>
            <p:nvPr/>
          </p:nvSpPr>
          <p:spPr>
            <a:xfrm>
              <a:off x="3248642" y="1538488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1"/>
            <p:cNvSpPr/>
            <p:nvPr/>
          </p:nvSpPr>
          <p:spPr>
            <a:xfrm>
              <a:off x="3245705" y="1064861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O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0" name="Прямая соединительная линия 29"/>
            <p:cNvCxnSpPr/>
            <p:nvPr/>
          </p:nvCxnSpPr>
          <p:spPr>
            <a:xfrm flipV="1">
              <a:off x="3414483" y="1389091"/>
              <a:ext cx="0" cy="1955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cxnSp>
          <p:nvCxnSpPr>
            <p:cNvPr id="31" name="Прямая соединительная линия 30"/>
            <p:cNvCxnSpPr/>
            <p:nvPr/>
          </p:nvCxnSpPr>
          <p:spPr>
            <a:xfrm flipV="1">
              <a:off x="3353368" y="1389091"/>
              <a:ext cx="0" cy="1955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32" name="Rectangle 1"/>
            <p:cNvSpPr/>
            <p:nvPr/>
          </p:nvSpPr>
          <p:spPr>
            <a:xfrm>
              <a:off x="3680617" y="1538489"/>
              <a:ext cx="27502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4168846" y="1713613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34" name="Rectangle 1"/>
            <p:cNvSpPr/>
            <p:nvPr/>
          </p:nvSpPr>
          <p:spPr>
            <a:xfrm>
              <a:off x="3841747" y="1538489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1"/>
            <p:cNvSpPr/>
            <p:nvPr/>
          </p:nvSpPr>
          <p:spPr>
            <a:xfrm>
              <a:off x="4361356" y="1538489"/>
              <a:ext cx="27502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>
            <a:xfrm>
              <a:off x="4849587" y="1713613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37" name="Rectangle 1"/>
            <p:cNvSpPr/>
            <p:nvPr/>
          </p:nvSpPr>
          <p:spPr>
            <a:xfrm>
              <a:off x="4522488" y="1538489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Rectangle 1"/>
            <p:cNvSpPr/>
            <p:nvPr/>
          </p:nvSpPr>
          <p:spPr>
            <a:xfrm>
              <a:off x="5045159" y="1538489"/>
              <a:ext cx="27502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>
              <a:off x="5533388" y="1713613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40" name="Rectangle 1"/>
            <p:cNvSpPr/>
            <p:nvPr/>
          </p:nvSpPr>
          <p:spPr>
            <a:xfrm>
              <a:off x="5206289" y="1538489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>
              <a:off x="5526995" y="2450060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5526995" y="3178590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43" name="Rectangle 1"/>
            <p:cNvSpPr/>
            <p:nvPr/>
          </p:nvSpPr>
          <p:spPr>
            <a:xfrm>
              <a:off x="5818429" y="1538489"/>
              <a:ext cx="44470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>
              <a:off x="6387345" y="1713613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45" name="Rectangle 1"/>
            <p:cNvSpPr/>
            <p:nvPr/>
          </p:nvSpPr>
          <p:spPr>
            <a:xfrm>
              <a:off x="5967037" y="1538489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en-US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n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Rectangle 1"/>
            <p:cNvSpPr/>
            <p:nvPr/>
          </p:nvSpPr>
          <p:spPr>
            <a:xfrm>
              <a:off x="5805896" y="2274936"/>
              <a:ext cx="44470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>
              <a:off x="6380952" y="2450060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48" name="Rectangle 1"/>
            <p:cNvSpPr/>
            <p:nvPr/>
          </p:nvSpPr>
          <p:spPr>
            <a:xfrm>
              <a:off x="5960644" y="2274936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en-US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n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Rectangle 1"/>
            <p:cNvSpPr/>
            <p:nvPr/>
          </p:nvSpPr>
          <p:spPr>
            <a:xfrm>
              <a:off x="5804501" y="3003466"/>
              <a:ext cx="44470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>
              <a:off x="6380952" y="3178590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51" name="Rectangle 1"/>
            <p:cNvSpPr/>
            <p:nvPr/>
          </p:nvSpPr>
          <p:spPr>
            <a:xfrm>
              <a:off x="5960644" y="3003466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en-US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n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Rectangle 1"/>
            <p:cNvSpPr/>
            <p:nvPr/>
          </p:nvSpPr>
          <p:spPr>
            <a:xfrm>
              <a:off x="6542870" y="1533583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3" name="Прямая соединительная линия 52"/>
            <p:cNvCxnSpPr/>
            <p:nvPr/>
          </p:nvCxnSpPr>
          <p:spPr>
            <a:xfrm>
              <a:off x="7031101" y="1708707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54" name="Rectangle 1"/>
            <p:cNvSpPr/>
            <p:nvPr/>
          </p:nvSpPr>
          <p:spPr>
            <a:xfrm>
              <a:off x="6704002" y="1533583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Rectangle 1"/>
            <p:cNvSpPr/>
            <p:nvPr/>
          </p:nvSpPr>
          <p:spPr>
            <a:xfrm>
              <a:off x="6536477" y="2270029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>
              <a:off x="7024708" y="2445154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57" name="Rectangle 1"/>
            <p:cNvSpPr/>
            <p:nvPr/>
          </p:nvSpPr>
          <p:spPr>
            <a:xfrm>
              <a:off x="6697609" y="2270029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Rectangle 1"/>
            <p:cNvSpPr/>
            <p:nvPr/>
          </p:nvSpPr>
          <p:spPr>
            <a:xfrm>
              <a:off x="6536477" y="2998560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>
              <a:off x="7024708" y="3173684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60" name="Rectangle 1"/>
            <p:cNvSpPr/>
            <p:nvPr/>
          </p:nvSpPr>
          <p:spPr>
            <a:xfrm>
              <a:off x="6697609" y="2998560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Rectangle 1"/>
            <p:cNvSpPr/>
            <p:nvPr/>
          </p:nvSpPr>
          <p:spPr>
            <a:xfrm>
              <a:off x="7211567" y="1525731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Rectangle 1"/>
            <p:cNvSpPr/>
            <p:nvPr/>
          </p:nvSpPr>
          <p:spPr>
            <a:xfrm>
              <a:off x="7205174" y="2262178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Rectangle 1"/>
            <p:cNvSpPr/>
            <p:nvPr/>
          </p:nvSpPr>
          <p:spPr>
            <a:xfrm>
              <a:off x="7205174" y="2990708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Rectangle 1"/>
            <p:cNvSpPr/>
            <p:nvPr/>
          </p:nvSpPr>
          <p:spPr>
            <a:xfrm>
              <a:off x="7372700" y="1525731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Rectangle 1"/>
            <p:cNvSpPr/>
            <p:nvPr/>
          </p:nvSpPr>
          <p:spPr>
            <a:xfrm>
              <a:off x="7366306" y="2262178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Rectangle 1"/>
            <p:cNvSpPr/>
            <p:nvPr/>
          </p:nvSpPr>
          <p:spPr>
            <a:xfrm>
              <a:off x="7366306" y="2990708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>
              <a:off x="3053660" y="2455614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cxnSp>
          <p:nvCxnSpPr>
            <p:cNvPr id="68" name="Прямая соединительная линия 67"/>
            <p:cNvCxnSpPr/>
            <p:nvPr/>
          </p:nvCxnSpPr>
          <p:spPr>
            <a:xfrm>
              <a:off x="3500569" y="2462819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69" name="Rectangle 1"/>
            <p:cNvSpPr/>
            <p:nvPr/>
          </p:nvSpPr>
          <p:spPr>
            <a:xfrm>
              <a:off x="3242020" y="2278897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tangle 1"/>
            <p:cNvSpPr/>
            <p:nvPr/>
          </p:nvSpPr>
          <p:spPr>
            <a:xfrm>
              <a:off x="3239083" y="1805269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O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" name="Прямая соединительная линия 70"/>
            <p:cNvCxnSpPr/>
            <p:nvPr/>
          </p:nvCxnSpPr>
          <p:spPr>
            <a:xfrm flipV="1">
              <a:off x="3407861" y="2129498"/>
              <a:ext cx="0" cy="1955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cxnSp>
          <p:nvCxnSpPr>
            <p:cNvPr id="72" name="Прямая соединительная линия 71"/>
            <p:cNvCxnSpPr/>
            <p:nvPr/>
          </p:nvCxnSpPr>
          <p:spPr>
            <a:xfrm flipV="1">
              <a:off x="3346746" y="2129498"/>
              <a:ext cx="0" cy="1955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73" name="Rectangle 1"/>
            <p:cNvSpPr/>
            <p:nvPr/>
          </p:nvSpPr>
          <p:spPr>
            <a:xfrm>
              <a:off x="3673994" y="2278897"/>
              <a:ext cx="27502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4" name="Прямая соединительная линия 73"/>
            <p:cNvCxnSpPr/>
            <p:nvPr/>
          </p:nvCxnSpPr>
          <p:spPr>
            <a:xfrm>
              <a:off x="4162224" y="2454021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75" name="Rectangle 1"/>
            <p:cNvSpPr/>
            <p:nvPr/>
          </p:nvSpPr>
          <p:spPr>
            <a:xfrm>
              <a:off x="3835125" y="2278897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Rectangle 1"/>
            <p:cNvSpPr/>
            <p:nvPr/>
          </p:nvSpPr>
          <p:spPr>
            <a:xfrm>
              <a:off x="4354735" y="2278897"/>
              <a:ext cx="27502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7" name="Прямая соединительная линия 76"/>
            <p:cNvCxnSpPr/>
            <p:nvPr/>
          </p:nvCxnSpPr>
          <p:spPr>
            <a:xfrm>
              <a:off x="4842965" y="2454021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78" name="Rectangle 1"/>
            <p:cNvSpPr/>
            <p:nvPr/>
          </p:nvSpPr>
          <p:spPr>
            <a:xfrm>
              <a:off x="4515866" y="2278897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tangle 1"/>
            <p:cNvSpPr/>
            <p:nvPr/>
          </p:nvSpPr>
          <p:spPr>
            <a:xfrm>
              <a:off x="5038536" y="2278897"/>
              <a:ext cx="27502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Rectangle 1"/>
            <p:cNvSpPr/>
            <p:nvPr/>
          </p:nvSpPr>
          <p:spPr>
            <a:xfrm>
              <a:off x="5199667" y="2278897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1" name="Прямая соединительная линия 80"/>
            <p:cNvCxnSpPr/>
            <p:nvPr/>
          </p:nvCxnSpPr>
          <p:spPr>
            <a:xfrm>
              <a:off x="3039502" y="3174295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cxnSp>
          <p:nvCxnSpPr>
            <p:cNvPr id="82" name="Прямая соединительная линия 81"/>
            <p:cNvCxnSpPr/>
            <p:nvPr/>
          </p:nvCxnSpPr>
          <p:spPr>
            <a:xfrm>
              <a:off x="3486411" y="3181500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83" name="Rectangle 1"/>
            <p:cNvSpPr/>
            <p:nvPr/>
          </p:nvSpPr>
          <p:spPr>
            <a:xfrm>
              <a:off x="3227861" y="2997577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Rectangle 1"/>
            <p:cNvSpPr/>
            <p:nvPr/>
          </p:nvSpPr>
          <p:spPr>
            <a:xfrm>
              <a:off x="3224925" y="2523951"/>
              <a:ext cx="27502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O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5" name="Прямая соединительная линия 84"/>
            <p:cNvCxnSpPr/>
            <p:nvPr/>
          </p:nvCxnSpPr>
          <p:spPr>
            <a:xfrm flipV="1">
              <a:off x="3393703" y="2848179"/>
              <a:ext cx="0" cy="1955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cxnSp>
          <p:nvCxnSpPr>
            <p:cNvPr id="86" name="Прямая соединительная линия 85"/>
            <p:cNvCxnSpPr/>
            <p:nvPr/>
          </p:nvCxnSpPr>
          <p:spPr>
            <a:xfrm flipV="1">
              <a:off x="3332588" y="2848179"/>
              <a:ext cx="0" cy="1955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87" name="Rectangle 1"/>
            <p:cNvSpPr/>
            <p:nvPr/>
          </p:nvSpPr>
          <p:spPr>
            <a:xfrm>
              <a:off x="3659836" y="2997577"/>
              <a:ext cx="27502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8" name="Прямая соединительная линия 87"/>
            <p:cNvCxnSpPr/>
            <p:nvPr/>
          </p:nvCxnSpPr>
          <p:spPr>
            <a:xfrm>
              <a:off x="4148066" y="3172702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89" name="Rectangle 1"/>
            <p:cNvSpPr/>
            <p:nvPr/>
          </p:nvSpPr>
          <p:spPr>
            <a:xfrm>
              <a:off x="3820967" y="2997577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Rectangle 1"/>
            <p:cNvSpPr/>
            <p:nvPr/>
          </p:nvSpPr>
          <p:spPr>
            <a:xfrm>
              <a:off x="4340577" y="2997577"/>
              <a:ext cx="27502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1" name="Прямая соединительная линия 90"/>
            <p:cNvCxnSpPr/>
            <p:nvPr/>
          </p:nvCxnSpPr>
          <p:spPr>
            <a:xfrm>
              <a:off x="4828807" y="3172702"/>
              <a:ext cx="1955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</p:cxnSp>
        <p:sp>
          <p:nvSpPr>
            <p:cNvPr id="92" name="Rectangle 1"/>
            <p:cNvSpPr/>
            <p:nvPr/>
          </p:nvSpPr>
          <p:spPr>
            <a:xfrm>
              <a:off x="4501708" y="2997577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Rectangle 1"/>
            <p:cNvSpPr/>
            <p:nvPr/>
          </p:nvSpPr>
          <p:spPr>
            <a:xfrm>
              <a:off x="5024378" y="2997577"/>
              <a:ext cx="27502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en-US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Rectangle 1"/>
            <p:cNvSpPr/>
            <p:nvPr/>
          </p:nvSpPr>
          <p:spPr>
            <a:xfrm>
              <a:off x="5185509" y="2997577"/>
              <a:ext cx="554761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be-BY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Н</a:t>
              </a:r>
              <a:r>
                <a:rPr lang="be-BY" sz="900" b="1" baseline="-25000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Rectangle 1"/>
            <p:cNvSpPr/>
            <p:nvPr/>
          </p:nvSpPr>
          <p:spPr>
            <a:xfrm>
              <a:off x="5732146" y="1532917"/>
              <a:ext cx="44470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ru-RU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(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Rectangle 1"/>
            <p:cNvSpPr/>
            <p:nvPr/>
          </p:nvSpPr>
          <p:spPr>
            <a:xfrm>
              <a:off x="5713425" y="2267595"/>
              <a:ext cx="44470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ru-RU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(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tangle 1"/>
            <p:cNvSpPr/>
            <p:nvPr/>
          </p:nvSpPr>
          <p:spPr>
            <a:xfrm>
              <a:off x="5713148" y="2990708"/>
              <a:ext cx="444700" cy="324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</a:pPr>
              <a:r>
                <a:rPr lang="ru-RU" sz="900" b="1" dirty="0">
                  <a:solidFill>
                    <a:schemeClr val="tx1"/>
                  </a:solidFill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(</a:t>
              </a:r>
              <a:endParaRPr lang="ru-RU" sz="9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1034714" y="213533"/>
            <a:ext cx="3046024" cy="3600559"/>
            <a:chOff x="2646651" y="-86061"/>
            <a:chExt cx="3835040" cy="5143500"/>
          </a:xfrm>
        </p:grpSpPr>
        <p:pic>
          <p:nvPicPr>
            <p:cNvPr id="105" name="Рисунок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2308" y="-86061"/>
              <a:ext cx="3819383" cy="51435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6" name="TextBox 105"/>
                <p:cNvSpPr txBox="1"/>
                <p:nvPr/>
              </p:nvSpPr>
              <p:spPr>
                <a:xfrm>
                  <a:off x="3013555" y="3527371"/>
                  <a:ext cx="585000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06" name="TextBox 10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13555" y="3527371"/>
                  <a:ext cx="585000" cy="329750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TextBox 106"/>
                <p:cNvSpPr txBox="1"/>
                <p:nvPr/>
              </p:nvSpPr>
              <p:spPr>
                <a:xfrm>
                  <a:off x="3177032" y="3820498"/>
                  <a:ext cx="247424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07" name="TextBox 10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77032" y="3820498"/>
                  <a:ext cx="247424" cy="32975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r="-3125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8" name="TextBox 107"/>
                <p:cNvSpPr txBox="1"/>
                <p:nvPr/>
              </p:nvSpPr>
              <p:spPr>
                <a:xfrm>
                  <a:off x="3089899" y="2899417"/>
                  <a:ext cx="247424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08" name="TextBox 10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9899" y="2899417"/>
                  <a:ext cx="247424" cy="32975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9" name="TextBox 108"/>
                <p:cNvSpPr txBox="1"/>
                <p:nvPr/>
              </p:nvSpPr>
              <p:spPr>
                <a:xfrm>
                  <a:off x="2893831" y="2584340"/>
                  <a:ext cx="585000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09" name="TextBox 10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3831" y="2584340"/>
                  <a:ext cx="585000" cy="32975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TextBox 109"/>
                <p:cNvSpPr txBox="1"/>
                <p:nvPr/>
              </p:nvSpPr>
              <p:spPr>
                <a:xfrm>
                  <a:off x="2956177" y="1977465"/>
                  <a:ext cx="247424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10" name="TextBox 10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56177" y="1977465"/>
                  <a:ext cx="247424" cy="329750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r="-3125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1" name="TextBox 110"/>
                <p:cNvSpPr txBox="1"/>
                <p:nvPr/>
              </p:nvSpPr>
              <p:spPr>
                <a:xfrm>
                  <a:off x="2787388" y="1655051"/>
                  <a:ext cx="585000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11" name="TextBox 1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87388" y="1655051"/>
                  <a:ext cx="585000" cy="32975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2" name="TextBox 111"/>
                <p:cNvSpPr txBox="1"/>
                <p:nvPr/>
              </p:nvSpPr>
              <p:spPr>
                <a:xfrm>
                  <a:off x="2812421" y="1049897"/>
                  <a:ext cx="247424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12" name="TextBox 1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12421" y="1049897"/>
                  <a:ext cx="247424" cy="329750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3" name="TextBox 112"/>
                <p:cNvSpPr txBox="1"/>
                <p:nvPr/>
              </p:nvSpPr>
              <p:spPr>
                <a:xfrm>
                  <a:off x="2646651" y="723066"/>
                  <a:ext cx="585000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13" name="TextBox 1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46651" y="723066"/>
                  <a:ext cx="585000" cy="32975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TextBox 113"/>
                <p:cNvSpPr txBox="1"/>
                <p:nvPr/>
              </p:nvSpPr>
              <p:spPr>
                <a:xfrm>
                  <a:off x="5862362" y="3664975"/>
                  <a:ext cx="585000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14" name="TextBox 1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62362" y="3664975"/>
                  <a:ext cx="585000" cy="32975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5" name="TextBox 114"/>
                <p:cNvSpPr txBox="1"/>
                <p:nvPr/>
              </p:nvSpPr>
              <p:spPr>
                <a:xfrm>
                  <a:off x="5832383" y="3435570"/>
                  <a:ext cx="247424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15" name="TextBox 1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32383" y="3435570"/>
                  <a:ext cx="247424" cy="329750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r="-3125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6" name="TextBox 115"/>
                <p:cNvSpPr txBox="1"/>
                <p:nvPr/>
              </p:nvSpPr>
              <p:spPr>
                <a:xfrm>
                  <a:off x="5879142" y="2851857"/>
                  <a:ext cx="315000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16" name="TextBox 1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79142" y="2851857"/>
                  <a:ext cx="315000" cy="329750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7" name="TextBox 116"/>
                <p:cNvSpPr txBox="1"/>
                <p:nvPr/>
              </p:nvSpPr>
              <p:spPr>
                <a:xfrm>
                  <a:off x="5847922" y="2424460"/>
                  <a:ext cx="247424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17" name="TextBox 1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47922" y="2424460"/>
                  <a:ext cx="247424" cy="329750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r="-3125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8" name="TextBox 117"/>
                <p:cNvSpPr txBox="1"/>
                <p:nvPr/>
              </p:nvSpPr>
              <p:spPr>
                <a:xfrm>
                  <a:off x="5803426" y="1737107"/>
                  <a:ext cx="315000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18" name="TextBox 1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03426" y="1737107"/>
                  <a:ext cx="315000" cy="329750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9" name="TextBox 118"/>
                <p:cNvSpPr txBox="1"/>
                <p:nvPr/>
              </p:nvSpPr>
              <p:spPr>
                <a:xfrm>
                  <a:off x="5710569" y="1445250"/>
                  <a:ext cx="247424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19" name="TextBox 1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10569" y="1445250"/>
                  <a:ext cx="247424" cy="329750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r="-3125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0" name="TextBox 119"/>
                <p:cNvSpPr txBox="1"/>
                <p:nvPr/>
              </p:nvSpPr>
              <p:spPr>
                <a:xfrm>
                  <a:off x="5674211" y="736978"/>
                  <a:ext cx="315000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20" name="TextBox 1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74211" y="736978"/>
                  <a:ext cx="315000" cy="329750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1" name="TextBox 120"/>
                <p:cNvSpPr txBox="1"/>
                <p:nvPr/>
              </p:nvSpPr>
              <p:spPr>
                <a:xfrm>
                  <a:off x="5602907" y="418439"/>
                  <a:ext cx="247424" cy="3297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90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ru-RU" sz="900" b="0" i="1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,</m:t>
                            </m:r>
                          </m:sup>
                        </m:sSup>
                      </m:oMath>
                    </m:oMathPara>
                  </a14:m>
                  <a:endParaRPr lang="ru-RU" sz="900" dirty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21" name="TextBox 1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02907" y="418439"/>
                  <a:ext cx="247424" cy="329750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r="-3125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2" name="Группа 121"/>
          <p:cNvGrpSpPr/>
          <p:nvPr/>
        </p:nvGrpSpPr>
        <p:grpSpPr>
          <a:xfrm>
            <a:off x="5304529" y="638350"/>
            <a:ext cx="2171208" cy="2027801"/>
            <a:chOff x="3383065" y="1500114"/>
            <a:chExt cx="2488649" cy="2376613"/>
          </a:xfrm>
        </p:grpSpPr>
        <p:sp>
          <p:nvSpPr>
            <p:cNvPr id="123" name="TextBox 122"/>
            <p:cNvSpPr txBox="1"/>
            <p:nvPr/>
          </p:nvSpPr>
          <p:spPr>
            <a:xfrm>
              <a:off x="3468534" y="2392909"/>
              <a:ext cx="270000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+mn-lt"/>
                </a:rPr>
                <a:t>C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3383065" y="2217142"/>
              <a:ext cx="471330" cy="23437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─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390639" y="2678787"/>
              <a:ext cx="471330" cy="23437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─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3459074" y="1909366"/>
              <a:ext cx="270000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Н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3468534" y="2884879"/>
              <a:ext cx="594754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О</a:t>
              </a:r>
              <a:r>
                <a:rPr lang="en-US" sz="1200" dirty="0">
                  <a:latin typeface="+mn-lt"/>
                </a:rPr>
                <a:t>H</a:t>
              </a:r>
            </a:p>
          </p:txBody>
        </p:sp>
        <p:cxnSp>
          <p:nvCxnSpPr>
            <p:cNvPr id="128" name="Прямая соединительная линия 127"/>
            <p:cNvCxnSpPr>
              <a:stCxn id="123" idx="3"/>
            </p:cNvCxnSpPr>
            <p:nvPr/>
          </p:nvCxnSpPr>
          <p:spPr>
            <a:xfrm flipV="1">
              <a:off x="3738534" y="2063722"/>
              <a:ext cx="227750" cy="50991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Прямая соединительная линия 128"/>
            <p:cNvCxnSpPr>
              <a:stCxn id="123" idx="3"/>
            </p:cNvCxnSpPr>
            <p:nvPr/>
          </p:nvCxnSpPr>
          <p:spPr>
            <a:xfrm>
              <a:off x="3738534" y="2573639"/>
              <a:ext cx="175779" cy="48772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Box 129"/>
            <p:cNvSpPr txBox="1"/>
            <p:nvPr/>
          </p:nvSpPr>
          <p:spPr>
            <a:xfrm>
              <a:off x="3881324" y="1902502"/>
              <a:ext cx="270000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+mn-lt"/>
                </a:rPr>
                <a:t>C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3818851" y="2132513"/>
              <a:ext cx="471330" cy="23437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─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2" name="TextBox 131"/>
                <p:cNvSpPr txBox="1"/>
                <p:nvPr/>
              </p:nvSpPr>
              <p:spPr>
                <a:xfrm>
                  <a:off x="3894628" y="1500114"/>
                  <a:ext cx="839098" cy="6024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latin typeface="+mn-lt"/>
                    </a:rPr>
                    <a:t>C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200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2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OH</m:t>
                      </m:r>
                    </m:oMath>
                  </a14:m>
                  <a:endParaRPr lang="en-US" sz="1200" dirty="0"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94629" y="1500114"/>
                  <a:ext cx="839099" cy="338554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l="-3546" t="-5357" b="-2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3" name="TextBox 132"/>
            <p:cNvSpPr txBox="1"/>
            <p:nvPr/>
          </p:nvSpPr>
          <p:spPr>
            <a:xfrm>
              <a:off x="3882823" y="2275710"/>
              <a:ext cx="267001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+mn-lt"/>
                </a:rPr>
                <a:t>H</a:t>
              </a: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3818851" y="1765938"/>
              <a:ext cx="471330" cy="23437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─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3864630" y="2888810"/>
              <a:ext cx="270000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+mn-lt"/>
                </a:rPr>
                <a:t>C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3792387" y="3112177"/>
              <a:ext cx="471330" cy="23437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─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7" name="TextBox 136"/>
                <p:cNvSpPr txBox="1"/>
                <p:nvPr/>
              </p:nvSpPr>
              <p:spPr>
                <a:xfrm>
                  <a:off x="3852175" y="2528873"/>
                  <a:ext cx="408515" cy="3614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200" b="0" i="0" smtClean="0">
                            <a:latin typeface="Cambria Math" panose="02040503050406030204" pitchFamily="18" charset="0"/>
                          </a:rPr>
                          <m:t>OH</m:t>
                        </m:r>
                      </m:oMath>
                    </m:oMathPara>
                  </a14:m>
                  <a:endParaRPr lang="en-US" sz="1200" dirty="0"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52176" y="2528872"/>
                  <a:ext cx="408515" cy="338554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 r="-4348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8" name="TextBox 137"/>
            <p:cNvSpPr txBox="1"/>
            <p:nvPr/>
          </p:nvSpPr>
          <p:spPr>
            <a:xfrm>
              <a:off x="3867629" y="3283961"/>
              <a:ext cx="267001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+mn-lt"/>
                </a:rPr>
                <a:t>H</a:t>
              </a: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3792388" y="2753768"/>
              <a:ext cx="471330" cy="23437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─</a:t>
              </a:r>
            </a:p>
          </p:txBody>
        </p: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5128985" y="2119272"/>
              <a:ext cx="217551" cy="45852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>
              <a:off x="4120503" y="3066114"/>
              <a:ext cx="8431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TextBox 141"/>
            <p:cNvSpPr txBox="1"/>
            <p:nvPr/>
          </p:nvSpPr>
          <p:spPr>
            <a:xfrm>
              <a:off x="4898407" y="1883555"/>
              <a:ext cx="270000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+mn-lt"/>
                </a:rPr>
                <a:t>O</a:t>
              </a: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4898407" y="2888628"/>
              <a:ext cx="270000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+mn-lt"/>
                </a:rPr>
                <a:t>C</a:t>
              </a: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4816332" y="3119158"/>
              <a:ext cx="471330" cy="23437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─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5" name="TextBox 144"/>
                <p:cNvSpPr txBox="1"/>
                <p:nvPr/>
              </p:nvSpPr>
              <p:spPr>
                <a:xfrm>
                  <a:off x="4829151" y="2498885"/>
                  <a:ext cx="408515" cy="3614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200" b="0" i="0" smtClean="0">
                            <a:latin typeface="Cambria Math" panose="02040503050406030204" pitchFamily="18" charset="0"/>
                          </a:rPr>
                          <m:t>H</m:t>
                        </m:r>
                      </m:oMath>
                    </m:oMathPara>
                  </a14:m>
                  <a:endParaRPr lang="en-US" sz="1200" dirty="0"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27" name="TextBox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9151" y="2498885"/>
                  <a:ext cx="408515" cy="338554"/>
                </a:xfrm>
                <a:prstGeom prst="rect">
                  <a:avLst/>
                </a:prstGeom>
                <a:blipFill rotWithShape="0"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6" name="TextBox 145"/>
            <p:cNvSpPr txBox="1"/>
            <p:nvPr/>
          </p:nvSpPr>
          <p:spPr>
            <a:xfrm>
              <a:off x="4910377" y="3274298"/>
              <a:ext cx="475658" cy="602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+mn-lt"/>
                </a:rPr>
                <a:t>OH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4816333" y="2741410"/>
              <a:ext cx="471330" cy="23437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─</a:t>
              </a: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5286696" y="2414349"/>
              <a:ext cx="270000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+mn-lt"/>
                </a:rPr>
                <a:t>C</a:t>
              </a: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5182661" y="2209280"/>
              <a:ext cx="471330" cy="23437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─</a:t>
              </a: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5208997" y="2709602"/>
              <a:ext cx="471330" cy="23437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─</a:t>
              </a: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5255546" y="1909365"/>
              <a:ext cx="270000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Н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5276960" y="2906320"/>
              <a:ext cx="594754" cy="361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+mn-lt"/>
                </a:rPr>
                <a:t>О</a:t>
              </a:r>
              <a:r>
                <a:rPr lang="en-US" sz="1200" dirty="0">
                  <a:latin typeface="+mn-lt"/>
                </a:rPr>
                <a:t>H</a:t>
              </a:r>
            </a:p>
          </p:txBody>
        </p:sp>
        <p:cxnSp>
          <p:nvCxnSpPr>
            <p:cNvPr id="153" name="Прямая соединительная линия 152"/>
            <p:cNvCxnSpPr>
              <a:endCxn id="143" idx="3"/>
            </p:cNvCxnSpPr>
            <p:nvPr/>
          </p:nvCxnSpPr>
          <p:spPr>
            <a:xfrm flipH="1">
              <a:off x="5168408" y="2568238"/>
              <a:ext cx="172880" cy="5011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Прямая соединительная линия 153"/>
            <p:cNvCxnSpPr/>
            <p:nvPr/>
          </p:nvCxnSpPr>
          <p:spPr>
            <a:xfrm>
              <a:off x="4120503" y="2016924"/>
              <a:ext cx="8431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Группа 1"/>
          <p:cNvGrpSpPr/>
          <p:nvPr/>
        </p:nvGrpSpPr>
        <p:grpSpPr>
          <a:xfrm>
            <a:off x="446199" y="3651443"/>
            <a:ext cx="2708310" cy="991620"/>
            <a:chOff x="371964" y="2436750"/>
            <a:chExt cx="3176742" cy="1163131"/>
          </a:xfrm>
        </p:grpSpPr>
        <p:pic>
          <p:nvPicPr>
            <p:cNvPr id="98" name="Рисунок 97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56329" y="2460075"/>
              <a:ext cx="2870269" cy="1139806"/>
            </a:xfrm>
            <a:prstGeom prst="rect">
              <a:avLst/>
            </a:prstGeom>
          </p:spPr>
        </p:pic>
        <p:sp>
          <p:nvSpPr>
            <p:cNvPr id="99" name="Левая круглая скобка 98"/>
            <p:cNvSpPr/>
            <p:nvPr/>
          </p:nvSpPr>
          <p:spPr>
            <a:xfrm>
              <a:off x="401798" y="2436750"/>
              <a:ext cx="166770" cy="1038852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Левая круглая скобка 99"/>
            <p:cNvSpPr/>
            <p:nvPr/>
          </p:nvSpPr>
          <p:spPr>
            <a:xfrm flipH="1">
              <a:off x="3118698" y="2460075"/>
              <a:ext cx="166770" cy="1038852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233093" y="3250411"/>
              <a:ext cx="315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latin typeface="+mn-lt"/>
                </a:rPr>
                <a:t>n</a:t>
              </a:r>
              <a:endParaRPr lang="ru-RU" sz="1600" i="1" dirty="0">
                <a:latin typeface="+mn-lt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897905" y="2867424"/>
              <a:ext cx="4153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—</a:t>
              </a: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71964" y="2867424"/>
              <a:ext cx="4153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728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97000" y="276750"/>
            <a:ext cx="490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Свойства живых существ: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7350" y="95175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800" dirty="0">
                <a:latin typeface="+mn-lt"/>
              </a:rPr>
              <a:t>Единство химического состава.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7350" y="1382668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2. </a:t>
            </a:r>
            <a:r>
              <a:rPr lang="ru-RU" sz="1800" dirty="0">
                <a:latin typeface="+mn-lt"/>
              </a:rPr>
              <a:t>Единство структурной организации. </a:t>
            </a:r>
          </a:p>
        </p:txBody>
      </p:sp>
    </p:spTree>
    <p:extLst>
      <p:ext uri="{BB962C8B-B14F-4D97-AF65-F5344CB8AC3E}">
        <p14:creationId xmlns:p14="http://schemas.microsoft.com/office/powerpoint/2010/main" val="390963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82950" y="2205326"/>
            <a:ext cx="2573338" cy="732848"/>
          </a:xfrm>
          <a:prstGeom prst="rect">
            <a:avLst/>
          </a:prstGeom>
          <a:solidFill>
            <a:srgbClr val="FFE566"/>
          </a:solidFill>
        </p:spPr>
        <p:txBody>
          <a:bodyPr wrap="square" lIns="180000" tIns="180000" rIns="180000" bIns="180000" rtlCol="0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+mj-lt"/>
              </a:rPr>
              <a:t>Биология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82949" y="3365208"/>
            <a:ext cx="2573339" cy="1443642"/>
          </a:xfrm>
          <a:prstGeom prst="rect">
            <a:avLst/>
          </a:prstGeom>
          <a:solidFill>
            <a:srgbClr val="FFE566"/>
          </a:solidFill>
        </p:spPr>
        <p:txBody>
          <a:bodyPr wrap="square" lIns="180000" tIns="90000" rIns="180000" bIns="90000" rtlCol="0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+mj-lt"/>
              </a:rPr>
              <a:t>Экология </a:t>
            </a:r>
            <a:r>
              <a:rPr lang="ru-RU" sz="18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─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отношения организмов между собой и окружающей средой</a:t>
            </a:r>
            <a:endParaRPr lang="ru-RU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8775" y="377588"/>
            <a:ext cx="2565400" cy="674200"/>
          </a:xfrm>
          <a:prstGeom prst="rect">
            <a:avLst/>
          </a:prstGeom>
          <a:solidFill>
            <a:srgbClr val="FFE566">
              <a:alpha val="15000"/>
            </a:srgbClr>
          </a:solidFill>
        </p:spPr>
        <p:txBody>
          <a:bodyPr wrap="square" lIns="180000" tIns="90000" rIns="180000" bIns="90000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Вирусология</a:t>
            </a:r>
          </a:p>
          <a:p>
            <a:pPr algn="ctr"/>
            <a:r>
              <a:rPr lang="ru-RU" dirty="0">
                <a:latin typeface="+mn-lt"/>
              </a:rPr>
              <a:t>(вирусы)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0291" y="1231488"/>
            <a:ext cx="2563884" cy="674200"/>
          </a:xfrm>
          <a:prstGeom prst="rect">
            <a:avLst/>
          </a:prstGeom>
          <a:solidFill>
            <a:srgbClr val="FFE566">
              <a:alpha val="15000"/>
            </a:srgbClr>
          </a:solidFill>
        </p:spPr>
        <p:txBody>
          <a:bodyPr wrap="square" lIns="180000" tIns="90000" rIns="180000" bIns="90000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Микология </a:t>
            </a:r>
          </a:p>
          <a:p>
            <a:pPr algn="ctr"/>
            <a:r>
              <a:rPr lang="ru-RU" dirty="0">
                <a:latin typeface="+mn-lt"/>
              </a:rPr>
              <a:t>(грибы)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5921" y="2085388"/>
            <a:ext cx="2568254" cy="674200"/>
          </a:xfrm>
          <a:prstGeom prst="rect">
            <a:avLst/>
          </a:prstGeom>
          <a:solidFill>
            <a:srgbClr val="FFE566">
              <a:alpha val="15000"/>
            </a:srgbClr>
          </a:solidFill>
        </p:spPr>
        <p:txBody>
          <a:bodyPr wrap="square" lIns="180000" tIns="90000" rIns="180000" bIns="90000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Бактериология </a:t>
            </a:r>
          </a:p>
          <a:p>
            <a:pPr algn="ctr"/>
            <a:r>
              <a:rPr lang="ru-RU" dirty="0">
                <a:latin typeface="+mn-lt"/>
              </a:rPr>
              <a:t>(бактерии)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2033" y="2939288"/>
            <a:ext cx="2542142" cy="674200"/>
          </a:xfrm>
          <a:prstGeom prst="rect">
            <a:avLst/>
          </a:prstGeom>
          <a:solidFill>
            <a:srgbClr val="FFE566">
              <a:alpha val="15000"/>
            </a:srgbClr>
          </a:solidFill>
        </p:spPr>
        <p:txBody>
          <a:bodyPr wrap="square" lIns="180000" tIns="90000" rIns="180000" bIns="90000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Ботаника </a:t>
            </a:r>
          </a:p>
          <a:p>
            <a:pPr algn="ctr"/>
            <a:r>
              <a:rPr lang="ru-RU" dirty="0">
                <a:latin typeface="+mn-lt"/>
              </a:rPr>
              <a:t>(растения)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15063" y="358775"/>
            <a:ext cx="2532905" cy="674200"/>
          </a:xfrm>
          <a:prstGeom prst="rect">
            <a:avLst/>
          </a:prstGeom>
          <a:solidFill>
            <a:srgbClr val="FFE566">
              <a:alpha val="15000"/>
            </a:srgbClr>
          </a:solidFill>
        </p:spPr>
        <p:txBody>
          <a:bodyPr wrap="square" lIns="180000" tIns="90000" rIns="180000" bIns="90000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Зоология </a:t>
            </a:r>
          </a:p>
          <a:p>
            <a:pPr algn="ctr"/>
            <a:r>
              <a:rPr lang="ru-RU" dirty="0">
                <a:latin typeface="+mn-lt"/>
              </a:rPr>
              <a:t>(животные)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215063" y="1968260"/>
            <a:ext cx="2557558" cy="674200"/>
          </a:xfrm>
          <a:prstGeom prst="rect">
            <a:avLst/>
          </a:prstGeom>
          <a:solidFill>
            <a:srgbClr val="FFE566">
              <a:alpha val="15000"/>
            </a:srgbClr>
          </a:solidFill>
        </p:spPr>
        <p:txBody>
          <a:bodyPr wrap="square" lIns="180000" tIns="90000" rIns="180000" bIns="90000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Анатомия </a:t>
            </a:r>
          </a:p>
          <a:p>
            <a:pPr algn="ctr"/>
            <a:r>
              <a:rPr lang="ru-RU" dirty="0">
                <a:latin typeface="+mn-lt"/>
              </a:rPr>
              <a:t>(строение органов)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66435" y="3793187"/>
            <a:ext cx="2573338" cy="1015663"/>
          </a:xfrm>
          <a:prstGeom prst="rect">
            <a:avLst/>
          </a:prstGeom>
          <a:solidFill>
            <a:srgbClr val="FFE566">
              <a:alpha val="15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Цитология </a:t>
            </a:r>
          </a:p>
          <a:p>
            <a:pPr algn="ctr"/>
            <a:r>
              <a:rPr lang="ru-RU" dirty="0">
                <a:latin typeface="+mn-lt"/>
              </a:rPr>
              <a:t>(строение </a:t>
            </a:r>
            <a:br>
              <a:rPr lang="ru-RU" dirty="0">
                <a:latin typeface="+mn-lt"/>
              </a:rPr>
            </a:br>
            <a:r>
              <a:rPr lang="ru-RU" dirty="0">
                <a:latin typeface="+mn-lt"/>
              </a:rPr>
              <a:t>и жизнедеятельность клеток)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15063" y="1208230"/>
            <a:ext cx="2570506" cy="584775"/>
          </a:xfrm>
          <a:prstGeom prst="rect">
            <a:avLst/>
          </a:prstGeom>
          <a:solidFill>
            <a:srgbClr val="FFE566">
              <a:alpha val="15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Физиология</a:t>
            </a:r>
          </a:p>
          <a:p>
            <a:pPr algn="ctr"/>
            <a:r>
              <a:rPr lang="ru-RU" dirty="0">
                <a:latin typeface="+mn-lt"/>
              </a:rPr>
              <a:t>(функции организмов)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82949" y="358774"/>
            <a:ext cx="2570162" cy="1169551"/>
          </a:xfrm>
          <a:prstGeom prst="rect">
            <a:avLst/>
          </a:prstGeom>
          <a:solidFill>
            <a:srgbClr val="FFE566">
              <a:alpha val="15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Биохимия </a:t>
            </a:r>
            <a:br>
              <a:rPr lang="ru-RU" sz="1800" dirty="0">
                <a:latin typeface="+mj-lt"/>
              </a:rPr>
            </a:br>
            <a:r>
              <a:rPr lang="ru-RU" sz="1800" dirty="0">
                <a:latin typeface="+mj-lt"/>
              </a:rPr>
              <a:t>и молекулярная биология </a:t>
            </a:r>
          </a:p>
          <a:p>
            <a:pPr algn="ctr"/>
            <a:r>
              <a:rPr lang="ru-RU" dirty="0">
                <a:latin typeface="+mn-lt"/>
              </a:rPr>
              <a:t>(клеточные функции)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14719" y="3793187"/>
            <a:ext cx="2570506" cy="1015663"/>
          </a:xfrm>
          <a:prstGeom prst="rect">
            <a:avLst/>
          </a:prstGeom>
          <a:solidFill>
            <a:srgbClr val="FFE566">
              <a:alpha val="15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Генетика</a:t>
            </a:r>
          </a:p>
          <a:p>
            <a:pPr algn="ctr"/>
            <a:r>
              <a:rPr lang="ru-RU" dirty="0">
                <a:latin typeface="+mn-lt"/>
              </a:rPr>
              <a:t>(наследственность </a:t>
            </a:r>
          </a:p>
          <a:p>
            <a:pPr algn="ctr"/>
            <a:r>
              <a:rPr lang="ru-RU" dirty="0">
                <a:latin typeface="+mn-lt"/>
              </a:rPr>
              <a:t>и изменчивость организмов)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15063" y="2817714"/>
            <a:ext cx="2570506" cy="800219"/>
          </a:xfrm>
          <a:prstGeom prst="rect">
            <a:avLst/>
          </a:prstGeom>
          <a:solidFill>
            <a:srgbClr val="FFE566">
              <a:alpha val="15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Эмбриология </a:t>
            </a:r>
            <a:r>
              <a:rPr lang="ru-RU" dirty="0">
                <a:latin typeface="+mn-lt"/>
              </a:rPr>
              <a:t>(индивидуальное развитие организмов)</a:t>
            </a:r>
          </a:p>
        </p:txBody>
      </p:sp>
      <p:cxnSp>
        <p:nvCxnSpPr>
          <p:cNvPr id="37" name="Скругленная соединительная линия 36"/>
          <p:cNvCxnSpPr>
            <a:stCxn id="19" idx="3"/>
            <a:endCxn id="6" idx="1"/>
          </p:cNvCxnSpPr>
          <p:nvPr/>
        </p:nvCxnSpPr>
        <p:spPr>
          <a:xfrm>
            <a:off x="2924175" y="714688"/>
            <a:ext cx="358775" cy="1857062"/>
          </a:xfrm>
          <a:prstGeom prst="curvedConnector3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кругленная соединительная линия 40"/>
          <p:cNvCxnSpPr>
            <a:stCxn id="20" idx="3"/>
            <a:endCxn id="6" idx="1"/>
          </p:cNvCxnSpPr>
          <p:nvPr/>
        </p:nvCxnSpPr>
        <p:spPr>
          <a:xfrm>
            <a:off x="2924175" y="1568588"/>
            <a:ext cx="358775" cy="1003162"/>
          </a:xfrm>
          <a:prstGeom prst="curvedConnector3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кругленная соединительная линия 44"/>
          <p:cNvCxnSpPr>
            <a:stCxn id="21" idx="3"/>
            <a:endCxn id="6" idx="1"/>
          </p:cNvCxnSpPr>
          <p:nvPr/>
        </p:nvCxnSpPr>
        <p:spPr>
          <a:xfrm>
            <a:off x="2924175" y="2422488"/>
            <a:ext cx="358775" cy="149262"/>
          </a:xfrm>
          <a:prstGeom prst="curvedConnector3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Скругленная соединительная линия 48"/>
          <p:cNvCxnSpPr>
            <a:stCxn id="22" idx="3"/>
            <a:endCxn id="6" idx="1"/>
          </p:cNvCxnSpPr>
          <p:nvPr/>
        </p:nvCxnSpPr>
        <p:spPr>
          <a:xfrm flipV="1">
            <a:off x="2924175" y="2571750"/>
            <a:ext cx="358775" cy="704638"/>
          </a:xfrm>
          <a:prstGeom prst="curvedConnector3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Скругленная соединительная линия 50"/>
          <p:cNvCxnSpPr>
            <a:stCxn id="25" idx="3"/>
            <a:endCxn id="6" idx="1"/>
          </p:cNvCxnSpPr>
          <p:nvPr/>
        </p:nvCxnSpPr>
        <p:spPr>
          <a:xfrm flipV="1">
            <a:off x="2939773" y="2571750"/>
            <a:ext cx="343177" cy="1729269"/>
          </a:xfrm>
          <a:prstGeom prst="curvedConnector3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Скругленная соединительная линия 54"/>
          <p:cNvCxnSpPr>
            <a:stCxn id="23" idx="1"/>
            <a:endCxn id="6" idx="3"/>
          </p:cNvCxnSpPr>
          <p:nvPr/>
        </p:nvCxnSpPr>
        <p:spPr>
          <a:xfrm rot="10800000" flipV="1">
            <a:off x="5856289" y="695874"/>
            <a:ext cx="358775" cy="1875875"/>
          </a:xfrm>
          <a:prstGeom prst="curvedConnector3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Скругленная соединительная линия 56"/>
          <p:cNvCxnSpPr>
            <a:stCxn id="26" idx="1"/>
            <a:endCxn id="6" idx="3"/>
          </p:cNvCxnSpPr>
          <p:nvPr/>
        </p:nvCxnSpPr>
        <p:spPr>
          <a:xfrm rot="10800000" flipV="1">
            <a:off x="5856289" y="1500618"/>
            <a:ext cx="358775" cy="1071132"/>
          </a:xfrm>
          <a:prstGeom prst="curvedConnector3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Скругленная соединительная линия 59"/>
          <p:cNvCxnSpPr>
            <a:stCxn id="24" idx="1"/>
            <a:endCxn id="6" idx="3"/>
          </p:cNvCxnSpPr>
          <p:nvPr/>
        </p:nvCxnSpPr>
        <p:spPr>
          <a:xfrm rot="10800000" flipV="1">
            <a:off x="5856289" y="2305360"/>
            <a:ext cx="358775" cy="266390"/>
          </a:xfrm>
          <a:prstGeom prst="curvedConnector3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Скругленная соединительная линия 63"/>
          <p:cNvCxnSpPr>
            <a:stCxn id="29" idx="1"/>
            <a:endCxn id="6" idx="3"/>
          </p:cNvCxnSpPr>
          <p:nvPr/>
        </p:nvCxnSpPr>
        <p:spPr>
          <a:xfrm rot="10800000">
            <a:off x="5856289" y="2571750"/>
            <a:ext cx="358775" cy="646074"/>
          </a:xfrm>
          <a:prstGeom prst="curvedConnector3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Скругленная соединительная линия 65"/>
          <p:cNvCxnSpPr>
            <a:stCxn id="28" idx="1"/>
            <a:endCxn id="6" idx="3"/>
          </p:cNvCxnSpPr>
          <p:nvPr/>
        </p:nvCxnSpPr>
        <p:spPr>
          <a:xfrm rot="10800000">
            <a:off x="5856289" y="2571751"/>
            <a:ext cx="358431" cy="1729269"/>
          </a:xfrm>
          <a:prstGeom prst="curvedConnector3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>
            <a:stCxn id="27" idx="2"/>
            <a:endCxn id="6" idx="0"/>
          </p:cNvCxnSpPr>
          <p:nvPr/>
        </p:nvCxnSpPr>
        <p:spPr>
          <a:xfrm>
            <a:off x="4568030" y="1528325"/>
            <a:ext cx="1589" cy="677001"/>
          </a:xfrm>
          <a:prstGeom prst="line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>
            <a:stCxn id="6" idx="2"/>
            <a:endCxn id="18" idx="0"/>
          </p:cNvCxnSpPr>
          <p:nvPr/>
        </p:nvCxnSpPr>
        <p:spPr>
          <a:xfrm>
            <a:off x="4569619" y="2938174"/>
            <a:ext cx="0" cy="427034"/>
          </a:xfrm>
          <a:prstGeom prst="line">
            <a:avLst/>
          </a:prstGeom>
          <a:ln w="6350" cap="rnd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738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00" y="144000"/>
            <a:ext cx="4812750" cy="481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24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00" y="144000"/>
            <a:ext cx="4812750" cy="481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3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5" t="8881" b="8005"/>
          <a:stretch/>
        </p:blipFill>
        <p:spPr>
          <a:xfrm>
            <a:off x="486030" y="1383544"/>
            <a:ext cx="2466720" cy="23634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7" t="7771" b="7728"/>
          <a:stretch/>
        </p:blipFill>
        <p:spPr>
          <a:xfrm>
            <a:off x="3350424" y="1404043"/>
            <a:ext cx="2482051" cy="23789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6696" y="1382272"/>
            <a:ext cx="2297180" cy="2364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490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Свойства живых существ: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7350" y="95175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800" dirty="0">
                <a:latin typeface="+mn-lt"/>
              </a:rPr>
              <a:t>Единство химического состава.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350" y="1382668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2. </a:t>
            </a:r>
            <a:r>
              <a:rPr lang="ru-RU" sz="1800" dirty="0">
                <a:latin typeface="+mn-lt"/>
              </a:rPr>
              <a:t>Единство структурной организации.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350" y="1816066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3. </a:t>
            </a:r>
            <a:r>
              <a:rPr lang="ru-RU" sz="1800" dirty="0">
                <a:latin typeface="+mn-lt"/>
              </a:rPr>
              <a:t>Открытость. </a:t>
            </a:r>
          </a:p>
        </p:txBody>
      </p:sp>
    </p:spTree>
    <p:extLst>
      <p:ext uri="{BB962C8B-B14F-4D97-AF65-F5344CB8AC3E}">
        <p14:creationId xmlns:p14="http://schemas.microsoft.com/office/powerpoint/2010/main" val="363648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000" y="1047986"/>
            <a:ext cx="6975000" cy="3215259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5473080" y="1034527"/>
            <a:ext cx="585000" cy="430581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878080" y="726750"/>
            <a:ext cx="1799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Потеря энергии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2728080" y="2365107"/>
            <a:ext cx="1076724" cy="164096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123716" y="4037103"/>
            <a:ext cx="1799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Потеря энергии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37793" y="3986741"/>
            <a:ext cx="2392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Синтез органического вещества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68706" y="1928906"/>
            <a:ext cx="22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n-lt"/>
              </a:rPr>
              <a:t>Э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611680" y="1962824"/>
                <a:ext cx="4818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П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+mn-lt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1680" y="1962824"/>
                <a:ext cx="481802" cy="30777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509246" y="1928906"/>
                <a:ext cx="4818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П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+mn-lt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9246" y="1928906"/>
                <a:ext cx="481802" cy="307777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 11"/>
          <p:cNvSpPr/>
          <p:nvPr/>
        </p:nvSpPr>
        <p:spPr>
          <a:xfrm>
            <a:off x="7422214" y="1962823"/>
            <a:ext cx="165866" cy="134387"/>
          </a:xfrm>
          <a:prstGeom prst="rect">
            <a:avLst/>
          </a:prstGeom>
          <a:solidFill>
            <a:srgbClr val="C8C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264246" y="1890325"/>
                <a:ext cx="48180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5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050" b="0" i="1" smtClean="0">
                              <a:latin typeface="Cambria Math" panose="02040503050406030204" pitchFamily="18" charset="0"/>
                            </a:rPr>
                            <m:t>П</m:t>
                          </m:r>
                        </m:e>
                        <m:sub>
                          <m:r>
                            <a:rPr lang="ru-RU" sz="105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ru-RU" sz="1050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4246" y="1890325"/>
                <a:ext cx="481802" cy="26161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472698" y="1924819"/>
                <a:ext cx="4818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Э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+mn-lt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2698" y="1924819"/>
                <a:ext cx="481802" cy="307777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986532" y="1928905"/>
                <a:ext cx="4818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Э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+mn-lt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6532" y="1928905"/>
                <a:ext cx="481802" cy="307777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7520700" y="1890325"/>
                <a:ext cx="48180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5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050" b="0" i="1" smtClean="0">
                              <a:latin typeface="Cambria Math" panose="02040503050406030204" pitchFamily="18" charset="0"/>
                            </a:rPr>
                            <m:t>Э</m:t>
                          </m:r>
                        </m:e>
                        <m:sub>
                          <m:r>
                            <a:rPr lang="ru-RU" sz="105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ru-RU" sz="1050" dirty="0">
                  <a:latin typeface="+mn-lt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0700" y="1890325"/>
                <a:ext cx="481802" cy="26161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Прямая соединительная линия 16"/>
          <p:cNvCxnSpPr/>
          <p:nvPr/>
        </p:nvCxnSpPr>
        <p:spPr>
          <a:xfrm flipV="1">
            <a:off x="2728080" y="2160342"/>
            <a:ext cx="2856960" cy="1830486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2728080" y="2078707"/>
            <a:ext cx="4694134" cy="1908033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5023479" y="3704562"/>
            <a:ext cx="561561" cy="363813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251">
            <a:off x="245545" y="293499"/>
            <a:ext cx="1569730" cy="156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7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490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Свойства живых существ: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7350" y="95175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800" dirty="0">
                <a:latin typeface="+mn-lt"/>
              </a:rPr>
              <a:t>Единство химического состава.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350" y="1382668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2. </a:t>
            </a:r>
            <a:r>
              <a:rPr lang="ru-RU" sz="1800" dirty="0">
                <a:latin typeface="+mn-lt"/>
              </a:rPr>
              <a:t>Единство структурной организации.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350" y="1816066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3. </a:t>
            </a:r>
            <a:r>
              <a:rPr lang="ru-RU" sz="1800" dirty="0">
                <a:latin typeface="+mn-lt"/>
              </a:rPr>
              <a:t>Открытость.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550" y="224946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4. </a:t>
            </a:r>
            <a:r>
              <a:rPr lang="ru-RU" sz="1800" dirty="0">
                <a:latin typeface="+mn-lt"/>
              </a:rPr>
              <a:t>Обмен веществ и энергии. </a:t>
            </a:r>
          </a:p>
        </p:txBody>
      </p:sp>
    </p:spTree>
    <p:extLst>
      <p:ext uri="{BB962C8B-B14F-4D97-AF65-F5344CB8AC3E}">
        <p14:creationId xmlns:p14="http://schemas.microsoft.com/office/powerpoint/2010/main" val="278058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1525" y="501750"/>
            <a:ext cx="3060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ОБМЕН ВЕЩЕСТВ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45074" y="1298708"/>
            <a:ext cx="2973050" cy="1679791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389242" y="2138603"/>
            <a:ext cx="449388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428800" y="1751771"/>
            <a:ext cx="2662671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Синтез органических веществ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00264" y="1587492"/>
            <a:ext cx="2662671" cy="110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Распад сложных органических веществ с выделением энергии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273610" y="1301505"/>
            <a:ext cx="2973050" cy="1679791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87350" y="3544569"/>
            <a:ext cx="8369300" cy="1178050"/>
          </a:xfrm>
          <a:prstGeom prst="rect">
            <a:avLst/>
          </a:prstGeom>
          <a:solidFill>
            <a:srgbClr val="FFE5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67531" y="3774040"/>
            <a:ext cx="8594650" cy="71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700" dirty="0">
                <a:solidFill>
                  <a:schemeClr val="tx1"/>
                </a:solidFill>
                <a:latin typeface="+mn-lt"/>
              </a:rPr>
              <a:t>Обмен веществ обеспечивает постоянство химического состава </a:t>
            </a:r>
          </a:p>
          <a:p>
            <a:pPr algn="ctr">
              <a:lnSpc>
                <a:spcPct val="125000"/>
              </a:lnSpc>
            </a:pPr>
            <a:r>
              <a:rPr lang="ru-RU" sz="1700" dirty="0">
                <a:solidFill>
                  <a:schemeClr val="tx1"/>
                </a:solidFill>
                <a:latin typeface="+mn-lt"/>
              </a:rPr>
              <a:t>в непрерывно меняющихся условиях окружающей среды. </a:t>
            </a:r>
          </a:p>
        </p:txBody>
      </p:sp>
    </p:spTree>
    <p:extLst>
      <p:ext uri="{BB962C8B-B14F-4D97-AF65-F5344CB8AC3E}">
        <p14:creationId xmlns:p14="http://schemas.microsoft.com/office/powerpoint/2010/main" val="193094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3" grpId="0"/>
      <p:bldP spid="15" grpId="0" animBg="1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490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Свойства живых существ: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7350" y="95175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800" dirty="0">
                <a:latin typeface="+mn-lt"/>
              </a:rPr>
              <a:t>Единство химического состава.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350" y="1382668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2. </a:t>
            </a:r>
            <a:r>
              <a:rPr lang="ru-RU" sz="1800" dirty="0">
                <a:latin typeface="+mn-lt"/>
              </a:rPr>
              <a:t>Единство структурной организации.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350" y="1816066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3. </a:t>
            </a:r>
            <a:r>
              <a:rPr lang="ru-RU" sz="1800" dirty="0">
                <a:latin typeface="+mn-lt"/>
              </a:rPr>
              <a:t>Открытость.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550" y="224946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4. </a:t>
            </a:r>
            <a:r>
              <a:rPr lang="ru-RU" sz="1800" dirty="0">
                <a:latin typeface="+mn-lt"/>
              </a:rPr>
              <a:t>Обмен веществ и энергии.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7350" y="2680382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5. </a:t>
            </a:r>
            <a:r>
              <a:rPr lang="ru-RU" sz="1800" dirty="0">
                <a:latin typeface="+mn-lt"/>
              </a:rPr>
              <a:t>Самовоспроизведение (репродукция). </a:t>
            </a:r>
          </a:p>
        </p:txBody>
      </p:sp>
    </p:spTree>
    <p:extLst>
      <p:ext uri="{BB962C8B-B14F-4D97-AF65-F5344CB8AC3E}">
        <p14:creationId xmlns:p14="http://schemas.microsoft.com/office/powerpoint/2010/main" val="209508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23083" y="869875"/>
            <a:ext cx="1682433" cy="39117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3019" y="1086750"/>
            <a:ext cx="1511573" cy="31260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6838" y="774084"/>
            <a:ext cx="1533638" cy="31478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763" y="774084"/>
            <a:ext cx="1966207" cy="4001958"/>
          </a:xfrm>
          <a:prstGeom prst="rect">
            <a:avLst/>
          </a:prstGeom>
        </p:spPr>
      </p:pic>
      <p:sp>
        <p:nvSpPr>
          <p:cNvPr id="8" name="Shape 87"/>
          <p:cNvSpPr txBox="1"/>
          <p:nvPr/>
        </p:nvSpPr>
        <p:spPr>
          <a:xfrm>
            <a:off x="208786" y="142610"/>
            <a:ext cx="7198213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Деление амёбы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412000" y="2751750"/>
            <a:ext cx="449388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608874" y="2751750"/>
            <a:ext cx="449388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536823" y="2751750"/>
            <a:ext cx="449388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015572"/>
      </p:ext>
    </p:extLst>
  </p:cSld>
  <p:clrMapOvr>
    <a:masterClrMapping/>
  </p:clrMapOvr>
  <p:transition spd="slow"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08786" y="147211"/>
            <a:ext cx="8773214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Почкование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" y="1761751"/>
            <a:ext cx="1787407" cy="20450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135">
            <a:off x="2175904" y="1678304"/>
            <a:ext cx="2202294" cy="22907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135">
            <a:off x="6318581" y="1760757"/>
            <a:ext cx="2437845" cy="21941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135">
            <a:off x="4353788" y="1614710"/>
            <a:ext cx="2017054" cy="2486275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>
            <a:off x="2106489" y="2841751"/>
            <a:ext cx="449388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087408" y="2841751"/>
            <a:ext cx="449388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198319" y="2841751"/>
            <a:ext cx="449388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376036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997" y="3117206"/>
            <a:ext cx="2208805" cy="1804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253" y="3117206"/>
            <a:ext cx="2209484" cy="1805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11" y="3075029"/>
            <a:ext cx="2209484" cy="18051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879" y="2976196"/>
            <a:ext cx="2381400" cy="19456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994" y="162075"/>
            <a:ext cx="3048006" cy="2490221"/>
          </a:xfrm>
          <a:prstGeom prst="rect">
            <a:avLst/>
          </a:prstGeom>
        </p:spPr>
      </p:pic>
      <p:cxnSp>
        <p:nvCxnSpPr>
          <p:cNvPr id="11" name="Скругленная соединительная линия 10"/>
          <p:cNvCxnSpPr>
            <a:stCxn id="8" idx="1"/>
            <a:endCxn id="4" idx="0"/>
          </p:cNvCxnSpPr>
          <p:nvPr/>
        </p:nvCxnSpPr>
        <p:spPr>
          <a:xfrm rot="10800000" flipV="1">
            <a:off x="1362854" y="1407185"/>
            <a:ext cx="1601141" cy="1667843"/>
          </a:xfrm>
          <a:prstGeom prst="curvedConnector2">
            <a:avLst/>
          </a:prstGeom>
          <a:ln w="12700" cap="rnd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кругленная соединительная линия 12"/>
          <p:cNvCxnSpPr>
            <a:stCxn id="8" idx="3"/>
            <a:endCxn id="9" idx="0"/>
          </p:cNvCxnSpPr>
          <p:nvPr/>
        </p:nvCxnSpPr>
        <p:spPr>
          <a:xfrm>
            <a:off x="6012000" y="1407186"/>
            <a:ext cx="1698579" cy="1569010"/>
          </a:xfrm>
          <a:prstGeom prst="curvedConnector2">
            <a:avLst/>
          </a:prstGeom>
          <a:ln w="12700" cap="rnd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>
            <a:stCxn id="8" idx="2"/>
            <a:endCxn id="2" idx="0"/>
          </p:cNvCxnSpPr>
          <p:nvPr/>
        </p:nvCxnSpPr>
        <p:spPr>
          <a:xfrm rot="5400000">
            <a:off x="3706041" y="2335250"/>
            <a:ext cx="464910" cy="1099002"/>
          </a:xfrm>
          <a:prstGeom prst="curvedConnector3">
            <a:avLst/>
          </a:prstGeom>
          <a:ln w="12700" cap="rnd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кругленная соединительная линия 19"/>
          <p:cNvCxnSpPr>
            <a:stCxn id="8" idx="2"/>
            <a:endCxn id="6" idx="0"/>
          </p:cNvCxnSpPr>
          <p:nvPr/>
        </p:nvCxnSpPr>
        <p:spPr>
          <a:xfrm rot="16200000" flipH="1">
            <a:off x="4807743" y="2332549"/>
            <a:ext cx="464910" cy="1104403"/>
          </a:xfrm>
          <a:prstGeom prst="curvedConnector3">
            <a:avLst/>
          </a:prstGeom>
          <a:ln w="12700" cap="rnd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134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08786" y="142610"/>
            <a:ext cx="7198213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Гетерогамный половой процесс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43" y="2859762"/>
            <a:ext cx="1912857" cy="19128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8" y="978249"/>
            <a:ext cx="1912857" cy="19128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26" t="34252" r="15879" b="8005"/>
          <a:stretch/>
        </p:blipFill>
        <p:spPr>
          <a:xfrm>
            <a:off x="2112954" y="3359374"/>
            <a:ext cx="996952" cy="12653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26" t="34252" r="15879" b="8005"/>
          <a:stretch/>
        </p:blipFill>
        <p:spPr>
          <a:xfrm>
            <a:off x="2112954" y="1429867"/>
            <a:ext cx="996952" cy="12653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5" t="7131" b="14129"/>
          <a:stretch/>
        </p:blipFill>
        <p:spPr>
          <a:xfrm flipV="1">
            <a:off x="3402000" y="1610119"/>
            <a:ext cx="1290255" cy="11711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5" t="7131" b="14129"/>
          <a:stretch/>
        </p:blipFill>
        <p:spPr>
          <a:xfrm>
            <a:off x="3462602" y="3333291"/>
            <a:ext cx="1290255" cy="11711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6284">
            <a:off x="4940229" y="3219574"/>
            <a:ext cx="785025" cy="7850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13252">
            <a:off x="4781637" y="2084392"/>
            <a:ext cx="1145340" cy="11453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000" y="2292277"/>
            <a:ext cx="1288086" cy="128808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309" y="1903226"/>
            <a:ext cx="2185861" cy="218586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697000" y="3450401"/>
            <a:ext cx="1308413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Зигота</a:t>
            </a:r>
          </a:p>
        </p:txBody>
      </p:sp>
    </p:spTree>
    <p:extLst>
      <p:ext uri="{BB962C8B-B14F-4D97-AF65-F5344CB8AC3E}">
        <p14:creationId xmlns:p14="http://schemas.microsoft.com/office/powerpoint/2010/main" val="229132457"/>
      </p:ext>
    </p:extLst>
  </p:cSld>
  <p:clrMapOvr>
    <a:masterClrMapping/>
  </p:clrMapOvr>
  <p:transition spd="slow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377" y="997389"/>
            <a:ext cx="1905623" cy="31943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000" y="997387"/>
            <a:ext cx="1591050" cy="31943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97767" y="4362418"/>
            <a:ext cx="108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РНК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87591" y="4362418"/>
            <a:ext cx="108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ДНК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3930" y="323344"/>
            <a:ext cx="8756650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Нуклеиновые кислоты</a:t>
            </a:r>
          </a:p>
        </p:txBody>
      </p:sp>
    </p:spTree>
    <p:extLst>
      <p:ext uri="{BB962C8B-B14F-4D97-AF65-F5344CB8AC3E}">
        <p14:creationId xmlns:p14="http://schemas.microsoft.com/office/powerpoint/2010/main" val="238479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490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Свойства живых существ: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7350" y="95175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800" dirty="0">
                <a:latin typeface="+mn-lt"/>
              </a:rPr>
              <a:t>Единство химического состава.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350" y="1382668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2. </a:t>
            </a:r>
            <a:r>
              <a:rPr lang="ru-RU" sz="1800" dirty="0">
                <a:latin typeface="+mn-lt"/>
              </a:rPr>
              <a:t>Единство структурной организации.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350" y="1816066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3. </a:t>
            </a:r>
            <a:r>
              <a:rPr lang="ru-RU" sz="1800" dirty="0">
                <a:latin typeface="+mn-lt"/>
              </a:rPr>
              <a:t>Открытость.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550" y="224946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4. </a:t>
            </a:r>
            <a:r>
              <a:rPr lang="ru-RU" sz="1800" dirty="0">
                <a:latin typeface="+mn-lt"/>
              </a:rPr>
              <a:t>Обмен веществ и энергии.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7350" y="2680382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5. </a:t>
            </a:r>
            <a:r>
              <a:rPr lang="ru-RU" sz="1800" dirty="0">
                <a:latin typeface="+mn-lt"/>
              </a:rPr>
              <a:t>Самовоспроизведение (репродукция).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7350" y="311130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6. </a:t>
            </a:r>
            <a:r>
              <a:rPr lang="ru-RU" sz="1800" dirty="0" err="1">
                <a:latin typeface="+mn-lt"/>
              </a:rPr>
              <a:t>Саморегуляция</a:t>
            </a:r>
            <a:r>
              <a:rPr lang="ru-RU" sz="1800" dirty="0">
                <a:latin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5884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457000" y="456750"/>
            <a:ext cx="4275000" cy="4275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456999" y="457338"/>
            <a:ext cx="4275000" cy="4275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457000" y="456162"/>
            <a:ext cx="4275000" cy="4275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1" b="18478"/>
          <a:stretch/>
        </p:blipFill>
        <p:spPr>
          <a:xfrm>
            <a:off x="2348412" y="1446750"/>
            <a:ext cx="4383587" cy="24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12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57000" y="457338"/>
            <a:ext cx="4274999" cy="4273824"/>
          </a:xfrm>
          <a:prstGeom prst="ellipse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39610" y="1895475"/>
            <a:ext cx="4309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2400" dirty="0">
                <a:solidFill>
                  <a:schemeClr val="bg1"/>
                </a:solidFill>
                <a:latin typeface="+mj-lt"/>
              </a:rPr>
              <a:t>Гомеостаз ―</a:t>
            </a:r>
          </a:p>
          <a:p>
            <a:pPr algn="ctr">
              <a:lnSpc>
                <a:spcPct val="125000"/>
              </a:lnSpc>
            </a:pPr>
            <a:r>
              <a:rPr lang="ru-RU" sz="2000" i="1" dirty="0">
                <a:solidFill>
                  <a:schemeClr val="bg1"/>
                </a:solidFill>
                <a:latin typeface="+mn-lt"/>
              </a:rPr>
              <a:t>от греч.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 «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h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omoios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» 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̶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  одинаковый </a:t>
            </a:r>
          </a:p>
          <a:p>
            <a:pPr algn="ctr">
              <a:lnSpc>
                <a:spcPct val="125000"/>
              </a:lnSpc>
            </a:pPr>
            <a:r>
              <a:rPr lang="ru-RU" sz="2000" dirty="0">
                <a:solidFill>
                  <a:schemeClr val="bg1"/>
                </a:solidFill>
                <a:latin typeface="+mn-lt"/>
              </a:rPr>
              <a:t>и «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stasis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» 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̶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состояние.</a:t>
            </a:r>
          </a:p>
        </p:txBody>
      </p:sp>
    </p:spTree>
    <p:extLst>
      <p:ext uri="{BB962C8B-B14F-4D97-AF65-F5344CB8AC3E}">
        <p14:creationId xmlns:p14="http://schemas.microsoft.com/office/powerpoint/2010/main" val="142407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490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Свойства живых существ: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7350" y="95175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800" dirty="0">
                <a:latin typeface="+mn-lt"/>
              </a:rPr>
              <a:t>Единство химического состава.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350" y="1382668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2. </a:t>
            </a:r>
            <a:r>
              <a:rPr lang="ru-RU" sz="1800" dirty="0">
                <a:latin typeface="+mn-lt"/>
              </a:rPr>
              <a:t>Единство структурной организации.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350" y="1816066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3. </a:t>
            </a:r>
            <a:r>
              <a:rPr lang="ru-RU" sz="1800" dirty="0">
                <a:latin typeface="+mn-lt"/>
              </a:rPr>
              <a:t>Открытость.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550" y="224946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4. </a:t>
            </a:r>
            <a:r>
              <a:rPr lang="ru-RU" sz="1800" dirty="0">
                <a:latin typeface="+mn-lt"/>
              </a:rPr>
              <a:t>Обмен веществ и энергии.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7350" y="2680382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5. </a:t>
            </a:r>
            <a:r>
              <a:rPr lang="ru-RU" sz="1800" dirty="0">
                <a:latin typeface="+mn-lt"/>
              </a:rPr>
              <a:t>Самовоспроизведение (репродукция).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7350" y="311130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6. </a:t>
            </a:r>
            <a:r>
              <a:rPr lang="ru-RU" sz="1800" dirty="0" err="1">
                <a:latin typeface="+mn-lt"/>
              </a:rPr>
              <a:t>Саморегуляция</a:t>
            </a:r>
            <a:r>
              <a:rPr lang="ru-RU" sz="1800" dirty="0">
                <a:latin typeface="+mn-lt"/>
              </a:rPr>
              <a:t>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9322" y="354334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7. </a:t>
            </a:r>
            <a:r>
              <a:rPr lang="ru-RU" sz="1800" dirty="0">
                <a:latin typeface="+mn-lt"/>
              </a:rPr>
              <a:t>Рост и развитие. </a:t>
            </a:r>
          </a:p>
        </p:txBody>
      </p:sp>
    </p:spTree>
    <p:extLst>
      <p:ext uri="{BB962C8B-B14F-4D97-AF65-F5344CB8AC3E}">
        <p14:creationId xmlns:p14="http://schemas.microsoft.com/office/powerpoint/2010/main" val="320109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930" y="2337149"/>
            <a:ext cx="564891" cy="56722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977" y="2263621"/>
            <a:ext cx="1008400" cy="71428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09" y="2319476"/>
            <a:ext cx="1428566" cy="67926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995" y="2069878"/>
            <a:ext cx="2247892" cy="110177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000" y="1776079"/>
            <a:ext cx="3025200" cy="1540611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541712" y="2549381"/>
            <a:ext cx="320314" cy="14875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Shape 87"/>
          <p:cNvSpPr txBox="1"/>
          <p:nvPr/>
        </p:nvSpPr>
        <p:spPr>
          <a:xfrm>
            <a:off x="208786" y="146860"/>
            <a:ext cx="8413214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Личиночный тип онтогенеза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4962" y="3282267"/>
            <a:ext cx="852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Яйцо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732774" y="3275419"/>
            <a:ext cx="14144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Взрослая особь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668054" y="3282418"/>
            <a:ext cx="1152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Личинки </a:t>
            </a:r>
          </a:p>
        </p:txBody>
      </p:sp>
    </p:spTree>
    <p:extLst>
      <p:ext uri="{BB962C8B-B14F-4D97-AF65-F5344CB8AC3E}">
        <p14:creationId xmlns:p14="http://schemas.microsoft.com/office/powerpoint/2010/main" val="1069775663"/>
      </p:ext>
    </p:extLst>
  </p:cSld>
  <p:clrMapOvr>
    <a:masterClrMapping/>
  </p:clrMapOvr>
  <p:transition spd="slow"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1273" y="2004455"/>
            <a:ext cx="1843397" cy="12971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3893" y="2008962"/>
            <a:ext cx="1843397" cy="12971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0407" y="2033055"/>
            <a:ext cx="1809547" cy="129718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571" y="2033055"/>
            <a:ext cx="1872429" cy="1297180"/>
          </a:xfrm>
          <a:prstGeom prst="rect">
            <a:avLst/>
          </a:prstGeom>
        </p:spPr>
      </p:pic>
      <p:sp>
        <p:nvSpPr>
          <p:cNvPr id="9" name="Shape 87"/>
          <p:cNvSpPr txBox="1"/>
          <p:nvPr/>
        </p:nvSpPr>
        <p:spPr>
          <a:xfrm>
            <a:off x="228063" y="144000"/>
            <a:ext cx="8413214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 err="1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Яйцекладный</a:t>
            </a: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 тип онтогенеза</a:t>
            </a:r>
          </a:p>
        </p:txBody>
      </p:sp>
    </p:spTree>
    <p:extLst>
      <p:ext uri="{BB962C8B-B14F-4D97-AF65-F5344CB8AC3E}">
        <p14:creationId xmlns:p14="http://schemas.microsoft.com/office/powerpoint/2010/main" val="170685681"/>
      </p:ext>
    </p:extLst>
  </p:cSld>
  <p:clrMapOvr>
    <a:masterClrMapping/>
  </p:clrMapOvr>
  <p:transition spd="slow"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4" b="18504"/>
          <a:stretch/>
        </p:blipFill>
        <p:spPr>
          <a:xfrm>
            <a:off x="117000" y="3235402"/>
            <a:ext cx="1643310" cy="11214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0" y="2920493"/>
            <a:ext cx="1571328" cy="1571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583" y="2601821"/>
            <a:ext cx="1806186" cy="17161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59450" y="2626153"/>
            <a:ext cx="1910668" cy="19106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82071" y="2511821"/>
            <a:ext cx="2219929" cy="221992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03746" y="641497"/>
            <a:ext cx="8352904" cy="895253"/>
          </a:xfrm>
          <a:prstGeom prst="rect">
            <a:avLst/>
          </a:prstGeom>
          <a:solidFill>
            <a:srgbClr val="FFE5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82873" y="773786"/>
            <a:ext cx="8594650" cy="5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2400" dirty="0">
                <a:solidFill>
                  <a:schemeClr val="tx1"/>
                </a:solidFill>
                <a:latin typeface="+mj-lt"/>
              </a:rPr>
              <a:t>Филогенез</a:t>
            </a:r>
            <a:r>
              <a:rPr lang="ru-RU" sz="1700" dirty="0">
                <a:solidFill>
                  <a:schemeClr val="tx1"/>
                </a:solidFill>
                <a:latin typeface="+mn-lt"/>
              </a:rPr>
              <a:t>  </a:t>
            </a:r>
            <a:r>
              <a:rPr lang="ru-RU" sz="1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̶  историческое развитие организмов. </a:t>
            </a:r>
            <a:endParaRPr lang="ru-RU" sz="1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563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490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Свойства живых существ: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7350" y="95175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800" dirty="0">
                <a:latin typeface="+mn-lt"/>
              </a:rPr>
              <a:t>Единство химического состава.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350" y="1382668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2. </a:t>
            </a:r>
            <a:r>
              <a:rPr lang="ru-RU" sz="1800" dirty="0">
                <a:latin typeface="+mn-lt"/>
              </a:rPr>
              <a:t>Единство структурной организации.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350" y="1816066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3. </a:t>
            </a:r>
            <a:r>
              <a:rPr lang="ru-RU" sz="1800" dirty="0">
                <a:latin typeface="+mn-lt"/>
              </a:rPr>
              <a:t>Открытость.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550" y="224946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4. </a:t>
            </a:r>
            <a:r>
              <a:rPr lang="ru-RU" sz="1800" dirty="0">
                <a:latin typeface="+mn-lt"/>
              </a:rPr>
              <a:t>Обмен веществ и энергии.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7350" y="2680382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5. </a:t>
            </a:r>
            <a:r>
              <a:rPr lang="ru-RU" sz="1800" dirty="0">
                <a:latin typeface="+mn-lt"/>
              </a:rPr>
              <a:t>Самовоспроизведение (репродукция).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7350" y="311130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6. </a:t>
            </a:r>
            <a:r>
              <a:rPr lang="ru-RU" sz="1800" dirty="0" err="1">
                <a:latin typeface="+mn-lt"/>
              </a:rPr>
              <a:t>Саморегуляция</a:t>
            </a:r>
            <a:r>
              <a:rPr lang="ru-RU" sz="1800" dirty="0">
                <a:latin typeface="+mn-lt"/>
              </a:rPr>
              <a:t>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9322" y="354334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7. </a:t>
            </a:r>
            <a:r>
              <a:rPr lang="ru-RU" sz="1800" dirty="0">
                <a:latin typeface="+mn-lt"/>
              </a:rPr>
              <a:t>Рост и развитие.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3550" y="3980511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8. </a:t>
            </a:r>
            <a:r>
              <a:rPr lang="ru-RU" sz="1800" dirty="0">
                <a:latin typeface="+mn-lt"/>
              </a:rPr>
              <a:t>Раздражимость. </a:t>
            </a:r>
          </a:p>
        </p:txBody>
      </p:sp>
    </p:spTree>
    <p:extLst>
      <p:ext uri="{BB962C8B-B14F-4D97-AF65-F5344CB8AC3E}">
        <p14:creationId xmlns:p14="http://schemas.microsoft.com/office/powerpoint/2010/main" val="372651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7"/>
          <p:cNvSpPr txBox="1"/>
          <p:nvPr/>
        </p:nvSpPr>
        <p:spPr>
          <a:xfrm>
            <a:off x="350044" y="366750"/>
            <a:ext cx="8443913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lvl="0" algn="ctr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Основные методы изучения </a:t>
            </a:r>
          </a:p>
          <a:p>
            <a:pPr lvl="0" algn="ctr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естественных наук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07" y="1350596"/>
            <a:ext cx="2524165" cy="251909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3326958" y="1359383"/>
            <a:ext cx="2526153" cy="2526153"/>
            <a:chOff x="3820716" y="1627748"/>
            <a:chExt cx="3434355" cy="3434355"/>
          </a:xfrm>
        </p:grpSpPr>
        <p:sp>
          <p:nvSpPr>
            <p:cNvPr id="14" name="Овал 13"/>
            <p:cNvSpPr/>
            <p:nvPr/>
          </p:nvSpPr>
          <p:spPr>
            <a:xfrm>
              <a:off x="3820716" y="1627748"/>
              <a:ext cx="3434355" cy="3434355"/>
            </a:xfrm>
            <a:prstGeom prst="ellipse">
              <a:avLst/>
            </a:prstGeom>
            <a:solidFill>
              <a:srgbClr val="CEEB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6158" y="1944927"/>
              <a:ext cx="2563244" cy="2558128"/>
            </a:xfrm>
            <a:prstGeom prst="rect">
              <a:avLst/>
            </a:prstGeom>
          </p:spPr>
        </p:pic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497" y="1350597"/>
            <a:ext cx="2526153" cy="25190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2489" y="4114875"/>
            <a:ext cx="189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Наблюдение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22162" y="4114875"/>
            <a:ext cx="189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Эксперимент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07000" y="4114875"/>
            <a:ext cx="189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Сравнение </a:t>
            </a:r>
          </a:p>
        </p:txBody>
      </p:sp>
    </p:spTree>
    <p:extLst>
      <p:ext uri="{BB962C8B-B14F-4D97-AF65-F5344CB8AC3E}">
        <p14:creationId xmlns:p14="http://schemas.microsoft.com/office/powerpoint/2010/main" val="172115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231750"/>
            <a:ext cx="4680000" cy="468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52000" y="4042511"/>
            <a:ext cx="349200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238000" y="4251373"/>
            <a:ext cx="43200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Реакция мимозы стыдливой</a:t>
            </a:r>
          </a:p>
          <a:p>
            <a:pPr algn="ctr">
              <a:lnSpc>
                <a:spcPct val="120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 на прикосновение </a:t>
            </a:r>
          </a:p>
        </p:txBody>
      </p:sp>
    </p:spTree>
    <p:extLst>
      <p:ext uri="{BB962C8B-B14F-4D97-AF65-F5344CB8AC3E}">
        <p14:creationId xmlns:p14="http://schemas.microsoft.com/office/powerpoint/2010/main" val="342236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000" y="276750"/>
            <a:ext cx="490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Свойства живых существ: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7350" y="95175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800" dirty="0">
                <a:latin typeface="+mn-lt"/>
              </a:rPr>
              <a:t>Единство химического состава.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350" y="1382668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2. </a:t>
            </a:r>
            <a:r>
              <a:rPr lang="ru-RU" sz="1800" dirty="0">
                <a:latin typeface="+mn-lt"/>
              </a:rPr>
              <a:t>Единство структурной организации.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350" y="1816066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3. </a:t>
            </a:r>
            <a:r>
              <a:rPr lang="ru-RU" sz="1800" dirty="0">
                <a:latin typeface="+mn-lt"/>
              </a:rPr>
              <a:t>Открытость.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550" y="224946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4. </a:t>
            </a:r>
            <a:r>
              <a:rPr lang="ru-RU" sz="1800" dirty="0">
                <a:latin typeface="+mn-lt"/>
              </a:rPr>
              <a:t>Обмен веществ и энергии.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7350" y="2680382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5. </a:t>
            </a:r>
            <a:r>
              <a:rPr lang="ru-RU" sz="1800" dirty="0">
                <a:latin typeface="+mn-lt"/>
              </a:rPr>
              <a:t>Самовоспроизведение (репродукция).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7350" y="311130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6. </a:t>
            </a:r>
            <a:r>
              <a:rPr lang="ru-RU" sz="1800" dirty="0" err="1">
                <a:latin typeface="+mn-lt"/>
              </a:rPr>
              <a:t>Саморегуляция</a:t>
            </a:r>
            <a:r>
              <a:rPr lang="ru-RU" sz="1800" dirty="0">
                <a:latin typeface="+mn-lt"/>
              </a:rPr>
              <a:t>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9322" y="354334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7. </a:t>
            </a:r>
            <a:r>
              <a:rPr lang="ru-RU" sz="1800" dirty="0">
                <a:latin typeface="+mn-lt"/>
              </a:rPr>
              <a:t>Рост и развитие.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3550" y="3980511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8. </a:t>
            </a:r>
            <a:r>
              <a:rPr lang="ru-RU" sz="1800" dirty="0">
                <a:latin typeface="+mn-lt"/>
              </a:rPr>
              <a:t>Раздражимость.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9322" y="440518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9. </a:t>
            </a:r>
            <a:r>
              <a:rPr lang="ru-RU" sz="1800" dirty="0">
                <a:latin typeface="+mn-lt"/>
              </a:rPr>
              <a:t>Наследственность и изменчивость. </a:t>
            </a:r>
          </a:p>
        </p:txBody>
      </p:sp>
    </p:spTree>
    <p:extLst>
      <p:ext uri="{BB962C8B-B14F-4D97-AF65-F5344CB8AC3E}">
        <p14:creationId xmlns:p14="http://schemas.microsoft.com/office/powerpoint/2010/main" val="228598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128" y="2322473"/>
            <a:ext cx="2159449" cy="19507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0" y="771750"/>
            <a:ext cx="2026800" cy="19507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213" y="1083354"/>
            <a:ext cx="1824967" cy="18249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040" y="2166750"/>
            <a:ext cx="1824967" cy="1824967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4752000" y="2571750"/>
            <a:ext cx="449388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227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000" y="128328"/>
            <a:ext cx="5128854" cy="45905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000" y="128327"/>
            <a:ext cx="5128854" cy="45905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4000066"/>
            <a:ext cx="3308647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1619" y="4211998"/>
            <a:ext cx="3165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+mn-lt"/>
              </a:rPr>
              <a:t>Формирование кристаллов соли </a:t>
            </a:r>
          </a:p>
        </p:txBody>
      </p:sp>
    </p:spTree>
    <p:extLst>
      <p:ext uri="{BB962C8B-B14F-4D97-AF65-F5344CB8AC3E}">
        <p14:creationId xmlns:p14="http://schemas.microsoft.com/office/powerpoint/2010/main" val="101233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000" y="128328"/>
            <a:ext cx="5128854" cy="45905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4000066"/>
            <a:ext cx="3308647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1619" y="4211998"/>
            <a:ext cx="3165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+mn-lt"/>
              </a:rPr>
              <a:t>Формирование кристаллов соли </a:t>
            </a:r>
          </a:p>
        </p:txBody>
      </p:sp>
    </p:spTree>
    <p:extLst>
      <p:ext uri="{BB962C8B-B14F-4D97-AF65-F5344CB8AC3E}">
        <p14:creationId xmlns:p14="http://schemas.microsoft.com/office/powerpoint/2010/main" val="265578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000" y="276750"/>
            <a:ext cx="490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Свойства живых существ: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7350" y="95175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800" dirty="0">
                <a:latin typeface="+mn-lt"/>
              </a:rPr>
              <a:t>Единство химического состава.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350" y="1382668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2. </a:t>
            </a:r>
            <a:r>
              <a:rPr lang="ru-RU" sz="1800" dirty="0">
                <a:latin typeface="+mn-lt"/>
              </a:rPr>
              <a:t>Единство структурной организации.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350" y="1816066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3. </a:t>
            </a:r>
            <a:r>
              <a:rPr lang="ru-RU" sz="1800" dirty="0">
                <a:latin typeface="+mn-lt"/>
              </a:rPr>
              <a:t>Открытость.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550" y="224946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4. </a:t>
            </a:r>
            <a:r>
              <a:rPr lang="ru-RU" sz="1800" dirty="0">
                <a:latin typeface="+mn-lt"/>
              </a:rPr>
              <a:t>Обмен веществ и энергии.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7350" y="2680382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5. </a:t>
            </a:r>
            <a:r>
              <a:rPr lang="ru-RU" sz="1800" dirty="0">
                <a:latin typeface="+mn-lt"/>
              </a:rPr>
              <a:t>Самовоспроизведение (репродукция).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7350" y="311130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6. </a:t>
            </a:r>
            <a:r>
              <a:rPr lang="ru-RU" sz="1800" dirty="0" err="1">
                <a:latin typeface="+mn-lt"/>
              </a:rPr>
              <a:t>Саморегуляция</a:t>
            </a:r>
            <a:r>
              <a:rPr lang="ru-RU" sz="1800" dirty="0">
                <a:latin typeface="+mn-lt"/>
              </a:rPr>
              <a:t>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9322" y="354334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7. </a:t>
            </a:r>
            <a:r>
              <a:rPr lang="ru-RU" sz="1800" dirty="0">
                <a:latin typeface="+mn-lt"/>
              </a:rPr>
              <a:t>Рост и развитие.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3550" y="3980511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8. </a:t>
            </a:r>
            <a:r>
              <a:rPr lang="ru-RU" sz="1800" dirty="0">
                <a:latin typeface="+mn-lt"/>
              </a:rPr>
              <a:t>Раздражимость.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9322" y="440518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9. </a:t>
            </a:r>
            <a:r>
              <a:rPr lang="ru-RU" sz="1800" dirty="0">
                <a:latin typeface="+mn-lt"/>
              </a:rPr>
              <a:t>Наследственность и изменчивость. </a:t>
            </a:r>
          </a:p>
        </p:txBody>
      </p:sp>
    </p:spTree>
    <p:extLst>
      <p:ext uri="{BB962C8B-B14F-4D97-AF65-F5344CB8AC3E}">
        <p14:creationId xmlns:p14="http://schemas.microsoft.com/office/powerpoint/2010/main" val="252943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2037" y="2017752"/>
            <a:ext cx="557992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3600" dirty="0">
                <a:solidFill>
                  <a:srgbClr val="FFE566"/>
                </a:solidFill>
                <a:latin typeface="+mj-lt"/>
              </a:rPr>
              <a:t>Уровни организации жизни </a:t>
            </a:r>
          </a:p>
        </p:txBody>
      </p:sp>
    </p:spTree>
    <p:extLst>
      <p:ext uri="{BB962C8B-B14F-4D97-AF65-F5344CB8AC3E}">
        <p14:creationId xmlns:p14="http://schemas.microsoft.com/office/powerpoint/2010/main" val="256266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71750"/>
            <a:ext cx="4751387" cy="3735000"/>
          </a:xfrm>
          <a:prstGeom prst="rect">
            <a:avLst/>
          </a:prstGeom>
          <a:solidFill>
            <a:srgbClr val="FFE5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97000" y="1176750"/>
            <a:ext cx="4725000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Единство, состоящее из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самоорганизующихся,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самовоспроизводящихся элементов,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активно взаимодействующих с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окружающей средой, имеющее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специфические признаки, присущие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живым существам, называют </a:t>
            </a:r>
            <a:r>
              <a:rPr lang="ru-RU" sz="1900" b="1" dirty="0">
                <a:solidFill>
                  <a:schemeClr val="tx1"/>
                </a:solidFill>
                <a:latin typeface="+mn-lt"/>
              </a:rPr>
              <a:t>живой</a:t>
            </a:r>
          </a:p>
          <a:p>
            <a:pPr>
              <a:lnSpc>
                <a:spcPct val="125000"/>
              </a:lnSpc>
            </a:pPr>
            <a:r>
              <a:rPr lang="ru-RU" sz="1900" b="1" dirty="0">
                <a:solidFill>
                  <a:schemeClr val="tx1"/>
                </a:solidFill>
                <a:latin typeface="+mn-lt"/>
              </a:rPr>
              <a:t>системой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087" y="411163"/>
            <a:ext cx="4332913" cy="433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8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2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2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2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4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000" y="1716750"/>
            <a:ext cx="2025000" cy="202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97" y="1359495"/>
            <a:ext cx="839840" cy="822816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432000" y="1131750"/>
            <a:ext cx="2880000" cy="28800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58420" y="1426217"/>
            <a:ext cx="1035000" cy="10140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11" y="2238019"/>
            <a:ext cx="910926" cy="8924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2340" y="1815617"/>
            <a:ext cx="1035000" cy="10140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479" y="2995344"/>
            <a:ext cx="875774" cy="8580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94405" y="2884293"/>
            <a:ext cx="683340" cy="6694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88996" y="1573013"/>
            <a:ext cx="1968004" cy="1928112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>
            <a:off x="3492000" y="2571750"/>
            <a:ext cx="449388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832475" y="2578976"/>
            <a:ext cx="449388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62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1525" y="1030085"/>
            <a:ext cx="3060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ЖИВАЯ СИСТЕМА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45074" y="2706750"/>
            <a:ext cx="1691926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25799" y="2712469"/>
            <a:ext cx="1691926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97000" y="2712469"/>
            <a:ext cx="1691926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111162" y="3000058"/>
            <a:ext cx="135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Клетка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96762" y="3000058"/>
            <a:ext cx="135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Организм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42000" y="3000058"/>
            <a:ext cx="1629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Сообщество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136281" y="1475994"/>
            <a:ext cx="2870961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Дуга 10"/>
          <p:cNvSpPr/>
          <p:nvPr/>
        </p:nvSpPr>
        <p:spPr>
          <a:xfrm>
            <a:off x="6344139" y="1716750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flipH="1">
            <a:off x="1794531" y="1716750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576518" y="1716750"/>
            <a:ext cx="1" cy="638049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53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2" grpId="0"/>
      <p:bldP spid="8" grpId="0"/>
      <p:bldP spid="9" grpId="0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000" y="859369"/>
            <a:ext cx="3431653" cy="3424763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431799" y="1818752"/>
            <a:ext cx="3960814" cy="1505997"/>
            <a:chOff x="431800" y="2017752"/>
            <a:chExt cx="3960814" cy="1505997"/>
          </a:xfrm>
        </p:grpSpPr>
        <p:sp>
          <p:nvSpPr>
            <p:cNvPr id="2" name="TextBox 1"/>
            <p:cNvSpPr txBox="1"/>
            <p:nvPr/>
          </p:nvSpPr>
          <p:spPr>
            <a:xfrm>
              <a:off x="431800" y="2017752"/>
              <a:ext cx="3960813" cy="1107996"/>
            </a:xfrm>
            <a:prstGeom prst="rect">
              <a:avLst/>
            </a:prstGeom>
            <a:noFill/>
          </p:spPr>
          <p:txBody>
            <a:bodyPr wrap="square" lIns="360000" tIns="0" rIns="0" bIns="0" rtlCol="0">
              <a:spAutoFit/>
            </a:bodyPr>
            <a:lstStyle/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Общие методы</a:t>
              </a:r>
              <a:endParaRPr lang="en-US" sz="2400" dirty="0">
                <a:solidFill>
                  <a:srgbClr val="002060"/>
                </a:solidFill>
                <a:latin typeface="+mj-lt"/>
              </a:endParaRPr>
            </a:p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исследования</a:t>
              </a:r>
              <a:endParaRPr lang="en-US" sz="2400" dirty="0">
                <a:solidFill>
                  <a:srgbClr val="002060"/>
                </a:solidFill>
                <a:latin typeface="+mj-lt"/>
              </a:endParaRPr>
            </a:p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биологии 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5976" y="3246750"/>
              <a:ext cx="3946638" cy="276999"/>
            </a:xfrm>
            <a:prstGeom prst="rect">
              <a:avLst/>
            </a:prstGeom>
            <a:noFill/>
          </p:spPr>
          <p:txBody>
            <a:bodyPr wrap="square" lIns="360000" tIns="0" rIns="0" bIns="0" rtlCol="0">
              <a:spAutoFit/>
            </a:bodyPr>
            <a:lstStyle/>
            <a:p>
              <a:r>
                <a:rPr lang="ru-RU" sz="1800" dirty="0">
                  <a:solidFill>
                    <a:schemeClr val="tx1"/>
                  </a:solidFill>
                  <a:latin typeface="+mn-lt"/>
                </a:rPr>
                <a:t>Наблюдение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797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643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Уровни организации живой природы: </a:t>
            </a:r>
          </a:p>
        </p:txBody>
      </p:sp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3522" y="1143300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Молекулярный.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Клеточный.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Организменный.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Популяционно-видовой.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err="1">
                <a:latin typeface="+mn-lt"/>
              </a:rPr>
              <a:t>Экосистемный</a:t>
            </a:r>
            <a:r>
              <a:rPr lang="ru-RU" sz="1800" dirty="0">
                <a:latin typeface="+mn-lt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Биосферный.</a:t>
            </a:r>
          </a:p>
        </p:txBody>
      </p:sp>
    </p:spTree>
    <p:extLst>
      <p:ext uri="{BB962C8B-B14F-4D97-AF65-F5344CB8AC3E}">
        <p14:creationId xmlns:p14="http://schemas.microsoft.com/office/powerpoint/2010/main" val="48265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1" build="allAtOnce"/>
      <p:bldP spid="11" grpId="0"/>
      <p:bldP spid="12" grpId="0"/>
      <p:bldP spid="13" grpId="0"/>
      <p:bldP spid="14" grpId="0"/>
      <p:bldP spid="1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452" y="1864829"/>
            <a:ext cx="1889694" cy="149258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93934" y="3770706"/>
            <a:ext cx="16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Белок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81799" y="3770706"/>
            <a:ext cx="16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Липид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30014" y="3776310"/>
            <a:ext cx="16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Углевод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590" y="2018142"/>
            <a:ext cx="2108370" cy="118595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84" y="1887741"/>
            <a:ext cx="1657891" cy="146967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673" y="1769075"/>
            <a:ext cx="613504" cy="194462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901" y="1755730"/>
            <a:ext cx="604662" cy="194462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174684" y="3777418"/>
            <a:ext cx="16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РНК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52750" y="3777418"/>
            <a:ext cx="16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ДНК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0" y="0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98371" y="165650"/>
            <a:ext cx="205612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Биологические </a:t>
            </a:r>
          </a:p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молекулы</a:t>
            </a:r>
          </a:p>
        </p:txBody>
      </p:sp>
    </p:spTree>
    <p:extLst>
      <p:ext uri="{BB962C8B-B14F-4D97-AF65-F5344CB8AC3E}">
        <p14:creationId xmlns:p14="http://schemas.microsoft.com/office/powerpoint/2010/main" val="329423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1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533" y="923735"/>
            <a:ext cx="3998537" cy="2655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41183" y="3857845"/>
            <a:ext cx="863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Белок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48312" y="4210598"/>
            <a:ext cx="2056125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Клеточная мембрана 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5382000" y="3246750"/>
            <a:ext cx="946562" cy="795761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87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33" y="887997"/>
            <a:ext cx="6446533" cy="4428753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33" y="887997"/>
            <a:ext cx="6446533" cy="4428753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3220513" y="244193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704376" y="244193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199377" y="244193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672102" y="244193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64" name="TextBox 63"/>
          <p:cNvSpPr txBox="1"/>
          <p:nvPr/>
        </p:nvSpPr>
        <p:spPr>
          <a:xfrm rot="909397">
            <a:off x="5038758" y="2483835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65" name="TextBox 64"/>
          <p:cNvSpPr txBox="1"/>
          <p:nvPr/>
        </p:nvSpPr>
        <p:spPr>
          <a:xfrm rot="20608767">
            <a:off x="2910968" y="2581363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68" name="TextBox 67"/>
          <p:cNvSpPr txBox="1"/>
          <p:nvPr/>
        </p:nvSpPr>
        <p:spPr>
          <a:xfrm rot="2818993">
            <a:off x="2086683" y="1076318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69" name="TextBox 68"/>
          <p:cNvSpPr txBox="1"/>
          <p:nvPr/>
        </p:nvSpPr>
        <p:spPr>
          <a:xfrm rot="2818993">
            <a:off x="2376519" y="1434464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70" name="TextBox 69"/>
          <p:cNvSpPr txBox="1"/>
          <p:nvPr/>
        </p:nvSpPr>
        <p:spPr>
          <a:xfrm rot="2818993">
            <a:off x="2688364" y="1812043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220513" y="3128077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704376" y="3128077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194900" y="3128077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680381" y="3128077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75" name="TextBox 74"/>
          <p:cNvSpPr txBox="1"/>
          <p:nvPr/>
        </p:nvSpPr>
        <p:spPr>
          <a:xfrm rot="19998678">
            <a:off x="5107722" y="3149095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302056" y="357373"/>
            <a:ext cx="8756650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Транскрипция</a:t>
            </a:r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244129" y="2112374"/>
            <a:ext cx="63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ДНК</a:t>
            </a:r>
          </a:p>
        </p:txBody>
      </p:sp>
      <p:sp>
        <p:nvSpPr>
          <p:cNvPr id="77" name="TextBox 76"/>
          <p:cNvSpPr txBox="1"/>
          <p:nvPr/>
        </p:nvSpPr>
        <p:spPr>
          <a:xfrm rot="2949787">
            <a:off x="1207832" y="1369543"/>
            <a:ext cx="1047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solidFill>
                  <a:srgbClr val="002060"/>
                </a:solidFill>
                <a:latin typeface="+mn-lt"/>
              </a:rPr>
              <a:t>иРНК</a:t>
            </a:r>
            <a:endParaRPr lang="ru-RU" sz="16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68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1000">
                <a:schemeClr val="accent2">
                  <a:lumMod val="20000"/>
                  <a:lumOff val="80000"/>
                </a:schemeClr>
              </a:gs>
              <a:gs pos="57000">
                <a:srgbClr val="C64C51"/>
              </a:gs>
              <a:gs pos="100000">
                <a:srgbClr val="634148"/>
              </a:gs>
              <a:gs pos="99000">
                <a:srgbClr val="892C3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440649"/>
            <a:ext cx="9144000" cy="0"/>
          </a:xfrm>
          <a:prstGeom prst="line">
            <a:avLst/>
          </a:prstGeom>
          <a:ln w="19050">
            <a:solidFill>
              <a:srgbClr val="892C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-689" y="2613099"/>
            <a:ext cx="9144000" cy="0"/>
          </a:xfrm>
          <a:prstGeom prst="line">
            <a:avLst/>
          </a:prstGeom>
          <a:ln w="19050">
            <a:solidFill>
              <a:srgbClr val="892C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97000" y="317359"/>
            <a:ext cx="88021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>
                <a:solidFill>
                  <a:srgbClr val="002060"/>
                </a:solidFill>
                <a:latin typeface="+mj-lt"/>
              </a:rPr>
              <a:t>Электрон-транспортная цепь (дыхательная цепь переноса электронов) </a:t>
            </a:r>
          </a:p>
        </p:txBody>
      </p:sp>
      <p:sp>
        <p:nvSpPr>
          <p:cNvPr id="24" name="Полилиния 23"/>
          <p:cNvSpPr/>
          <p:nvPr/>
        </p:nvSpPr>
        <p:spPr>
          <a:xfrm>
            <a:off x="994890" y="1366572"/>
            <a:ext cx="915155" cy="1394650"/>
          </a:xfrm>
          <a:custGeom>
            <a:avLst/>
            <a:gdLst>
              <a:gd name="connsiteX0" fmla="*/ 313766 w 1512419"/>
              <a:gd name="connsiteY0" fmla="*/ 434897 h 2550680"/>
              <a:gd name="connsiteX1" fmla="*/ 179951 w 1512419"/>
              <a:gd name="connsiteY1" fmla="*/ 167268 h 2550680"/>
              <a:gd name="connsiteX2" fmla="*/ 402976 w 1512419"/>
              <a:gd name="connsiteY2" fmla="*/ 0 h 2550680"/>
              <a:gd name="connsiteX3" fmla="*/ 804420 w 1512419"/>
              <a:gd name="connsiteY3" fmla="*/ 167268 h 2550680"/>
              <a:gd name="connsiteX4" fmla="*/ 1060898 w 1512419"/>
              <a:gd name="connsiteY4" fmla="*/ 44605 h 2550680"/>
              <a:gd name="connsiteX5" fmla="*/ 1406586 w 1512419"/>
              <a:gd name="connsiteY5" fmla="*/ 44605 h 2550680"/>
              <a:gd name="connsiteX6" fmla="*/ 1506947 w 1512419"/>
              <a:gd name="connsiteY6" fmla="*/ 390293 h 2550680"/>
              <a:gd name="connsiteX7" fmla="*/ 1272771 w 1512419"/>
              <a:gd name="connsiteY7" fmla="*/ 579863 h 2550680"/>
              <a:gd name="connsiteX8" fmla="*/ 949386 w 1512419"/>
              <a:gd name="connsiteY8" fmla="*/ 758283 h 2550680"/>
              <a:gd name="connsiteX9" fmla="*/ 1027444 w 1512419"/>
              <a:gd name="connsiteY9" fmla="*/ 1293541 h 2550680"/>
              <a:gd name="connsiteX10" fmla="*/ 1317376 w 1512419"/>
              <a:gd name="connsiteY10" fmla="*/ 1806497 h 2550680"/>
              <a:gd name="connsiteX11" fmla="*/ 1361981 w 1512419"/>
              <a:gd name="connsiteY11" fmla="*/ 2196790 h 2550680"/>
              <a:gd name="connsiteX12" fmla="*/ 793269 w 1512419"/>
              <a:gd name="connsiteY12" fmla="*/ 2497873 h 2550680"/>
              <a:gd name="connsiteX13" fmla="*/ 23834 w 1512419"/>
              <a:gd name="connsiteY13" fmla="*/ 2475571 h 2550680"/>
              <a:gd name="connsiteX14" fmla="*/ 202254 w 1512419"/>
              <a:gd name="connsiteY14" fmla="*/ 1761893 h 2550680"/>
              <a:gd name="connsiteX15" fmla="*/ 269161 w 1512419"/>
              <a:gd name="connsiteY15" fmla="*/ 1226634 h 2550680"/>
              <a:gd name="connsiteX16" fmla="*/ 313766 w 1512419"/>
              <a:gd name="connsiteY16" fmla="*/ 434897 h 2550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2419" h="2550680">
                <a:moveTo>
                  <a:pt x="313766" y="434897"/>
                </a:moveTo>
                <a:cubicBezTo>
                  <a:pt x="298898" y="258336"/>
                  <a:pt x="165083" y="239751"/>
                  <a:pt x="179951" y="167268"/>
                </a:cubicBezTo>
                <a:cubicBezTo>
                  <a:pt x="194819" y="94785"/>
                  <a:pt x="298898" y="0"/>
                  <a:pt x="402976" y="0"/>
                </a:cubicBezTo>
                <a:cubicBezTo>
                  <a:pt x="507054" y="0"/>
                  <a:pt x="694766" y="159834"/>
                  <a:pt x="804420" y="167268"/>
                </a:cubicBezTo>
                <a:cubicBezTo>
                  <a:pt x="914074" y="174702"/>
                  <a:pt x="960537" y="65049"/>
                  <a:pt x="1060898" y="44605"/>
                </a:cubicBezTo>
                <a:cubicBezTo>
                  <a:pt x="1161259" y="24161"/>
                  <a:pt x="1332245" y="-13010"/>
                  <a:pt x="1406586" y="44605"/>
                </a:cubicBezTo>
                <a:cubicBezTo>
                  <a:pt x="1480927" y="102220"/>
                  <a:pt x="1529249" y="301083"/>
                  <a:pt x="1506947" y="390293"/>
                </a:cubicBezTo>
                <a:cubicBezTo>
                  <a:pt x="1484645" y="479503"/>
                  <a:pt x="1365698" y="518531"/>
                  <a:pt x="1272771" y="579863"/>
                </a:cubicBezTo>
                <a:cubicBezTo>
                  <a:pt x="1179844" y="641195"/>
                  <a:pt x="990274" y="639337"/>
                  <a:pt x="949386" y="758283"/>
                </a:cubicBezTo>
                <a:cubicBezTo>
                  <a:pt x="908498" y="877229"/>
                  <a:pt x="966112" y="1118839"/>
                  <a:pt x="1027444" y="1293541"/>
                </a:cubicBezTo>
                <a:cubicBezTo>
                  <a:pt x="1088776" y="1468243"/>
                  <a:pt x="1261620" y="1655956"/>
                  <a:pt x="1317376" y="1806497"/>
                </a:cubicBezTo>
                <a:cubicBezTo>
                  <a:pt x="1373132" y="1957038"/>
                  <a:pt x="1449332" y="2081561"/>
                  <a:pt x="1361981" y="2196790"/>
                </a:cubicBezTo>
                <a:cubicBezTo>
                  <a:pt x="1274630" y="2312019"/>
                  <a:pt x="1016294" y="2451410"/>
                  <a:pt x="793269" y="2497873"/>
                </a:cubicBezTo>
                <a:cubicBezTo>
                  <a:pt x="570245" y="2544337"/>
                  <a:pt x="122336" y="2598234"/>
                  <a:pt x="23834" y="2475571"/>
                </a:cubicBezTo>
                <a:cubicBezTo>
                  <a:pt x="-74669" y="2352908"/>
                  <a:pt x="161366" y="1970049"/>
                  <a:pt x="202254" y="1761893"/>
                </a:cubicBezTo>
                <a:cubicBezTo>
                  <a:pt x="243142" y="1553737"/>
                  <a:pt x="245000" y="1444083"/>
                  <a:pt x="269161" y="1226634"/>
                </a:cubicBezTo>
                <a:cubicBezTo>
                  <a:pt x="293322" y="1009185"/>
                  <a:pt x="328634" y="611458"/>
                  <a:pt x="313766" y="434897"/>
                </a:cubicBezTo>
                <a:close/>
              </a:path>
            </a:pathLst>
          </a:custGeom>
          <a:solidFill>
            <a:srgbClr val="948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2485080" y="1440649"/>
            <a:ext cx="898483" cy="1345477"/>
          </a:xfrm>
          <a:custGeom>
            <a:avLst/>
            <a:gdLst>
              <a:gd name="connsiteX0" fmla="*/ 77035 w 1082563"/>
              <a:gd name="connsiteY0" fmla="*/ 123452 h 2730924"/>
              <a:gd name="connsiteX1" fmla="*/ 132791 w 1082563"/>
              <a:gd name="connsiteY1" fmla="*/ 23091 h 2730924"/>
              <a:gd name="connsiteX2" fmla="*/ 489630 w 1082563"/>
              <a:gd name="connsiteY2" fmla="*/ 23091 h 2730924"/>
              <a:gd name="connsiteX3" fmla="*/ 846469 w 1082563"/>
              <a:gd name="connsiteY3" fmla="*/ 11940 h 2730924"/>
              <a:gd name="connsiteX4" fmla="*/ 1080645 w 1082563"/>
              <a:gd name="connsiteY4" fmla="*/ 212662 h 2730924"/>
              <a:gd name="connsiteX5" fmla="*/ 946830 w 1082563"/>
              <a:gd name="connsiteY5" fmla="*/ 602955 h 2730924"/>
              <a:gd name="connsiteX6" fmla="*/ 757260 w 1082563"/>
              <a:gd name="connsiteY6" fmla="*/ 1316633 h 2730924"/>
              <a:gd name="connsiteX7" fmla="*/ 969133 w 1082563"/>
              <a:gd name="connsiteY7" fmla="*/ 2231033 h 2730924"/>
              <a:gd name="connsiteX8" fmla="*/ 523084 w 1082563"/>
              <a:gd name="connsiteY8" fmla="*/ 2688233 h 2730924"/>
              <a:gd name="connsiteX9" fmla="*/ 65884 w 1082563"/>
              <a:gd name="connsiteY9" fmla="*/ 2610174 h 2730924"/>
              <a:gd name="connsiteX10" fmla="*/ 21279 w 1082563"/>
              <a:gd name="connsiteY10" fmla="*/ 1796135 h 2730924"/>
              <a:gd name="connsiteX11" fmla="*/ 244303 w 1082563"/>
              <a:gd name="connsiteY11" fmla="*/ 1316633 h 2730924"/>
              <a:gd name="connsiteX12" fmla="*/ 288908 w 1082563"/>
              <a:gd name="connsiteY12" fmla="*/ 647560 h 2730924"/>
              <a:gd name="connsiteX13" fmla="*/ 77035 w 1082563"/>
              <a:gd name="connsiteY13" fmla="*/ 123452 h 273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82563" h="2730924">
                <a:moveTo>
                  <a:pt x="77035" y="123452"/>
                </a:moveTo>
                <a:cubicBezTo>
                  <a:pt x="51016" y="19374"/>
                  <a:pt x="64025" y="39818"/>
                  <a:pt x="132791" y="23091"/>
                </a:cubicBezTo>
                <a:cubicBezTo>
                  <a:pt x="201557" y="6364"/>
                  <a:pt x="370684" y="24949"/>
                  <a:pt x="489630" y="23091"/>
                </a:cubicBezTo>
                <a:cubicBezTo>
                  <a:pt x="608576" y="21233"/>
                  <a:pt x="747967" y="-19655"/>
                  <a:pt x="846469" y="11940"/>
                </a:cubicBezTo>
                <a:cubicBezTo>
                  <a:pt x="944971" y="43535"/>
                  <a:pt x="1063918" y="114160"/>
                  <a:pt x="1080645" y="212662"/>
                </a:cubicBezTo>
                <a:cubicBezTo>
                  <a:pt x="1097372" y="311164"/>
                  <a:pt x="1000728" y="418960"/>
                  <a:pt x="946830" y="602955"/>
                </a:cubicBezTo>
                <a:cubicBezTo>
                  <a:pt x="892933" y="786950"/>
                  <a:pt x="753543" y="1045287"/>
                  <a:pt x="757260" y="1316633"/>
                </a:cubicBezTo>
                <a:cubicBezTo>
                  <a:pt x="760977" y="1587979"/>
                  <a:pt x="1008162" y="2002433"/>
                  <a:pt x="969133" y="2231033"/>
                </a:cubicBezTo>
                <a:cubicBezTo>
                  <a:pt x="930104" y="2459633"/>
                  <a:pt x="673626" y="2625043"/>
                  <a:pt x="523084" y="2688233"/>
                </a:cubicBezTo>
                <a:cubicBezTo>
                  <a:pt x="372543" y="2751423"/>
                  <a:pt x="149518" y="2758857"/>
                  <a:pt x="65884" y="2610174"/>
                </a:cubicBezTo>
                <a:cubicBezTo>
                  <a:pt x="-17750" y="2461491"/>
                  <a:pt x="-8458" y="2011725"/>
                  <a:pt x="21279" y="1796135"/>
                </a:cubicBezTo>
                <a:cubicBezTo>
                  <a:pt x="51016" y="1580545"/>
                  <a:pt x="199698" y="1508062"/>
                  <a:pt x="244303" y="1316633"/>
                </a:cubicBezTo>
                <a:cubicBezTo>
                  <a:pt x="288908" y="1125204"/>
                  <a:pt x="313069" y="842706"/>
                  <a:pt x="288908" y="647560"/>
                </a:cubicBezTo>
                <a:cubicBezTo>
                  <a:pt x="264747" y="452414"/>
                  <a:pt x="103054" y="227530"/>
                  <a:pt x="77035" y="123452"/>
                </a:cubicBezTo>
                <a:close/>
              </a:path>
            </a:pathLst>
          </a:custGeom>
          <a:solidFill>
            <a:srgbClr val="948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137773" y="1238786"/>
            <a:ext cx="951521" cy="1623691"/>
          </a:xfrm>
          <a:custGeom>
            <a:avLst/>
            <a:gdLst>
              <a:gd name="connsiteX0" fmla="*/ 192063 w 1363322"/>
              <a:gd name="connsiteY0" fmla="*/ 113820 h 2221819"/>
              <a:gd name="connsiteX1" fmla="*/ 571205 w 1363322"/>
              <a:gd name="connsiteY1" fmla="*/ 2308 h 2221819"/>
              <a:gd name="connsiteX2" fmla="*/ 994951 w 1363322"/>
              <a:gd name="connsiteY2" fmla="*/ 46913 h 2221819"/>
              <a:gd name="connsiteX3" fmla="*/ 1262580 w 1363322"/>
              <a:gd name="connsiteY3" fmla="*/ 147274 h 2221819"/>
              <a:gd name="connsiteX4" fmla="*/ 1329488 w 1363322"/>
              <a:gd name="connsiteY4" fmla="*/ 593322 h 2221819"/>
              <a:gd name="connsiteX5" fmla="*/ 1217976 w 1363322"/>
              <a:gd name="connsiteY5" fmla="*/ 916708 h 2221819"/>
              <a:gd name="connsiteX6" fmla="*/ 1184522 w 1363322"/>
              <a:gd name="connsiteY6" fmla="*/ 1418513 h 2221819"/>
              <a:gd name="connsiteX7" fmla="*/ 1362941 w 1363322"/>
              <a:gd name="connsiteY7" fmla="*/ 1898015 h 2221819"/>
              <a:gd name="connsiteX8" fmla="*/ 1128766 w 1363322"/>
              <a:gd name="connsiteY8" fmla="*/ 2199098 h 2221819"/>
              <a:gd name="connsiteX9" fmla="*/ 682717 w 1363322"/>
              <a:gd name="connsiteY9" fmla="*/ 2199098 h 2221819"/>
              <a:gd name="connsiteX10" fmla="*/ 437390 w 1363322"/>
              <a:gd name="connsiteY10" fmla="*/ 2187947 h 2221819"/>
              <a:gd name="connsiteX11" fmla="*/ 102854 w 1363322"/>
              <a:gd name="connsiteY11" fmla="*/ 2176796 h 2221819"/>
              <a:gd name="connsiteX12" fmla="*/ 58249 w 1363322"/>
              <a:gd name="connsiteY12" fmla="*/ 1920318 h 2221819"/>
              <a:gd name="connsiteX13" fmla="*/ 2493 w 1363322"/>
              <a:gd name="connsiteY13" fmla="*/ 1708444 h 2221819"/>
              <a:gd name="connsiteX14" fmla="*/ 58249 w 1363322"/>
              <a:gd name="connsiteY14" fmla="*/ 1396210 h 2221819"/>
              <a:gd name="connsiteX15" fmla="*/ 459693 w 1363322"/>
              <a:gd name="connsiteY15" fmla="*/ 1206639 h 2221819"/>
              <a:gd name="connsiteX16" fmla="*/ 470844 w 1363322"/>
              <a:gd name="connsiteY16" fmla="*/ 704835 h 2221819"/>
              <a:gd name="connsiteX17" fmla="*/ 169761 w 1363322"/>
              <a:gd name="connsiteY17" fmla="*/ 414903 h 2221819"/>
              <a:gd name="connsiteX18" fmla="*/ 192063 w 1363322"/>
              <a:gd name="connsiteY18" fmla="*/ 113820 h 2221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63322" h="2221819">
                <a:moveTo>
                  <a:pt x="192063" y="113820"/>
                </a:moveTo>
                <a:cubicBezTo>
                  <a:pt x="258970" y="45054"/>
                  <a:pt x="437390" y="13459"/>
                  <a:pt x="571205" y="2308"/>
                </a:cubicBezTo>
                <a:cubicBezTo>
                  <a:pt x="705020" y="-8843"/>
                  <a:pt x="879722" y="22752"/>
                  <a:pt x="994951" y="46913"/>
                </a:cubicBezTo>
                <a:cubicBezTo>
                  <a:pt x="1110180" y="71074"/>
                  <a:pt x="1206824" y="56206"/>
                  <a:pt x="1262580" y="147274"/>
                </a:cubicBezTo>
                <a:cubicBezTo>
                  <a:pt x="1318336" y="238342"/>
                  <a:pt x="1336922" y="465083"/>
                  <a:pt x="1329488" y="593322"/>
                </a:cubicBezTo>
                <a:cubicBezTo>
                  <a:pt x="1322054" y="721561"/>
                  <a:pt x="1242137" y="779176"/>
                  <a:pt x="1217976" y="916708"/>
                </a:cubicBezTo>
                <a:cubicBezTo>
                  <a:pt x="1193815" y="1054240"/>
                  <a:pt x="1160361" y="1254962"/>
                  <a:pt x="1184522" y="1418513"/>
                </a:cubicBezTo>
                <a:cubicBezTo>
                  <a:pt x="1208683" y="1582064"/>
                  <a:pt x="1372234" y="1767918"/>
                  <a:pt x="1362941" y="1898015"/>
                </a:cubicBezTo>
                <a:cubicBezTo>
                  <a:pt x="1353648" y="2028112"/>
                  <a:pt x="1242137" y="2148918"/>
                  <a:pt x="1128766" y="2199098"/>
                </a:cubicBezTo>
                <a:cubicBezTo>
                  <a:pt x="1015395" y="2249278"/>
                  <a:pt x="797946" y="2200957"/>
                  <a:pt x="682717" y="2199098"/>
                </a:cubicBezTo>
                <a:cubicBezTo>
                  <a:pt x="567488" y="2197240"/>
                  <a:pt x="437390" y="2187947"/>
                  <a:pt x="437390" y="2187947"/>
                </a:cubicBezTo>
                <a:cubicBezTo>
                  <a:pt x="340746" y="2184230"/>
                  <a:pt x="166044" y="2221401"/>
                  <a:pt x="102854" y="2176796"/>
                </a:cubicBezTo>
                <a:cubicBezTo>
                  <a:pt x="39664" y="2132191"/>
                  <a:pt x="74976" y="1998377"/>
                  <a:pt x="58249" y="1920318"/>
                </a:cubicBezTo>
                <a:cubicBezTo>
                  <a:pt x="41522" y="1842259"/>
                  <a:pt x="2493" y="1795795"/>
                  <a:pt x="2493" y="1708444"/>
                </a:cubicBezTo>
                <a:cubicBezTo>
                  <a:pt x="2493" y="1621093"/>
                  <a:pt x="-17951" y="1479844"/>
                  <a:pt x="58249" y="1396210"/>
                </a:cubicBezTo>
                <a:cubicBezTo>
                  <a:pt x="134449" y="1312576"/>
                  <a:pt x="390927" y="1321868"/>
                  <a:pt x="459693" y="1206639"/>
                </a:cubicBezTo>
                <a:cubicBezTo>
                  <a:pt x="528459" y="1091410"/>
                  <a:pt x="519166" y="836791"/>
                  <a:pt x="470844" y="704835"/>
                </a:cubicBezTo>
                <a:cubicBezTo>
                  <a:pt x="422522" y="572879"/>
                  <a:pt x="212507" y="507830"/>
                  <a:pt x="169761" y="414903"/>
                </a:cubicBezTo>
                <a:cubicBezTo>
                  <a:pt x="127015" y="321976"/>
                  <a:pt x="125156" y="182586"/>
                  <a:pt x="192063" y="113820"/>
                </a:cubicBezTo>
                <a:close/>
              </a:path>
            </a:pathLst>
          </a:custGeom>
          <a:solidFill>
            <a:srgbClr val="948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5782859" y="1210491"/>
            <a:ext cx="1143035" cy="1695354"/>
          </a:xfrm>
          <a:custGeom>
            <a:avLst/>
            <a:gdLst>
              <a:gd name="connsiteX0" fmla="*/ 211873 w 1640781"/>
              <a:gd name="connsiteY0" fmla="*/ 158398 h 2409023"/>
              <a:gd name="connsiteX1" fmla="*/ 1226634 w 1640781"/>
              <a:gd name="connsiteY1" fmla="*/ 169550 h 2409023"/>
              <a:gd name="connsiteX2" fmla="*/ 1561171 w 1640781"/>
              <a:gd name="connsiteY2" fmla="*/ 426028 h 2409023"/>
              <a:gd name="connsiteX3" fmla="*/ 1248936 w 1640781"/>
              <a:gd name="connsiteY3" fmla="*/ 1362730 h 2409023"/>
              <a:gd name="connsiteX4" fmla="*/ 1639229 w 1640781"/>
              <a:gd name="connsiteY4" fmla="*/ 2121013 h 2409023"/>
              <a:gd name="connsiteX5" fmla="*/ 1070517 w 1640781"/>
              <a:gd name="connsiteY5" fmla="*/ 2221374 h 2409023"/>
              <a:gd name="connsiteX6" fmla="*/ 579863 w 1640781"/>
              <a:gd name="connsiteY6" fmla="*/ 1886837 h 2409023"/>
              <a:gd name="connsiteX7" fmla="*/ 211873 w 1640781"/>
              <a:gd name="connsiteY7" fmla="*/ 2299432 h 2409023"/>
              <a:gd name="connsiteX8" fmla="*/ 0 w 1640781"/>
              <a:gd name="connsiteY8" fmla="*/ 2210223 h 2409023"/>
              <a:gd name="connsiteX9" fmla="*/ 211873 w 1640781"/>
              <a:gd name="connsiteY9" fmla="*/ 158398 h 240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0781" h="2409023">
                <a:moveTo>
                  <a:pt x="211873" y="158398"/>
                </a:moveTo>
                <a:cubicBezTo>
                  <a:pt x="416312" y="-181714"/>
                  <a:pt x="1001751" y="124945"/>
                  <a:pt x="1226634" y="169550"/>
                </a:cubicBezTo>
                <a:cubicBezTo>
                  <a:pt x="1451517" y="214155"/>
                  <a:pt x="1557454" y="227165"/>
                  <a:pt x="1561171" y="426028"/>
                </a:cubicBezTo>
                <a:cubicBezTo>
                  <a:pt x="1564888" y="624891"/>
                  <a:pt x="1235926" y="1080233"/>
                  <a:pt x="1248936" y="1362730"/>
                </a:cubicBezTo>
                <a:cubicBezTo>
                  <a:pt x="1261946" y="1645227"/>
                  <a:pt x="1668965" y="1977906"/>
                  <a:pt x="1639229" y="2121013"/>
                </a:cubicBezTo>
                <a:cubicBezTo>
                  <a:pt x="1609493" y="2264120"/>
                  <a:pt x="1247078" y="2260403"/>
                  <a:pt x="1070517" y="2221374"/>
                </a:cubicBezTo>
                <a:cubicBezTo>
                  <a:pt x="893956" y="2182345"/>
                  <a:pt x="722970" y="1873827"/>
                  <a:pt x="579863" y="1886837"/>
                </a:cubicBezTo>
                <a:cubicBezTo>
                  <a:pt x="436756" y="1899847"/>
                  <a:pt x="308517" y="2245534"/>
                  <a:pt x="211873" y="2299432"/>
                </a:cubicBezTo>
                <a:cubicBezTo>
                  <a:pt x="115229" y="2353330"/>
                  <a:pt x="0" y="2559628"/>
                  <a:pt x="0" y="2210223"/>
                </a:cubicBezTo>
                <a:cubicBezTo>
                  <a:pt x="0" y="1860818"/>
                  <a:pt x="7434" y="498510"/>
                  <a:pt x="211873" y="158398"/>
                </a:cubicBezTo>
                <a:close/>
              </a:path>
            </a:pathLst>
          </a:custGeom>
          <a:solidFill>
            <a:srgbClr val="948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994890" y="2260189"/>
            <a:ext cx="10861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tx1"/>
                </a:solidFill>
                <a:latin typeface="+mn-lt"/>
              </a:rPr>
              <a:t>Комплекс 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I</a:t>
            </a:r>
            <a:endParaRPr lang="ru-RU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93289" y="2260189"/>
            <a:ext cx="10861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tx1"/>
                </a:solidFill>
                <a:latin typeface="+mn-lt"/>
              </a:rPr>
              <a:t>Комплекс 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II</a:t>
            </a:r>
            <a:endParaRPr lang="ru-RU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81267" y="2251992"/>
            <a:ext cx="10861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tx1"/>
                </a:solidFill>
                <a:latin typeface="+mn-lt"/>
              </a:rPr>
              <a:t>Комплекс 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III</a:t>
            </a:r>
            <a:endParaRPr lang="ru-RU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47648" y="2257771"/>
            <a:ext cx="10861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tx1"/>
                </a:solidFill>
                <a:latin typeface="+mn-lt"/>
              </a:rPr>
              <a:t>Комплекс 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IV</a:t>
            </a:r>
            <a:endParaRPr lang="ru-RU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527871" y="816750"/>
            <a:ext cx="10861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+mn-lt"/>
              </a:rPr>
              <a:t>АТФ−</a:t>
            </a:r>
            <a:r>
              <a:rPr lang="ru-RU" sz="1100" dirty="0" err="1">
                <a:solidFill>
                  <a:schemeClr val="bg1"/>
                </a:solidFill>
                <a:latin typeface="+mn-lt"/>
              </a:rPr>
              <a:t>синтаза</a:t>
            </a:r>
            <a:endParaRPr lang="ru-RU" sz="11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6808" y="3230336"/>
            <a:ext cx="2442035" cy="1313707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61025" y="4482269"/>
            <a:ext cx="990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+mn-lt"/>
              </a:rPr>
              <a:t>Гликолиз </a:t>
            </a:r>
          </a:p>
        </p:txBody>
      </p:sp>
      <p:cxnSp>
        <p:nvCxnSpPr>
          <p:cNvPr id="36" name="Скругленная соединительная линия 35"/>
          <p:cNvCxnSpPr/>
          <p:nvPr/>
        </p:nvCxnSpPr>
        <p:spPr>
          <a:xfrm flipH="1" flipV="1">
            <a:off x="4211730" y="4237873"/>
            <a:ext cx="433163" cy="270050"/>
          </a:xfrm>
          <a:prstGeom prst="curvedConnector3">
            <a:avLst>
              <a:gd name="adj1" fmla="val -31361"/>
            </a:avLst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482617" y="4486956"/>
            <a:ext cx="265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+mn-lt"/>
              </a:rPr>
              <a:t>Пировиноградная кислота</a:t>
            </a: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1269195" y="4636157"/>
            <a:ext cx="238997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875525" y="3930096"/>
            <a:ext cx="15784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+mn-lt"/>
              </a:rPr>
              <a:t>Цикл Кребса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3854316" y="4636157"/>
            <a:ext cx="238997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130335" y="4486956"/>
            <a:ext cx="1502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+mn-lt"/>
              </a:rPr>
              <a:t>Ацетил-</a:t>
            </a:r>
            <a:r>
              <a:rPr lang="ru-RU" dirty="0" err="1">
                <a:solidFill>
                  <a:schemeClr val="bg1"/>
                </a:solidFill>
                <a:latin typeface="+mn-lt"/>
              </a:rPr>
              <a:t>КоА</a:t>
            </a:r>
            <a:r>
              <a:rPr lang="ru-RU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cxnSp>
        <p:nvCxnSpPr>
          <p:cNvPr id="42" name="Скругленная соединительная линия 41"/>
          <p:cNvCxnSpPr/>
          <p:nvPr/>
        </p:nvCxnSpPr>
        <p:spPr>
          <a:xfrm rot="16200000" flipV="1">
            <a:off x="1168106" y="3199896"/>
            <a:ext cx="433163" cy="270050"/>
          </a:xfrm>
          <a:prstGeom prst="curvedConnector3">
            <a:avLst>
              <a:gd name="adj1" fmla="val -31361"/>
            </a:avLst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599925" y="3643074"/>
            <a:ext cx="724217" cy="32468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504474" y="3641454"/>
            <a:ext cx="909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НАДН</a:t>
            </a:r>
          </a:p>
        </p:txBody>
      </p:sp>
      <p:sp>
        <p:nvSpPr>
          <p:cNvPr id="45" name="Овал 44"/>
          <p:cNvSpPr/>
          <p:nvPr/>
        </p:nvSpPr>
        <p:spPr>
          <a:xfrm>
            <a:off x="1342207" y="2979793"/>
            <a:ext cx="724217" cy="32468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1249662" y="2988246"/>
            <a:ext cx="909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НАД+</a:t>
            </a:r>
          </a:p>
        </p:txBody>
      </p:sp>
      <p:sp>
        <p:nvSpPr>
          <p:cNvPr id="47" name="Овал 46"/>
          <p:cNvSpPr/>
          <p:nvPr/>
        </p:nvSpPr>
        <p:spPr>
          <a:xfrm>
            <a:off x="799093" y="2993503"/>
            <a:ext cx="317438" cy="31743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D79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811928" y="2997188"/>
                <a:ext cx="434257" cy="316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Н</m:t>
                          </m:r>
                        </m:e>
                        <m:sup>
                          <m:r>
                            <a:rPr lang="ru-RU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ru-RU" dirty="0">
                  <a:solidFill>
                    <a:schemeClr val="accent2">
                      <a:lumMod val="50000"/>
                    </a:schemeClr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928" y="2997188"/>
                <a:ext cx="434257" cy="31643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9" name="Рисунок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4997" y="1945159"/>
            <a:ext cx="432854" cy="384081"/>
          </a:xfrm>
          <a:prstGeom prst="rect">
            <a:avLst/>
          </a:prstGeom>
        </p:spPr>
      </p:pic>
      <p:cxnSp>
        <p:nvCxnSpPr>
          <p:cNvPr id="50" name="Скругленная соединительная линия 49"/>
          <p:cNvCxnSpPr/>
          <p:nvPr/>
        </p:nvCxnSpPr>
        <p:spPr>
          <a:xfrm rot="5400000">
            <a:off x="5968786" y="3861583"/>
            <a:ext cx="402534" cy="188799"/>
          </a:xfrm>
          <a:prstGeom prst="curvedConnector3">
            <a:avLst>
              <a:gd name="adj1" fmla="val -117107"/>
            </a:avLst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5807040" y="4272920"/>
            <a:ext cx="405000" cy="405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6321584" y="4272920"/>
            <a:ext cx="405000" cy="405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5761638" y="4321531"/>
                <a:ext cx="43587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Н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О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1638" y="4321531"/>
                <a:ext cx="435871" cy="307777"/>
              </a:xfrm>
              <a:prstGeom prst="rect">
                <a:avLst/>
              </a:prstGeom>
              <a:blipFill rotWithShape="0">
                <a:blip r:embed="rId7"/>
                <a:stretch>
                  <a:fillRect r="-8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6290713" y="4321531"/>
                <a:ext cx="43587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Н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О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0713" y="4321531"/>
                <a:ext cx="435871" cy="307777"/>
              </a:xfrm>
              <a:prstGeom prst="rect">
                <a:avLst/>
              </a:prstGeom>
              <a:blipFill rotWithShape="0">
                <a:blip r:embed="rId7"/>
                <a:stretch>
                  <a:fillRect r="-98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Овал 54"/>
          <p:cNvSpPr/>
          <p:nvPr/>
        </p:nvSpPr>
        <p:spPr>
          <a:xfrm>
            <a:off x="887553" y="4057428"/>
            <a:ext cx="724217" cy="32468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793446" y="4065881"/>
            <a:ext cx="909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ФАДН2</a:t>
            </a:r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990703" y="1039398"/>
            <a:ext cx="2147977" cy="214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53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643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Уровни организации живой природы: </a:t>
            </a:r>
          </a:p>
        </p:txBody>
      </p:sp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3522" y="1143300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Молекулярный.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Клеточный.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Организменный.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Популяционно-видовой.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err="1">
                <a:latin typeface="+mn-lt"/>
              </a:rPr>
              <a:t>Экосистемный</a:t>
            </a:r>
            <a:r>
              <a:rPr lang="ru-RU" sz="1800" dirty="0">
                <a:latin typeface="+mn-lt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Биосферный.</a:t>
            </a:r>
          </a:p>
        </p:txBody>
      </p:sp>
    </p:spTree>
    <p:extLst>
      <p:ext uri="{BB962C8B-B14F-4D97-AF65-F5344CB8AC3E}">
        <p14:creationId xmlns:p14="http://schemas.microsoft.com/office/powerpoint/2010/main" val="359505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5205" y="1815109"/>
            <a:ext cx="1128531" cy="17547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623" y="1446636"/>
            <a:ext cx="2408825" cy="21231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019032">
            <a:off x="3863645" y="914891"/>
            <a:ext cx="1553609" cy="30153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1644" y="1350320"/>
            <a:ext cx="799419" cy="16094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7118" y="3954203"/>
            <a:ext cx="2067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Нервная клетка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06834" y="3823399"/>
            <a:ext cx="2067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Мышечные клетки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23805" y="3827580"/>
            <a:ext cx="2532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Эпителиальные клетки</a:t>
            </a:r>
          </a:p>
        </p:txBody>
      </p:sp>
    </p:spTree>
    <p:extLst>
      <p:ext uri="{BB962C8B-B14F-4D97-AF65-F5344CB8AC3E}">
        <p14:creationId xmlns:p14="http://schemas.microsoft.com/office/powerpoint/2010/main" val="4146334038"/>
      </p:ext>
    </p:extLst>
  </p:cSld>
  <p:clrMapOvr>
    <a:masterClrMapping/>
  </p:clrMapOvr>
  <p:transition spd="slow"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44744" y="339585"/>
            <a:ext cx="7012395" cy="369332"/>
          </a:xfrm>
          <a:prstGeom prst="rect">
            <a:avLst/>
          </a:prstGeom>
          <a:noFill/>
        </p:spPr>
        <p:txBody>
          <a:bodyPr wrap="square" lIns="720000" tIns="0" rIns="0" bIns="0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Рост и растяжение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313" y="1581750"/>
            <a:ext cx="1125687" cy="2115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9533" y="1597469"/>
            <a:ext cx="1440001" cy="2115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5453" y="1599579"/>
            <a:ext cx="1620001" cy="2115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4439" y="1586222"/>
            <a:ext cx="1665000" cy="2115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97000" y="1599579"/>
            <a:ext cx="4090816" cy="2115000"/>
          </a:xfrm>
          <a:prstGeom prst="rect">
            <a:avLst/>
          </a:prstGeom>
        </p:spPr>
      </p:pic>
      <p:cxnSp>
        <p:nvCxnSpPr>
          <p:cNvPr id="19" name="Прямая со стрелкой 18"/>
          <p:cNvCxnSpPr/>
          <p:nvPr/>
        </p:nvCxnSpPr>
        <p:spPr>
          <a:xfrm>
            <a:off x="1287000" y="2654969"/>
            <a:ext cx="315408" cy="0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795046" y="2683470"/>
            <a:ext cx="315408" cy="0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486509" y="2672378"/>
            <a:ext cx="315408" cy="0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352243" y="2683470"/>
            <a:ext cx="315408" cy="0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7108535"/>
      </p:ext>
    </p:extLst>
  </p:cSld>
  <p:clrMapOvr>
    <a:masterClrMapping/>
  </p:clrMapOvr>
  <p:transition spd="slow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47420" y="341141"/>
            <a:ext cx="7012395" cy="369332"/>
          </a:xfrm>
          <a:prstGeom prst="rect">
            <a:avLst/>
          </a:prstGeom>
          <a:noFill/>
        </p:spPr>
        <p:txBody>
          <a:bodyPr wrap="square" lIns="720000" tIns="0" rIns="0" bIns="0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Дифференциация клетки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779" y="1311750"/>
            <a:ext cx="983024" cy="12439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1918" y="1326710"/>
            <a:ext cx="2293721" cy="13483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1388" y="1367180"/>
            <a:ext cx="4095933" cy="12561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52"/>
          <a:stretch/>
        </p:blipFill>
        <p:spPr>
          <a:xfrm>
            <a:off x="1430009" y="3212772"/>
            <a:ext cx="6553491" cy="1315648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1631701" y="1995258"/>
            <a:ext cx="445749" cy="5634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261005" y="1989624"/>
            <a:ext cx="445749" cy="5634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6034830" y="2599654"/>
            <a:ext cx="764524" cy="657062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3986709"/>
      </p:ext>
    </p:extLst>
  </p:cSld>
  <p:clrMapOvr>
    <a:masterClrMapping/>
  </p:clrMapOvr>
  <p:transition spd="slow"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5395" y="333731"/>
            <a:ext cx="7012395" cy="369332"/>
          </a:xfrm>
          <a:prstGeom prst="rect">
            <a:avLst/>
          </a:prstGeom>
          <a:noFill/>
        </p:spPr>
        <p:txBody>
          <a:bodyPr wrap="square" lIns="720000" tIns="0" rIns="0" bIns="0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Деление клетки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2000" y="2273080"/>
            <a:ext cx="1076843" cy="9203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1413" y="2286866"/>
            <a:ext cx="1110813" cy="9203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2226" y="2290263"/>
            <a:ext cx="1277435" cy="9203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25651" y="2273079"/>
            <a:ext cx="1888383" cy="9203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6965" y="2273080"/>
            <a:ext cx="3236160" cy="920317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1254805" y="2746597"/>
            <a:ext cx="162396" cy="1"/>
          </a:xfrm>
          <a:prstGeom prst="straightConnector1">
            <a:avLst/>
          </a:prstGeom>
          <a:ln w="571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461627" y="2746597"/>
            <a:ext cx="162396" cy="1"/>
          </a:xfrm>
          <a:prstGeom prst="straightConnector1">
            <a:avLst/>
          </a:prstGeom>
          <a:ln w="571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709048" y="2746597"/>
            <a:ext cx="162396" cy="1"/>
          </a:xfrm>
          <a:prstGeom prst="straightConnector1">
            <a:avLst/>
          </a:prstGeom>
          <a:ln w="571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560024" y="2746597"/>
            <a:ext cx="162396" cy="1"/>
          </a:xfrm>
          <a:prstGeom prst="straightConnector1">
            <a:avLst/>
          </a:prstGeom>
          <a:ln w="571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213025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09" y="861750"/>
            <a:ext cx="3704702" cy="4042228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4623211" y="622228"/>
            <a:ext cx="1080000" cy="1080000"/>
          </a:xfrm>
          <a:prstGeom prst="wedgeEllipseCallout">
            <a:avLst>
              <a:gd name="adj1" fmla="val -41693"/>
              <a:gd name="adj2" fmla="val 557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23211" y="746729"/>
            <a:ext cx="1078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00B050"/>
                </a:solidFill>
                <a:latin typeface="+mn-lt"/>
              </a:rPr>
              <a:t>?</a:t>
            </a:r>
          </a:p>
        </p:txBody>
      </p:sp>
      <p:sp>
        <p:nvSpPr>
          <p:cNvPr id="8" name="Пузырек для мыслей: облако 7">
            <a:extLst>
              <a:ext uri="{FF2B5EF4-FFF2-40B4-BE49-F238E27FC236}">
                <a16:creationId xmlns:a16="http://schemas.microsoft.com/office/drawing/2014/main" id="{2ABFE275-3CEE-4B30-AA7C-E3049AE0A48D}"/>
              </a:ext>
            </a:extLst>
          </p:cNvPr>
          <p:cNvSpPr/>
          <p:nvPr/>
        </p:nvSpPr>
        <p:spPr>
          <a:xfrm>
            <a:off x="3087000" y="0"/>
            <a:ext cx="3105000" cy="622227"/>
          </a:xfrm>
          <a:prstGeom prst="cloudCallout">
            <a:avLst>
              <a:gd name="adj1" fmla="val -15541"/>
              <a:gd name="adj2" fmla="val 12616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99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643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Уровни организации живой природы: </a:t>
            </a:r>
          </a:p>
        </p:txBody>
      </p:sp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3522" y="1143300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Молекулярный.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Клеточный.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Организменный.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Популяционно-видовой.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err="1">
                <a:latin typeface="+mn-lt"/>
              </a:rPr>
              <a:t>Экосистемный</a:t>
            </a:r>
            <a:r>
              <a:rPr lang="ru-RU" sz="1800" dirty="0">
                <a:latin typeface="+mn-lt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Биосферный.</a:t>
            </a:r>
          </a:p>
        </p:txBody>
      </p:sp>
    </p:spTree>
    <p:extLst>
      <p:ext uri="{BB962C8B-B14F-4D97-AF65-F5344CB8AC3E}">
        <p14:creationId xmlns:p14="http://schemas.microsoft.com/office/powerpoint/2010/main" val="38890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000" y="681750"/>
            <a:ext cx="3779448" cy="31446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91507" y="3943070"/>
            <a:ext cx="31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Одноклеточный </a:t>
            </a:r>
          </a:p>
          <a:p>
            <a:pPr algn="ctr"/>
            <a:r>
              <a:rPr lang="ru-RU" sz="1800" dirty="0">
                <a:latin typeface="+mn-lt"/>
              </a:rPr>
              <a:t>организм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79224" y="3943070"/>
            <a:ext cx="31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Многоклеточный организм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4558">
            <a:off x="871513" y="502912"/>
            <a:ext cx="3515011" cy="351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6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4558">
            <a:off x="3916354" y="504062"/>
            <a:ext cx="4549791" cy="4549791"/>
          </a:xfrm>
          <a:prstGeom prst="rect">
            <a:avLst/>
          </a:prstGeom>
        </p:spPr>
      </p:pic>
      <p:cxnSp>
        <p:nvCxnSpPr>
          <p:cNvPr id="4" name="Прямая со стрелкой 3"/>
          <p:cNvCxnSpPr>
            <a:stCxn id="6" idx="3"/>
          </p:cNvCxnSpPr>
          <p:nvPr/>
        </p:nvCxnSpPr>
        <p:spPr>
          <a:xfrm>
            <a:off x="4638189" y="2058755"/>
            <a:ext cx="1105961" cy="453113"/>
          </a:xfrm>
          <a:prstGeom prst="straightConnector1">
            <a:avLst/>
          </a:prstGeom>
          <a:ln>
            <a:solidFill>
              <a:srgbClr val="17375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131495" y="1874089"/>
            <a:ext cx="1506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rgbClr val="17375E"/>
                </a:solidFill>
                <a:latin typeface="+mn-lt"/>
              </a:rPr>
              <a:t>Хлоропласт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4000066"/>
            <a:ext cx="3308647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7917" y="4371399"/>
            <a:ext cx="31654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+mn-lt"/>
              </a:rPr>
              <a:t>Эвглена зелёная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7034739" y="1767367"/>
            <a:ext cx="798450" cy="506351"/>
          </a:xfrm>
          <a:prstGeom prst="straightConnector1">
            <a:avLst/>
          </a:prstGeom>
          <a:ln>
            <a:solidFill>
              <a:srgbClr val="17375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856495" y="1587367"/>
            <a:ext cx="1506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17375E"/>
                </a:solidFill>
                <a:latin typeface="+mn-lt"/>
              </a:rPr>
              <a:t>Жгутик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751388" y="624914"/>
            <a:ext cx="1667762" cy="557453"/>
          </a:xfrm>
          <a:prstGeom prst="straightConnector1">
            <a:avLst/>
          </a:prstGeom>
          <a:ln>
            <a:solidFill>
              <a:srgbClr val="17375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047309" y="398416"/>
            <a:ext cx="2710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rgbClr val="17375E"/>
                </a:solidFill>
                <a:latin typeface="+mn-lt"/>
              </a:rPr>
              <a:t>Светочувствительный глазок</a:t>
            </a:r>
          </a:p>
        </p:txBody>
      </p:sp>
      <p:cxnSp>
        <p:nvCxnSpPr>
          <p:cNvPr id="20" name="Прямая со стрелкой 19"/>
          <p:cNvCxnSpPr>
            <a:stCxn id="21" idx="3"/>
          </p:cNvCxnSpPr>
          <p:nvPr/>
        </p:nvCxnSpPr>
        <p:spPr>
          <a:xfrm>
            <a:off x="4398183" y="3104241"/>
            <a:ext cx="1105961" cy="453113"/>
          </a:xfrm>
          <a:prstGeom prst="straightConnector1">
            <a:avLst/>
          </a:prstGeom>
          <a:ln>
            <a:solidFill>
              <a:srgbClr val="17375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891489" y="2919575"/>
            <a:ext cx="1506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rgbClr val="17375E"/>
                </a:solidFill>
                <a:latin typeface="+mn-lt"/>
              </a:rPr>
              <a:t>Ядро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H="1" flipV="1">
            <a:off x="6011308" y="2919575"/>
            <a:ext cx="1023431" cy="184666"/>
          </a:xfrm>
          <a:prstGeom prst="straightConnector1">
            <a:avLst/>
          </a:prstGeom>
          <a:ln>
            <a:solidFill>
              <a:srgbClr val="17375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034739" y="2642576"/>
            <a:ext cx="1916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17375E"/>
                </a:solidFill>
                <a:latin typeface="+mn-lt"/>
              </a:rPr>
              <a:t>Запасные питательные вещества</a:t>
            </a: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4589138" y="1355508"/>
            <a:ext cx="1748887" cy="101592"/>
          </a:xfrm>
          <a:prstGeom prst="straightConnector1">
            <a:avLst/>
          </a:prstGeom>
          <a:ln>
            <a:solidFill>
              <a:srgbClr val="17375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910586" y="1059658"/>
            <a:ext cx="2710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rgbClr val="17375E"/>
                </a:solidFill>
                <a:latin typeface="+mn-lt"/>
              </a:rPr>
              <a:t>Сократительная вакуоль</a:t>
            </a:r>
          </a:p>
        </p:txBody>
      </p:sp>
    </p:spTree>
    <p:extLst>
      <p:ext uri="{BB962C8B-B14F-4D97-AF65-F5344CB8AC3E}">
        <p14:creationId xmlns:p14="http://schemas.microsoft.com/office/powerpoint/2010/main" val="121069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066137"/>
            <a:ext cx="4751388" cy="1904498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4751388" cy="1069014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96933" y="265416"/>
            <a:ext cx="394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+mn-lt"/>
              </a:rPr>
              <a:t>Эвглена зелёная ― </a:t>
            </a:r>
            <a:r>
              <a:rPr lang="ru-RU" sz="2000" dirty="0" err="1">
                <a:solidFill>
                  <a:schemeClr val="tx1"/>
                </a:solidFill>
                <a:latin typeface="+mn-lt"/>
              </a:rPr>
              <a:t>автогетеротрофный</a:t>
            </a:r>
            <a:r>
              <a:rPr lang="ru-RU" sz="2000" dirty="0">
                <a:solidFill>
                  <a:schemeClr val="tx1"/>
                </a:solidFill>
                <a:latin typeface="+mn-lt"/>
              </a:rPr>
              <a:t> организм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5292" y="1541332"/>
            <a:ext cx="4476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n-lt"/>
              </a:rPr>
              <a:t>Питается </a:t>
            </a:r>
            <a:r>
              <a:rPr lang="ru-RU" dirty="0" err="1">
                <a:latin typeface="+mn-lt"/>
              </a:rPr>
              <a:t>автотрофно</a:t>
            </a:r>
            <a:r>
              <a:rPr lang="ru-RU" dirty="0">
                <a:latin typeface="+mn-lt"/>
              </a:rPr>
              <a:t> за счёт наличия </a:t>
            </a:r>
          </a:p>
          <a:p>
            <a:r>
              <a:rPr lang="ru-RU" dirty="0">
                <a:latin typeface="+mn-lt"/>
              </a:rPr>
              <a:t>хлоропластов. Фотосинтез происходит на свету.</a:t>
            </a:r>
          </a:p>
          <a:p>
            <a:r>
              <a:rPr lang="ru-RU" dirty="0">
                <a:latin typeface="+mn-lt"/>
              </a:rPr>
              <a:t>В темноте же, вследствие его невозможности, </a:t>
            </a:r>
          </a:p>
          <a:p>
            <a:r>
              <a:rPr lang="ru-RU" dirty="0">
                <a:latin typeface="+mn-lt"/>
              </a:rPr>
              <a:t>питается </a:t>
            </a:r>
            <a:r>
              <a:rPr lang="ru-RU" dirty="0" err="1">
                <a:latin typeface="+mn-lt"/>
              </a:rPr>
              <a:t>гетеротрофно</a:t>
            </a:r>
            <a:r>
              <a:rPr lang="ru-RU" dirty="0">
                <a:latin typeface="+mn-lt"/>
              </a:rPr>
              <a:t>. 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4558">
            <a:off x="3916354" y="504062"/>
            <a:ext cx="4549791" cy="4549791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H="1" flipV="1">
            <a:off x="6151401" y="3471750"/>
            <a:ext cx="1023432" cy="94156"/>
          </a:xfrm>
          <a:prstGeom prst="straightConnector1">
            <a:avLst/>
          </a:prstGeom>
          <a:ln>
            <a:solidFill>
              <a:srgbClr val="17375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163755" y="3384782"/>
            <a:ext cx="191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17375E"/>
                </a:solidFill>
                <a:latin typeface="+mn-lt"/>
              </a:rPr>
              <a:t>Хлоропласты</a:t>
            </a:r>
          </a:p>
        </p:txBody>
      </p:sp>
      <p:cxnSp>
        <p:nvCxnSpPr>
          <p:cNvPr id="14" name="Прямая со стрелкой 13"/>
          <p:cNvCxnSpPr>
            <a:stCxn id="11" idx="1"/>
          </p:cNvCxnSpPr>
          <p:nvPr/>
        </p:nvCxnSpPr>
        <p:spPr>
          <a:xfrm flipH="1" flipV="1">
            <a:off x="6282000" y="2876479"/>
            <a:ext cx="881755" cy="692969"/>
          </a:xfrm>
          <a:prstGeom prst="straightConnector1">
            <a:avLst/>
          </a:prstGeom>
          <a:ln>
            <a:solidFill>
              <a:srgbClr val="17375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20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643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Уровни организации живой природы: </a:t>
            </a:r>
          </a:p>
        </p:txBody>
      </p:sp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3522" y="1143300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Молекулярный.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Клеточный.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Организменный.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Популяционно-видовой.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err="1">
                <a:latin typeface="+mn-lt"/>
              </a:rPr>
              <a:t>Экосистемный</a:t>
            </a:r>
            <a:r>
              <a:rPr lang="ru-RU" sz="1800" dirty="0">
                <a:latin typeface="+mn-lt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Биосферный.</a:t>
            </a:r>
          </a:p>
        </p:txBody>
      </p:sp>
    </p:spTree>
    <p:extLst>
      <p:ext uri="{BB962C8B-B14F-4D97-AF65-F5344CB8AC3E}">
        <p14:creationId xmlns:p14="http://schemas.microsoft.com/office/powerpoint/2010/main" val="301139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711271" y="585622"/>
            <a:ext cx="3708461" cy="3708461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0999" y="1328855"/>
            <a:ext cx="867934" cy="7101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4591108" y="3091324"/>
            <a:ext cx="867934" cy="7101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5094539" y="1524087"/>
            <a:ext cx="867934" cy="7101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4253345" y="2087821"/>
            <a:ext cx="641249" cy="5246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537444" flipH="1">
            <a:off x="3488029" y="2862165"/>
            <a:ext cx="641249" cy="5246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4430763" y="1088747"/>
            <a:ext cx="641249" cy="524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3173661" y="2162156"/>
            <a:ext cx="867934" cy="7101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0569" y="2367795"/>
            <a:ext cx="867934" cy="7101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537444" flipH="1">
            <a:off x="3705031" y="3360039"/>
            <a:ext cx="641249" cy="52465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530265" y="4333378"/>
            <a:ext cx="2070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Популяция окуня </a:t>
            </a:r>
          </a:p>
        </p:txBody>
      </p:sp>
    </p:spTree>
    <p:extLst>
      <p:ext uri="{BB962C8B-B14F-4D97-AF65-F5344CB8AC3E}">
        <p14:creationId xmlns:p14="http://schemas.microsoft.com/office/powerpoint/2010/main" val="114452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53" b="20254"/>
          <a:stretch/>
        </p:blipFill>
        <p:spPr>
          <a:xfrm>
            <a:off x="2246799" y="538112"/>
            <a:ext cx="5143500" cy="2880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39905" y="379349"/>
            <a:ext cx="430887" cy="27255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Численность, тыс. гол.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7619" y="3412825"/>
            <a:ext cx="2530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Годы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75274" y="2872878"/>
            <a:ext cx="3317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0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21621" y="2689453"/>
            <a:ext cx="4059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50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21621" y="2510019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100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9465" y="2308829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150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19465" y="2111986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200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19465" y="1915142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250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21621" y="1731362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300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21621" y="1547375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350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21621" y="1337675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400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17309" y="1154380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450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19465" y="964084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500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17309" y="788998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550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21621" y="619537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600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325671" y="3104896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1950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681329" y="3104896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1955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48696" y="3104896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1960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38046" y="3104896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1965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03011" y="3104896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1970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61924" y="3104896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1975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29003" y="3104895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1980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905880" y="3104895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1985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82313" y="3104895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1990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55823" y="3108686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1995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054944" y="3104893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2000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28454" y="3108686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2005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798900" y="3108686"/>
            <a:ext cx="6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n-lt"/>
              </a:rPr>
              <a:t>2010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0" y="4000066"/>
            <a:ext cx="3803011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96101" y="4209253"/>
            <a:ext cx="35184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>
                <a:latin typeface="+mn-lt"/>
              </a:rPr>
              <a:t>Численность популяции сайгака</a:t>
            </a:r>
          </a:p>
          <a:p>
            <a:pPr algn="ctr">
              <a:lnSpc>
                <a:spcPct val="125000"/>
              </a:lnSpc>
            </a:pPr>
            <a:r>
              <a:rPr lang="ru-RU" sz="1600" dirty="0">
                <a:latin typeface="+mn-lt"/>
              </a:rPr>
              <a:t>на территории Калмыкии </a:t>
            </a: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930" y="190620"/>
            <a:ext cx="2201720" cy="220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2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643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Уровни организации живой природы: </a:t>
            </a:r>
          </a:p>
        </p:txBody>
      </p:sp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3522" y="1143300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Молекулярный.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Клеточный.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Организменный.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Популяционно-видовой.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err="1">
                <a:latin typeface="+mn-lt"/>
              </a:rPr>
              <a:t>Экосистемный</a:t>
            </a:r>
            <a:r>
              <a:rPr lang="ru-RU" sz="1800" dirty="0">
                <a:latin typeface="+mn-lt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Биосферный.</a:t>
            </a:r>
          </a:p>
        </p:txBody>
      </p:sp>
    </p:spTree>
    <p:extLst>
      <p:ext uri="{BB962C8B-B14F-4D97-AF65-F5344CB8AC3E}">
        <p14:creationId xmlns:p14="http://schemas.microsoft.com/office/powerpoint/2010/main" val="23884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457000" y="456750"/>
            <a:ext cx="4275000" cy="4275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456999" y="457338"/>
            <a:ext cx="4275000" cy="4275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457000" y="456162"/>
            <a:ext cx="4275000" cy="4275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5404" y="806392"/>
            <a:ext cx="1200572" cy="9822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4705483" y="3300117"/>
            <a:ext cx="1200572" cy="9822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4409142" y="1534470"/>
            <a:ext cx="1200572" cy="9822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4217629" y="2513218"/>
            <a:ext cx="887009" cy="7257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537444" flipH="1">
            <a:off x="3121349" y="2826978"/>
            <a:ext cx="887009" cy="7257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5024814" y="988986"/>
            <a:ext cx="887009" cy="72573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2911116" y="1868612"/>
            <a:ext cx="1200572" cy="9822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9638" y="2359754"/>
            <a:ext cx="1200572" cy="98228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537444" flipH="1">
            <a:off x="3546322" y="3642138"/>
            <a:ext cx="887009" cy="72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06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643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Уровни организации живой природы: </a:t>
            </a:r>
          </a:p>
        </p:txBody>
      </p:sp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3522" y="1143300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Молекулярный.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Клеточный.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Организменный.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Популяционно-видовой.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err="1">
                <a:latin typeface="+mn-lt"/>
              </a:rPr>
              <a:t>Экосистемный</a:t>
            </a:r>
            <a:r>
              <a:rPr lang="ru-RU" sz="1800" dirty="0">
                <a:latin typeface="+mn-lt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Биосферный.</a:t>
            </a:r>
          </a:p>
        </p:txBody>
      </p:sp>
    </p:spTree>
    <p:extLst>
      <p:ext uri="{BB962C8B-B14F-4D97-AF65-F5344CB8AC3E}">
        <p14:creationId xmlns:p14="http://schemas.microsoft.com/office/powerpoint/2010/main" val="28696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567000" y="3111750"/>
            <a:ext cx="1733277" cy="1034999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658392" y="3111750"/>
            <a:ext cx="1733277" cy="1034999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749784" y="3111750"/>
            <a:ext cx="1733278" cy="1035000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841176" y="3111750"/>
            <a:ext cx="1733278" cy="1035000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602000" y="906750"/>
            <a:ext cx="1733277" cy="1034999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693392" y="906750"/>
            <a:ext cx="1733277" cy="1034999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784784" y="906750"/>
            <a:ext cx="1733278" cy="1035000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563986" y="1239583"/>
            <a:ext cx="175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Наблюдение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717000" y="1239583"/>
            <a:ext cx="175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Эксперимент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773923" y="1101083"/>
            <a:ext cx="175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Контрольный опыт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65706" y="3306083"/>
            <a:ext cx="175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Научные данные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703277" y="3306083"/>
            <a:ext cx="175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Научный</a:t>
            </a:r>
          </a:p>
          <a:p>
            <a:pPr algn="ctr"/>
            <a:r>
              <a:rPr lang="ru-RU" sz="1800" dirty="0">
                <a:latin typeface="+mn-lt"/>
              </a:rPr>
              <a:t>факт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38923" y="3444581"/>
            <a:ext cx="175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Гипотеза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30315" y="3306083"/>
            <a:ext cx="175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Теория или закон</a:t>
            </a:r>
          </a:p>
        </p:txBody>
      </p:sp>
      <p:sp>
        <p:nvSpPr>
          <p:cNvPr id="44" name="Овал 43"/>
          <p:cNvSpPr/>
          <p:nvPr/>
        </p:nvSpPr>
        <p:spPr>
          <a:xfrm>
            <a:off x="1377000" y="636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45" name="Овал 44"/>
          <p:cNvSpPr/>
          <p:nvPr/>
        </p:nvSpPr>
        <p:spPr>
          <a:xfrm>
            <a:off x="3434187" y="636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46" name="Овал 45"/>
          <p:cNvSpPr/>
          <p:nvPr/>
        </p:nvSpPr>
        <p:spPr>
          <a:xfrm>
            <a:off x="5517000" y="636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47" name="Овал 46"/>
          <p:cNvSpPr/>
          <p:nvPr/>
        </p:nvSpPr>
        <p:spPr>
          <a:xfrm>
            <a:off x="299785" y="2841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48" name="Овал 47"/>
          <p:cNvSpPr/>
          <p:nvPr/>
        </p:nvSpPr>
        <p:spPr>
          <a:xfrm>
            <a:off x="2397959" y="2841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49" name="Овал 48"/>
          <p:cNvSpPr/>
          <p:nvPr/>
        </p:nvSpPr>
        <p:spPr>
          <a:xfrm>
            <a:off x="6552000" y="2841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7</a:t>
            </a:r>
          </a:p>
        </p:txBody>
      </p:sp>
      <p:sp>
        <p:nvSpPr>
          <p:cNvPr id="50" name="Овал 49"/>
          <p:cNvSpPr/>
          <p:nvPr/>
        </p:nvSpPr>
        <p:spPr>
          <a:xfrm>
            <a:off x="4524669" y="2841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3402000" y="1443841"/>
            <a:ext cx="237813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5517000" y="1443841"/>
            <a:ext cx="237813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2367000" y="3651750"/>
            <a:ext cx="237813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4458277" y="3679354"/>
            <a:ext cx="237813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6552000" y="3679354"/>
            <a:ext cx="237813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78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3" grpId="0" animBg="1"/>
      <p:bldP spid="31" grpId="0" animBg="1"/>
      <p:bldP spid="32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44000"/>
            <a:ext cx="8632000" cy="4855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35342" y="912396"/>
            <a:ext cx="13502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Стратосфера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8760" y="1865531"/>
            <a:ext cx="1786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Озоновый слой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35342" y="2704342"/>
            <a:ext cx="15346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Тропосфера </a:t>
            </a:r>
          </a:p>
        </p:txBody>
      </p:sp>
      <p:sp>
        <p:nvSpPr>
          <p:cNvPr id="9" name="Левая фигурная скобка 8"/>
          <p:cNvSpPr/>
          <p:nvPr/>
        </p:nvSpPr>
        <p:spPr>
          <a:xfrm>
            <a:off x="7020834" y="681750"/>
            <a:ext cx="360719" cy="2648364"/>
          </a:xfrm>
          <a:prstGeom prst="leftBrace">
            <a:avLst>
              <a:gd name="adj1" fmla="val 9167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704671" y="1232786"/>
            <a:ext cx="400110" cy="15750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+mn-lt"/>
              </a:rPr>
              <a:t>Атмосфера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8860" y="3677862"/>
            <a:ext cx="198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+mn-lt"/>
              </a:rPr>
              <a:t>Литосфера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06928" y="3443605"/>
            <a:ext cx="198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+mn-lt"/>
              </a:rPr>
              <a:t>Гидросфера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2256750"/>
            <a:ext cx="9148685" cy="0"/>
          </a:xfrm>
          <a:prstGeom prst="line">
            <a:avLst/>
          </a:prstGeom>
          <a:ln w="1905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-4685" y="4049215"/>
            <a:ext cx="9148685" cy="0"/>
          </a:xfrm>
          <a:prstGeom prst="line">
            <a:avLst/>
          </a:prstGeom>
          <a:ln w="1905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47000" y="2256750"/>
            <a:ext cx="0" cy="1792465"/>
          </a:xfrm>
          <a:prstGeom prst="straightConnector1">
            <a:avLst/>
          </a:prstGeom>
          <a:ln w="952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15141" y="2416649"/>
            <a:ext cx="461665" cy="147867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1"/>
                </a:solidFill>
                <a:latin typeface="+mj-lt"/>
              </a:rPr>
              <a:t>БИОСФЕРА</a:t>
            </a:r>
          </a:p>
        </p:txBody>
      </p:sp>
    </p:spTree>
    <p:extLst>
      <p:ext uri="{BB962C8B-B14F-4D97-AF65-F5344CB8AC3E}">
        <p14:creationId xmlns:p14="http://schemas.microsoft.com/office/powerpoint/2010/main" val="417780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000" y="231750"/>
            <a:ext cx="4990273" cy="47615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 rot="16200000">
                <a:off x="2447357" y="2588671"/>
                <a:ext cx="46006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000" b="0" i="0" smtClean="0">
                              <a:latin typeface="Cambria Math" panose="02040503050406030204" pitchFamily="18" charset="0"/>
                            </a:rPr>
                            <m:t>SO</m:t>
                          </m:r>
                        </m:e>
                        <m:sub>
                          <m:r>
                            <a:rPr lang="en-US" sz="10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105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447357" y="2588671"/>
                <a:ext cx="460065" cy="24622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 rot="16776948">
                <a:off x="3196774" y="3056274"/>
                <a:ext cx="46006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000" b="0" i="0" smtClean="0">
                              <a:latin typeface="Cambria Math" panose="02040503050406030204" pitchFamily="18" charset="0"/>
                            </a:rPr>
                            <m:t>SO</m:t>
                          </m:r>
                        </m:e>
                        <m:sub>
                          <m:r>
                            <a:rPr lang="en-US" sz="10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105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776948">
                <a:off x="3196774" y="3056274"/>
                <a:ext cx="460065" cy="24622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 rot="19743812">
                <a:off x="4185005" y="1573818"/>
                <a:ext cx="46006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000" b="0" i="0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  <m:t>HNO</m:t>
                          </m:r>
                        </m:e>
                        <m:sub>
                          <m:r>
                            <a:rPr lang="en-US" sz="1000" b="0" i="0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ru-RU" sz="1000" dirty="0">
                  <a:solidFill>
                    <a:srgbClr val="505E95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743812">
                <a:off x="4185005" y="1573818"/>
                <a:ext cx="460065" cy="246221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 rot="17624704">
                <a:off x="3688182" y="3347582"/>
                <a:ext cx="46006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000" b="0" i="0" smtClean="0">
                              <a:latin typeface="Cambria Math" panose="02040503050406030204" pitchFamily="18" charset="0"/>
                            </a:rPr>
                            <m:t>NO</m:t>
                          </m:r>
                        </m:e>
                        <m:sub>
                          <m:r>
                            <a:rPr lang="en-US" sz="10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1050" dirty="0">
                  <a:latin typeface="+mn-lt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7624704">
                <a:off x="3688182" y="3347582"/>
                <a:ext cx="460065" cy="246221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 rot="20779677">
            <a:off x="5634332" y="3440112"/>
            <a:ext cx="3962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+mn-lt"/>
              </a:rPr>
              <a:t>Al</a:t>
            </a:r>
            <a:endParaRPr lang="ru-RU" sz="9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 rot="3838571">
            <a:off x="2578367" y="977724"/>
            <a:ext cx="9878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latin typeface="+mn-lt"/>
              </a:rPr>
              <a:t>Солнечный</a:t>
            </a:r>
          </a:p>
          <a:p>
            <a:r>
              <a:rPr lang="ru-RU" sz="700" dirty="0">
                <a:latin typeface="+mn-lt"/>
              </a:rPr>
              <a:t> свет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 rot="19984181">
                <a:off x="3929674" y="727583"/>
                <a:ext cx="46006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000" b="0" i="0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000" b="0" i="0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ru-RU" sz="1000" i="1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000" b="0" i="0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  <m:t>SO</m:t>
                          </m:r>
                        </m:e>
                        <m:sub>
                          <m:r>
                            <a:rPr lang="en-US" sz="1000" b="0" i="0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ru-RU" sz="1000" dirty="0">
                  <a:solidFill>
                    <a:srgbClr val="505E95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984181">
                <a:off x="3929674" y="727583"/>
                <a:ext cx="460065" cy="246221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 rot="20064323">
                <a:off x="5406621" y="951507"/>
                <a:ext cx="460065" cy="255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sz="1050" i="1" smtClean="0">
                              <a:solidFill>
                                <a:srgbClr val="CB371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en-US" sz="1050" b="0" i="0" smtClean="0">
                              <a:solidFill>
                                <a:srgbClr val="CB371C"/>
                              </a:solidFill>
                              <a:latin typeface="Cambria Math" panose="02040503050406030204" pitchFamily="18" charset="0"/>
                            </a:rPr>
                            <m:t>SO</m:t>
                          </m:r>
                        </m:e>
                        <m:sub>
                          <m:r>
                            <a:rPr lang="en-US" sz="1050" b="0" i="0" smtClean="0">
                              <a:solidFill>
                                <a:srgbClr val="CB371C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  <m:sup>
                          <m:r>
                            <a:rPr lang="en-US" sz="1050" b="0" i="0" smtClean="0">
                              <a:solidFill>
                                <a:srgbClr val="CB371C"/>
                              </a:solidFill>
                              <a:latin typeface="Cambria Math" panose="02040503050406030204" pitchFamily="18" charset="0"/>
                            </a:rPr>
                            <m:t>_</m:t>
                          </m:r>
                        </m:sup>
                      </m:sSubSup>
                    </m:oMath>
                  </m:oMathPara>
                </a14:m>
                <a:endParaRPr lang="ru-RU" sz="1050" dirty="0">
                  <a:solidFill>
                    <a:srgbClr val="CB371C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064323">
                <a:off x="5406621" y="951507"/>
                <a:ext cx="460065" cy="255776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 rot="19743812">
                <a:off x="5106331" y="737493"/>
                <a:ext cx="46006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 sz="1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O</m:t>
                      </m:r>
                    </m:oMath>
                  </m:oMathPara>
                </a14:m>
                <a:endParaRPr lang="ru-RU" sz="1000" dirty="0">
                  <a:solidFill>
                    <a:srgbClr val="505E95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743812">
                <a:off x="5106331" y="737493"/>
                <a:ext cx="460065" cy="246221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 rot="20883421">
                <a:off x="4766245" y="1008501"/>
                <a:ext cx="46006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NH</m:t>
                          </m:r>
                        </m:e>
                        <m:sub>
                          <m:r>
                            <a:rPr lang="en-US" sz="1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ru-RU" sz="1000" dirty="0">
                  <a:solidFill>
                    <a:srgbClr val="505E95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883421">
                <a:off x="4766245" y="1008501"/>
                <a:ext cx="460065" cy="246221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 rot="20883421">
                <a:off x="5756089" y="1705312"/>
                <a:ext cx="460065" cy="252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10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1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p>
                          <m:r>
                            <a:rPr lang="en-US" sz="1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ru-RU" sz="1000" dirty="0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883421">
                <a:off x="5756089" y="1705312"/>
                <a:ext cx="460065" cy="252377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 rot="20883421">
                <a:off x="5351277" y="2585593"/>
                <a:ext cx="460065" cy="252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10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1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p>
                          <m:r>
                            <a:rPr lang="en-US" sz="1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ru-RU" sz="1000" dirty="0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883421">
                <a:off x="5351277" y="2585593"/>
                <a:ext cx="460065" cy="252377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 rot="19376452">
                <a:off x="4836712" y="3141355"/>
                <a:ext cx="46006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000" b="0" i="0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e>
                        <m:sub>
                          <m:r>
                            <a:rPr lang="en-US" sz="1000" b="0" i="0" smtClean="0">
                              <a:solidFill>
                                <a:srgbClr val="505E95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ru-RU" sz="1050" dirty="0">
                  <a:solidFill>
                    <a:srgbClr val="505E95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376452">
                <a:off x="4836712" y="3141355"/>
                <a:ext cx="460065" cy="246221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223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1525" y="1030085"/>
            <a:ext cx="3060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ЖИВАЯ СИСТЕМА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45074" y="2706750"/>
            <a:ext cx="1691926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25799" y="2712469"/>
            <a:ext cx="1691926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97000" y="2712469"/>
            <a:ext cx="1691926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111162" y="3000058"/>
            <a:ext cx="135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Клетка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96762" y="3000058"/>
            <a:ext cx="135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Организм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42000" y="3000058"/>
            <a:ext cx="1629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Сообщество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136281" y="1475994"/>
            <a:ext cx="2870961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Дуга 10"/>
          <p:cNvSpPr/>
          <p:nvPr/>
        </p:nvSpPr>
        <p:spPr>
          <a:xfrm>
            <a:off x="6344139" y="1716750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flipH="1">
            <a:off x="1794531" y="1716750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576518" y="1716750"/>
            <a:ext cx="1" cy="638049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05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2" grpId="0"/>
      <p:bldP spid="8" grpId="0"/>
      <p:bldP spid="9" grpId="0"/>
      <p:bldP spid="11" grpId="0" animBg="1"/>
      <p:bldP spid="1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2461282" y="456163"/>
            <a:ext cx="4230587" cy="4230587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991575" y="996750"/>
            <a:ext cx="1170000" cy="7200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180817" y="3071936"/>
            <a:ext cx="765000" cy="7650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5210020" y="1721643"/>
            <a:ext cx="900000" cy="849813"/>
          </a:xfrm>
          <a:prstGeom prst="triangl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14591" y="3347303"/>
            <a:ext cx="1215613" cy="68708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107303" y="2141656"/>
            <a:ext cx="814576" cy="81457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370204" y="1144112"/>
            <a:ext cx="3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70858" y="2052296"/>
            <a:ext cx="3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82231" y="3229216"/>
            <a:ext cx="3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02994" y="3454436"/>
            <a:ext cx="3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Д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34591" y="2318111"/>
            <a:ext cx="3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В</a:t>
            </a:r>
          </a:p>
        </p:txBody>
      </p:sp>
      <p:cxnSp>
        <p:nvCxnSpPr>
          <p:cNvPr id="26" name="Прямая со стрелкой 25"/>
          <p:cNvCxnSpPr>
            <a:stCxn id="7" idx="3"/>
            <a:endCxn id="13" idx="0"/>
          </p:cNvCxnSpPr>
          <p:nvPr/>
        </p:nvCxnSpPr>
        <p:spPr>
          <a:xfrm flipH="1">
            <a:off x="3514591" y="1611308"/>
            <a:ext cx="648327" cy="530348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7" idx="4"/>
            <a:endCxn id="9" idx="0"/>
          </p:cNvCxnSpPr>
          <p:nvPr/>
        </p:nvCxnSpPr>
        <p:spPr>
          <a:xfrm>
            <a:off x="4576575" y="1716750"/>
            <a:ext cx="986742" cy="1355186"/>
          </a:xfrm>
          <a:prstGeom prst="straightConnector1">
            <a:avLst/>
          </a:prstGeom>
          <a:ln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1" idx="0"/>
            <a:endCxn id="7" idx="6"/>
          </p:cNvCxnSpPr>
          <p:nvPr/>
        </p:nvCxnSpPr>
        <p:spPr>
          <a:xfrm flipH="1" flipV="1">
            <a:off x="5161575" y="1356750"/>
            <a:ext cx="498445" cy="364893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3" idx="2"/>
            <a:endCxn id="12" idx="0"/>
          </p:cNvCxnSpPr>
          <p:nvPr/>
        </p:nvCxnSpPr>
        <p:spPr>
          <a:xfrm>
            <a:off x="3514591" y="2956232"/>
            <a:ext cx="607807" cy="391071"/>
          </a:xfrm>
          <a:prstGeom prst="straightConnector1">
            <a:avLst/>
          </a:prstGeom>
          <a:ln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2" idx="3"/>
            <a:endCxn id="9" idx="3"/>
          </p:cNvCxnSpPr>
          <p:nvPr/>
        </p:nvCxnSpPr>
        <p:spPr>
          <a:xfrm>
            <a:off x="4730204" y="3690846"/>
            <a:ext cx="562645" cy="34058"/>
          </a:xfrm>
          <a:prstGeom prst="straightConnector1">
            <a:avLst/>
          </a:prstGeom>
          <a:ln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13" idx="3"/>
            <a:endCxn id="9" idx="0"/>
          </p:cNvCxnSpPr>
          <p:nvPr/>
        </p:nvCxnSpPr>
        <p:spPr>
          <a:xfrm>
            <a:off x="3921879" y="2548944"/>
            <a:ext cx="1641438" cy="522992"/>
          </a:xfrm>
          <a:prstGeom prst="straightConnector1">
            <a:avLst/>
          </a:prstGeom>
          <a:ln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1" idx="3"/>
            <a:endCxn id="9" idx="0"/>
          </p:cNvCxnSpPr>
          <p:nvPr/>
        </p:nvCxnSpPr>
        <p:spPr>
          <a:xfrm flipH="1">
            <a:off x="5563317" y="2571456"/>
            <a:ext cx="96703" cy="500480"/>
          </a:xfrm>
          <a:prstGeom prst="straightConnector1">
            <a:avLst/>
          </a:prstGeom>
          <a:ln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13" idx="3"/>
            <a:endCxn id="11" idx="1"/>
          </p:cNvCxnSpPr>
          <p:nvPr/>
        </p:nvCxnSpPr>
        <p:spPr>
          <a:xfrm flipV="1">
            <a:off x="3921879" y="2146550"/>
            <a:ext cx="1513141" cy="402394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12" idx="3"/>
            <a:endCxn id="11" idx="3"/>
          </p:cNvCxnSpPr>
          <p:nvPr/>
        </p:nvCxnSpPr>
        <p:spPr>
          <a:xfrm flipV="1">
            <a:off x="4730204" y="2571456"/>
            <a:ext cx="929816" cy="1119390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26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7"/>
          <p:cNvSpPr txBox="1"/>
          <p:nvPr/>
        </p:nvSpPr>
        <p:spPr>
          <a:xfrm>
            <a:off x="350044" y="366750"/>
            <a:ext cx="8443913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lvl="0" algn="ctr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Основные методы изучения </a:t>
            </a:r>
          </a:p>
          <a:p>
            <a:pPr lvl="0" algn="ctr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естественных наук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07" y="1350596"/>
            <a:ext cx="2524165" cy="251909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3326958" y="1359383"/>
            <a:ext cx="2526153" cy="2526153"/>
            <a:chOff x="3820716" y="1627748"/>
            <a:chExt cx="3434355" cy="3434355"/>
          </a:xfrm>
        </p:grpSpPr>
        <p:sp>
          <p:nvSpPr>
            <p:cNvPr id="14" name="Овал 13"/>
            <p:cNvSpPr/>
            <p:nvPr/>
          </p:nvSpPr>
          <p:spPr>
            <a:xfrm>
              <a:off x="3820716" y="1627748"/>
              <a:ext cx="3434355" cy="3434355"/>
            </a:xfrm>
            <a:prstGeom prst="ellipse">
              <a:avLst/>
            </a:prstGeom>
            <a:solidFill>
              <a:srgbClr val="CEEB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6158" y="1944927"/>
              <a:ext cx="2563244" cy="2558128"/>
            </a:xfrm>
            <a:prstGeom prst="rect">
              <a:avLst/>
            </a:prstGeom>
          </p:spPr>
        </p:pic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497" y="1350597"/>
            <a:ext cx="2526153" cy="25190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2489" y="4114875"/>
            <a:ext cx="189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Наблюдение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22162" y="4114875"/>
            <a:ext cx="189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Эксперимент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07000" y="4114875"/>
            <a:ext cx="189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Сравнение </a:t>
            </a:r>
          </a:p>
        </p:txBody>
      </p:sp>
    </p:spTree>
    <p:extLst>
      <p:ext uri="{BB962C8B-B14F-4D97-AF65-F5344CB8AC3E}">
        <p14:creationId xmlns:p14="http://schemas.microsoft.com/office/powerpoint/2010/main" val="113942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000" y="276750"/>
            <a:ext cx="490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Свойства живых существ: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7350" y="95175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800" dirty="0">
                <a:latin typeface="+mn-lt"/>
              </a:rPr>
              <a:t>Единство химического состава.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350" y="1382668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2. </a:t>
            </a:r>
            <a:r>
              <a:rPr lang="ru-RU" sz="1800" dirty="0">
                <a:latin typeface="+mn-lt"/>
              </a:rPr>
              <a:t>Единство структурной организации.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350" y="1816066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3. </a:t>
            </a:r>
            <a:r>
              <a:rPr lang="ru-RU" sz="1800" dirty="0">
                <a:latin typeface="+mn-lt"/>
              </a:rPr>
              <a:t>Открытость.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550" y="224946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4. </a:t>
            </a:r>
            <a:r>
              <a:rPr lang="ru-RU" sz="1800" dirty="0">
                <a:latin typeface="+mn-lt"/>
              </a:rPr>
              <a:t>Обмен веществ и энергии.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7350" y="2680382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5. </a:t>
            </a:r>
            <a:r>
              <a:rPr lang="ru-RU" sz="1800" dirty="0">
                <a:latin typeface="+mn-lt"/>
              </a:rPr>
              <a:t>Самовоспроизведение (репродукция).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7350" y="311130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6. </a:t>
            </a:r>
            <a:r>
              <a:rPr lang="ru-RU" sz="1800" dirty="0" err="1">
                <a:latin typeface="+mn-lt"/>
              </a:rPr>
              <a:t>Саморегуляция</a:t>
            </a:r>
            <a:r>
              <a:rPr lang="ru-RU" sz="1800" dirty="0">
                <a:latin typeface="+mn-lt"/>
              </a:rPr>
              <a:t>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9322" y="3543344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7. </a:t>
            </a:r>
            <a:r>
              <a:rPr lang="ru-RU" sz="1800" dirty="0">
                <a:latin typeface="+mn-lt"/>
              </a:rPr>
              <a:t>Рост и развитие.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3550" y="3980511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8. </a:t>
            </a:r>
            <a:r>
              <a:rPr lang="ru-RU" sz="1800" dirty="0">
                <a:latin typeface="+mn-lt"/>
              </a:rPr>
              <a:t>Раздражимость.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9322" y="4405180"/>
            <a:ext cx="467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9. </a:t>
            </a:r>
            <a:r>
              <a:rPr lang="ru-RU" sz="1800" dirty="0">
                <a:latin typeface="+mn-lt"/>
              </a:rPr>
              <a:t>Наследственность и изменчивость. </a:t>
            </a:r>
          </a:p>
        </p:txBody>
      </p:sp>
    </p:spTree>
    <p:extLst>
      <p:ext uri="{BB962C8B-B14F-4D97-AF65-F5344CB8AC3E}">
        <p14:creationId xmlns:p14="http://schemas.microsoft.com/office/powerpoint/2010/main" val="54642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76750"/>
            <a:ext cx="643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Уровни организации живой природы: </a:t>
            </a:r>
          </a:p>
        </p:txBody>
      </p:sp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3522" y="1143300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Молекулярный.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Клеточный.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Организменный.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Популяционно-видовой.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err="1">
                <a:latin typeface="+mn-lt"/>
              </a:rPr>
              <a:t>Экосистемный</a:t>
            </a:r>
            <a:r>
              <a:rPr lang="ru-RU" sz="1800" dirty="0">
                <a:latin typeface="+mn-lt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Биосферный.</a:t>
            </a:r>
          </a:p>
        </p:txBody>
      </p:sp>
    </p:spTree>
    <p:extLst>
      <p:ext uri="{BB962C8B-B14F-4D97-AF65-F5344CB8AC3E}">
        <p14:creationId xmlns:p14="http://schemas.microsoft.com/office/powerpoint/2010/main" val="102244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431800" y="1818752"/>
            <a:ext cx="3960813" cy="1505997"/>
            <a:chOff x="431801" y="2017752"/>
            <a:chExt cx="2522253" cy="1505997"/>
          </a:xfrm>
        </p:grpSpPr>
        <p:sp>
          <p:nvSpPr>
            <p:cNvPr id="2" name="TextBox 1"/>
            <p:cNvSpPr txBox="1"/>
            <p:nvPr/>
          </p:nvSpPr>
          <p:spPr>
            <a:xfrm>
              <a:off x="431801" y="2017752"/>
              <a:ext cx="2520950" cy="1107996"/>
            </a:xfrm>
            <a:prstGeom prst="rect">
              <a:avLst/>
            </a:prstGeom>
            <a:noFill/>
          </p:spPr>
          <p:txBody>
            <a:bodyPr wrap="square" lIns="360000" tIns="0" rIns="0" bIns="0" rtlCol="0">
              <a:spAutoFit/>
            </a:bodyPr>
            <a:lstStyle/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Общие методы</a:t>
              </a:r>
              <a:endParaRPr lang="en-US" sz="2400" dirty="0">
                <a:solidFill>
                  <a:srgbClr val="002060"/>
                </a:solidFill>
                <a:latin typeface="+mj-lt"/>
              </a:endParaRPr>
            </a:p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исследования</a:t>
              </a:r>
              <a:endParaRPr lang="en-US" sz="2400" dirty="0">
                <a:solidFill>
                  <a:srgbClr val="002060"/>
                </a:solidFill>
                <a:latin typeface="+mj-lt"/>
              </a:endParaRPr>
            </a:p>
            <a:p>
              <a:r>
                <a:rPr lang="ru-RU" sz="2400" dirty="0">
                  <a:solidFill>
                    <a:srgbClr val="002060"/>
                  </a:solidFill>
                  <a:latin typeface="+mj-lt"/>
                </a:rPr>
                <a:t>биологии 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5976" y="3246750"/>
              <a:ext cx="2508078" cy="276999"/>
            </a:xfrm>
            <a:prstGeom prst="rect">
              <a:avLst/>
            </a:prstGeom>
            <a:noFill/>
          </p:spPr>
          <p:txBody>
            <a:bodyPr wrap="square" lIns="360000" tIns="0" rIns="0" bIns="0" rtlCol="0">
              <a:spAutoFit/>
            </a:bodyPr>
            <a:lstStyle/>
            <a:p>
              <a:r>
                <a:rPr lang="ru-RU" sz="1800" dirty="0">
                  <a:solidFill>
                    <a:schemeClr val="tx1"/>
                  </a:solidFill>
                  <a:latin typeface="+mn-lt"/>
                </a:rPr>
                <a:t>Эксперимент </a:t>
              </a:r>
            </a:p>
          </p:txBody>
        </p:sp>
      </p:grpSp>
      <p:sp>
        <p:nvSpPr>
          <p:cNvPr id="8" name="Овал 7"/>
          <p:cNvSpPr/>
          <p:nvPr/>
        </p:nvSpPr>
        <p:spPr>
          <a:xfrm>
            <a:off x="4302000" y="861750"/>
            <a:ext cx="3434355" cy="3434355"/>
          </a:xfrm>
          <a:prstGeom prst="ellipse">
            <a:avLst/>
          </a:prstGeom>
          <a:solidFill>
            <a:srgbClr val="CEEB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42" y="1178929"/>
            <a:ext cx="2563244" cy="255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85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Roboto Slab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1313</Words>
  <Application>Microsoft Office PowerPoint</Application>
  <PresentationFormat>Экран (16:9)</PresentationFormat>
  <Paragraphs>625</Paragraphs>
  <Slides>86</Slides>
  <Notes>67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86</vt:i4>
      </vt:variant>
    </vt:vector>
  </HeadingPairs>
  <TitlesOfParts>
    <vt:vector size="95" baseType="lpstr">
      <vt:lpstr>Roboto Slab</vt:lpstr>
      <vt:lpstr>Segoe UI Semibold</vt:lpstr>
      <vt:lpstr>Roboto</vt:lpstr>
      <vt:lpstr>Calibri</vt:lpstr>
      <vt:lpstr>Arial</vt:lpstr>
      <vt:lpstr>Times New Roman</vt:lpstr>
      <vt:lpstr>Blogger Sans</vt:lpstr>
      <vt:lpstr>Cambria Math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2022-11-02T03:44:17Z</dcterms:modified>
</cp:coreProperties>
</file>