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9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0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1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4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9" r:id="rId3"/>
    <p:sldMasterId id="2147483671" r:id="rId4"/>
    <p:sldMasterId id="2147483673" r:id="rId5"/>
    <p:sldMasterId id="2147483675" r:id="rId6"/>
    <p:sldMasterId id="2147483683" r:id="rId7"/>
    <p:sldMasterId id="2147483687" r:id="rId8"/>
    <p:sldMasterId id="2147483689" r:id="rId9"/>
    <p:sldMasterId id="2147484253" r:id="rId10"/>
    <p:sldMasterId id="2147484265" r:id="rId11"/>
    <p:sldMasterId id="2147484277" r:id="rId12"/>
    <p:sldMasterId id="2147484289" r:id="rId13"/>
    <p:sldMasterId id="2147484301" r:id="rId14"/>
    <p:sldMasterId id="2147484313" r:id="rId15"/>
  </p:sldMasterIdLst>
  <p:sldIdLst>
    <p:sldId id="256" r:id="rId16"/>
    <p:sldId id="257" r:id="rId17"/>
    <p:sldId id="259" r:id="rId18"/>
    <p:sldId id="260" r:id="rId19"/>
    <p:sldId id="285" r:id="rId20"/>
    <p:sldId id="282" r:id="rId21"/>
    <p:sldId id="261" r:id="rId22"/>
    <p:sldId id="284" r:id="rId23"/>
    <p:sldId id="303" r:id="rId24"/>
    <p:sldId id="304" r:id="rId25"/>
    <p:sldId id="305" r:id="rId26"/>
    <p:sldId id="286" r:id="rId27"/>
    <p:sldId id="308" r:id="rId28"/>
    <p:sldId id="307" r:id="rId29"/>
    <p:sldId id="309" r:id="rId30"/>
    <p:sldId id="287" r:id="rId31"/>
    <p:sldId id="288" r:id="rId32"/>
    <p:sldId id="302" r:id="rId33"/>
    <p:sldId id="262" r:id="rId34"/>
    <p:sldId id="310" r:id="rId35"/>
    <p:sldId id="311" r:id="rId36"/>
    <p:sldId id="312" r:id="rId37"/>
    <p:sldId id="289" r:id="rId38"/>
    <p:sldId id="263" r:id="rId39"/>
    <p:sldId id="290" r:id="rId40"/>
    <p:sldId id="264" r:id="rId41"/>
    <p:sldId id="292" r:id="rId42"/>
    <p:sldId id="296" r:id="rId43"/>
    <p:sldId id="297" r:id="rId44"/>
    <p:sldId id="301" r:id="rId45"/>
    <p:sldId id="313" r:id="rId46"/>
    <p:sldId id="274" r:id="rId47"/>
    <p:sldId id="266" r:id="rId48"/>
    <p:sldId id="283" r:id="rId49"/>
    <p:sldId id="268" r:id="rId50"/>
    <p:sldId id="275" r:id="rId51"/>
    <p:sldId id="298" r:id="rId52"/>
    <p:sldId id="299" r:id="rId53"/>
    <p:sldId id="300" r:id="rId54"/>
    <p:sldId id="277" r:id="rId55"/>
    <p:sldId id="276" r:id="rId56"/>
    <p:sldId id="279" r:id="rId57"/>
    <p:sldId id="280" r:id="rId58"/>
    <p:sldId id="314" r:id="rId59"/>
    <p:sldId id="315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FFFFFF"/>
    <a:srgbClr val="CC6600"/>
    <a:srgbClr val="7B5229"/>
    <a:srgbClr val="FF9933"/>
    <a:srgbClr val="FFCC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3B3C4-7967-488C-81E0-78C99F20F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1180-214E-4AC7-91E3-C54DAB8D1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013E9-53FB-4B73-A34B-BE2B9273698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94C24-D841-4A91-A615-4F82A24931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68FCD-CF42-4815-BDFD-E6C525980F0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DB2AA-C730-4B82-962B-A580489E1C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24F96-DD9B-4245-90C1-F3ADC557AC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71DCE-F1A3-479E-8CD0-2ED19FC906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902E4-143D-479C-A2C6-B965B0869B5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1521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570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011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AF51C-ECE4-4258-B914-B0B3E51B8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087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293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7202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3623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725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2254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2686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413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6631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523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0AAF0-CAB9-442A-9026-4D8DB00D5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4745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794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940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6883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0013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064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0035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17548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9861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11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6EBF0-FCBF-4D2E-B8A7-32329F547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3440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9387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1587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62767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70074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51226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14821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90344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2971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84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CF5A1-7887-4F1E-91C5-5A517876F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7619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7708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4546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0325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5451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5687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5767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7643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5682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888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F3163-7725-4CAE-86EE-CF2CA7F6F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35167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62341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258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9875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2594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487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5768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934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2059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89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CA412-22BE-45E0-A4A1-709A95540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40577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8914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fld id="{4069E5CD-5F6D-4BFD-BE9B-312B8482190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59288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6DD0F-F2C7-45CF-B28F-3D78E37C1CBC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93255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7DBDF-BAAE-4E04-9F4F-1F5D859F965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3124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EA8A7-50AE-4849-BC37-F532331EEB2F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3752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D987-BA0D-4D4D-89B1-50AEADC99F28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2871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1AE72-C8BB-4B16-BDFE-42206E55A970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73618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D68E-83E1-41EB-8AC5-6201471A735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8958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E62B-32CC-45E0-AFF9-9B809BFA0466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1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C0F53-5531-4364-9A14-8DAD6A2966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04F4-335F-41D4-B947-71D8F1B98A8B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59078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8A3D-68B7-4EE2-BA3C-6054DE23CF47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32850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46114-111F-457E-8B4E-674D35D83941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7056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FE74A-4C79-4E9E-BF5A-D7FEA8F19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42712-B777-4D2F-826D-73DA3DCBE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9EA14-FE24-4B18-A386-7E1533DF3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22655-37BD-4DEA-BCCE-7DFC760A5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F205-E857-46FE-BF03-58F928BEB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75C4-0119-43E2-A8BD-86D35D090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3FEDC-15D2-4BC2-93F9-6D27931F6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17B24-82AD-416A-A7F4-1EC459F08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0F14-8276-4833-AB22-8B1CF0C3C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F1308-FDAD-4871-B65C-8DCC4BB080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067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067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CE4F2-0474-4FD3-85BA-376B8E6CD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E05A0-5753-4F2F-8317-86D3D54BF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72D2C-F1A4-45AF-9A52-921622798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FA983-A6DB-4901-9C64-948015204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D41DA-1DB4-4ED8-B448-38013BE78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9773-2A4C-44C3-BF0A-734E6AF3A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B1472-6233-4D6D-B3C1-9DEF11E0E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B0753-5F18-4611-8DD0-9734686FB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6D60-C7F1-4A00-A5C1-F703DD2F6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44B8-10B9-49DA-A718-98D3FAE4D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9DFBD-EE55-4609-8F9F-90EF71476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0F3F5-166A-498F-97EA-8C40CAD6A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782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783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7DC09-B741-4F74-8224-76F1E5B94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1FABA-2844-4678-A78E-E31D0BB10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43F9E-A283-40DC-9312-E0DC05799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9A107-5321-4BB8-ADEB-3418A53C6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4F098-3B41-462D-96B3-1559596EB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63C08-7BD6-43AC-8845-B0FE66F24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04FCB-A013-4413-B8B7-C97EA7B0E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FEC05-980B-4E16-B777-E5F1FFD3F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09F77-DE9E-4D58-BA94-08EF17B3B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0476F-603A-4658-B79D-55CE169A4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4306F-747E-4A06-89CD-9B789A447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CB71-5EC2-44EB-B533-E174C8A02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CFE0B-1252-4FAF-B6D9-8602A064D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54959-9767-4C5E-8981-42B27B654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-1"/>
              <a:ext cx="816" cy="3976"/>
              <a:chOff x="4944" y="-1"/>
              <a:chExt cx="816" cy="3976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-1"/>
                <a:ext cx="480" cy="1432"/>
                <a:chOff x="5280" y="-1"/>
                <a:chExt cx="480" cy="1432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2"/>
                  <a:ext cx="174" cy="176"/>
                  <a:chOff x="167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77" y="323"/>
                    <a:ext cx="1690" cy="2560"/>
                    <a:chOff x="167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7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5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/>
            </a:p>
          </p:txBody>
        </p:sp>
      </p:grpSp>
      <p:sp>
        <p:nvSpPr>
          <p:cNvPr id="8095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095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BBF3-8B92-47BE-974B-8E69AEC95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FA223-36F8-4E20-9471-41CB89000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8F94A-45D6-47DA-8425-24FF99C42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C2871-176B-4986-96EF-C0349727D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A8FB2-CFD7-48EA-93E4-50260FB39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54D60-F92E-4DE4-A478-496271CEA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5F40B-4557-420E-A6E0-275E014CE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CE9A0-0EA7-41F8-8348-5362BB1D5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8587-20A8-449F-9D16-B9368FC50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57817-A1A6-471E-A425-CF7BF0861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4D261-2705-4680-B0E7-46E6210DD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4850-107D-4D9A-866B-142A42D96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5672E-4FC9-4496-8096-830953AF7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2895600" y="4303713"/>
            <a:ext cx="327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1066800"/>
            <a:ext cx="86868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336" y="0"/>
            <a:chExt cx="2064" cy="13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008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344" y="1008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728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064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72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36" y="0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2736" y="96"/>
            <a:chExt cx="2064" cy="1344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408" y="768"/>
              <a:ext cx="336" cy="336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744" y="1104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128" y="432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4464" y="768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072" y="432"/>
              <a:ext cx="336" cy="336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736" y="96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4114800" y="4191000"/>
            <a:ext cx="211138" cy="21113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4419600" y="4191000"/>
            <a:ext cx="211138" cy="211138"/>
          </a:xfrm>
          <a:prstGeom prst="rect">
            <a:avLst/>
          </a:prstGeom>
          <a:solidFill>
            <a:schemeClr val="bg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4724400" y="4191000"/>
            <a:ext cx="211138" cy="2111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752600"/>
          </a:xfrm>
        </p:spPr>
        <p:txBody>
          <a:bodyPr anchor="t"/>
          <a:lstStyle>
            <a:lvl1pPr algn="ctr">
              <a:lnSpc>
                <a:spcPct val="90000"/>
              </a:lnSpc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524000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Font typeface="Wingdings" pitchFamily="2" charset="2"/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/>
            </a:lvl1pPr>
          </a:lstStyle>
          <a:p>
            <a:pPr>
              <a:defRPr/>
            </a:pPr>
            <a:fld id="{B7AFFF83-7CD0-42A4-9601-DD6900F78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B2B91-9B65-4C86-8590-FFCA588DC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D85E3-C2ED-4611-8330-1AA614876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FBCD-F56A-4738-B67C-989F51B15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A3A4-CBE6-4664-A48C-D6C646461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9E3E1-ACF1-46AE-83B2-123F876AA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39F2D-73A5-464E-80FF-68D7C0AB6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414B5-832A-42E3-A69B-34CED00C0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103EA-4346-47A5-8A00-13CA4EBA7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49C93-93AB-44C0-9B4C-FCC1E5F66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6E571-04E0-443D-B8DB-33A4F0D97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64129-E418-4035-B9CE-2FD99448D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2192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82603-0169-4007-B96F-207F003C5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496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496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EFC47-8C0C-4D10-8CC9-CD75C8B4A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7C1-4952-4AC4-861F-8D608F0B2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FD396-4683-4DBE-BDF6-F17C74BC1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5844A-9342-429E-AC81-215649D72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FFBEB-C83C-4EB7-9B97-C6051E9DF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A7987-E7B9-4A8A-B0A9-19161D478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1D7DE-E01B-4B76-B645-37705B016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D33F3-7731-47E3-834E-758FC2F90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3086-06FE-4206-A279-7DD369CC9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D0206-EE6E-46AB-9FC8-1BAC53613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395FC-D016-4B6D-AFCC-55BD98CD3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FBFF5-DD87-4E8F-9804-7434F95AB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5" name="Arc 3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1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1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E81A0-48F3-4ECE-BA7A-1FF550CD3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42751-9C0E-439B-B505-EDCCD9C96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21D64-3407-4CC8-A633-8B5F16BF7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B731-9C82-43B1-BC4A-29DBDBF0E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F983A-3217-49B8-94EE-A81AD6E35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54EBE-41B7-40F6-AD27-4956F7B58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E52E-F03B-4F7F-BEB4-0B9BB6B9B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5C31E-2E37-44B9-88A1-A9379C1A1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3724-234E-450A-AF49-D6F3EED12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010E2-4B33-4399-B4D3-2F06E1DC7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22399-3602-4FF8-BB78-1104645CD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9313" y="247650"/>
            <a:ext cx="1943100" cy="5543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247650"/>
            <a:ext cx="5676900" cy="5543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3B75F-28AB-449A-ACA8-143D456EA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210A2-6943-47F0-BF03-CA97F5033E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3A812-00ED-4E9E-AD1D-8274DE670E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40F7-7E14-416F-848B-9AFA8390B9D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28080-B0EB-48F0-8A1D-728FF9DFAA4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59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7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D87F36C-59E5-47F2-A5D5-901813F09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2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4" r:id="rId1"/>
    <p:sldLayoutId id="2147484255" r:id="rId2"/>
    <p:sldLayoutId id="2147484256" r:id="rId3"/>
    <p:sldLayoutId id="2147484257" r:id="rId4"/>
    <p:sldLayoutId id="2147484258" r:id="rId5"/>
    <p:sldLayoutId id="2147484259" r:id="rId6"/>
    <p:sldLayoutId id="2147484260" r:id="rId7"/>
    <p:sldLayoutId id="2147484261" r:id="rId8"/>
    <p:sldLayoutId id="2147484262" r:id="rId9"/>
    <p:sldLayoutId id="2147484263" r:id="rId10"/>
    <p:sldLayoutId id="21474842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3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84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9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52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ru-RU">
              <a:solidFill>
                <a:srgbClr val="0033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3E281A-D831-48A8-9653-006DEA1AB83D}" type="slidenum">
              <a:rPr lang="ru-RU">
                <a:solidFill>
                  <a:srgbClr val="0033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68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  <p:sldLayoutId id="2147484321" r:id="rId8"/>
    <p:sldLayoutId id="2147484322" r:id="rId9"/>
    <p:sldLayoutId id="2147484323" r:id="rId10"/>
    <p:sldLayoutId id="21474843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ED104BD-9718-4D4B-80F4-B0D48F249E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963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3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963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07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963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09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964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4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4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4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4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964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7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9648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9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0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1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2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3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965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965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5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5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11994D4-4496-4F2D-A677-C7D9546CF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7680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0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38ED200-49D3-4A89-A9CD-D862D4E5D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7987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7987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7987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5131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514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16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17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7988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988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6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7988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9885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9886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9887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9888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988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5165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6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7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8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9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0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1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2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144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5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6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7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8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9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0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1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2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3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4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5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6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7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8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9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0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1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2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3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7991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1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6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6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7992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92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/>
            </a:p>
          </p:txBody>
        </p:sp>
      </p:grpSp>
      <p:sp>
        <p:nvSpPr>
          <p:cNvPr id="512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993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993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993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3C1C3890-287F-45D1-958E-16D78ACF9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  <p:sldLayoutId id="21474841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9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82959" name="Rectangle 15"/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960" name="Rectangle 16"/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159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96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6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6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28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592CB9D-3D83-48A3-B1F9-D5842D360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82966" name="Rectangle 22"/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967" name="Rectangle 23"/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968" name="Rectangle 24"/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969" name="Rectangle 25"/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97" r:id="rId1"/>
    <p:sldLayoutId id="2147484198" r:id="rId2"/>
    <p:sldLayoutId id="2147484199" r:id="rId3"/>
    <p:sldLayoutId id="2147484200" r:id="rId4"/>
    <p:sldLayoutId id="2147484201" r:id="rId5"/>
    <p:sldLayoutId id="2147484202" r:id="rId6"/>
    <p:sldLayoutId id="2147484203" r:id="rId7"/>
    <p:sldLayoutId id="2147484204" r:id="rId8"/>
    <p:sldLayoutId id="2147484205" r:id="rId9"/>
    <p:sldLayoutId id="2147484206" r:id="rId10"/>
    <p:sldLayoutId id="2147484207" r:id="rId11"/>
    <p:sldLayoutId id="214748420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390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0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0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0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391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2392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2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2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2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2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2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3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3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3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3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3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1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2393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3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3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3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4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2394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4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394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394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4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4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3BEE71D-F2CA-43A8-BF5F-B8F50B3C3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39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130051" name="Arc 3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2" name="Arc 4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3" name="Rectangle 5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1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4" name="AutoShape 6"/>
            <p:cNvSpPr>
              <a:spLocks noChangeArrowheads="1"/>
            </p:cNvSpPr>
            <p:nvPr/>
          </p:nvSpPr>
          <p:spPr bwMode="auto">
            <a:xfrm rot="6000000">
              <a:off x="348" y="372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476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j-lt"/>
              </a:defRPr>
            </a:lvl1pPr>
          </a:lstStyle>
          <a:p>
            <a:pPr>
              <a:defRPr/>
            </a:pPr>
            <a:fld id="{C17BC4DB-7016-4ADE-BE98-1DE5EFA6E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F127A9BF-1556-4375-ADAF-DE976504E7B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3312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4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5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themeOverride" Target="../theme/themeOverride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8"/>
          <p:cNvSpPr>
            <a:spLocks noChangeArrowheads="1"/>
          </p:cNvSpPr>
          <p:nvPr/>
        </p:nvSpPr>
        <p:spPr bwMode="auto">
          <a:xfrm>
            <a:off x="571500" y="1571625"/>
            <a:ext cx="8104188" cy="1933575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/>
              <a:t>Тема: </a:t>
            </a:r>
          </a:p>
          <a:p>
            <a:pPr algn="ctr"/>
            <a:r>
              <a:rPr lang="ru-RU" sz="3600" b="1" i="1"/>
              <a:t>«Россия в Первой мировой войне»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908175" y="188913"/>
            <a:ext cx="5375275" cy="641350"/>
          </a:xfrm>
          <a:prstGeom prst="rect">
            <a:avLst/>
          </a:prstGeom>
          <a:solidFill>
            <a:srgbClr val="F8F8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u="sng" smtClean="0">
                <a:solidFill>
                  <a:srgbClr val="000000"/>
                </a:solidFill>
                <a:latin typeface="Times New Roman" pitchFamily="18" charset="0"/>
              </a:rPr>
              <a:t>Цели участников войны</a:t>
            </a:r>
            <a:r>
              <a:rPr lang="ru-RU" sz="3600" b="1" u="sng" smtClean="0">
                <a:solidFill>
                  <a:srgbClr val="003399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11188" y="908050"/>
            <a:ext cx="8064500" cy="496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200" b="1" smtClean="0">
                <a:solidFill>
                  <a:srgbClr val="FF3300"/>
                </a:solidFill>
              </a:rPr>
              <a:t>                           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Германия:</a:t>
            </a:r>
            <a:endParaRPr lang="ru-RU" sz="2400" smtClean="0">
              <a:solidFill>
                <a:srgbClr val="FF33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положить конец господству Англии на море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захватить колонии западноевропейских стран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захватить  промышленно развитые районы Франции 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отторгнуть  от России Прибалтику, Крым, Донбасс, 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Кавказ.</a:t>
            </a: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ru-RU" sz="2400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       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Австро-Венгрия: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- захватить Сербию и утвердить господство на Балканах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-отнять у России часть Царства Польского</a:t>
            </a:r>
          </a:p>
          <a:p>
            <a:endParaRPr lang="ru-RU" sz="2400" b="1" smtClean="0">
              <a:solidFill>
                <a:srgbClr val="003399"/>
              </a:solidFill>
              <a:latin typeface="Times New Roman" pitchFamily="18" charset="0"/>
            </a:endParaRPr>
          </a:p>
          <a:p>
            <a:r>
              <a:rPr lang="ru-RU" sz="2400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                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Турция: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-  захват российского Закавказья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- восстановление влияния на Балканах</a:t>
            </a: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5124" name="Picture 4" descr="J017206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4508500"/>
            <a:ext cx="3632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16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79613" y="188913"/>
            <a:ext cx="5318125" cy="641350"/>
          </a:xfrm>
          <a:prstGeom prst="rect">
            <a:avLst/>
          </a:prstGeom>
          <a:solidFill>
            <a:srgbClr val="F8F8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smtClean="0">
                <a:solidFill>
                  <a:srgbClr val="000000"/>
                </a:solidFill>
                <a:latin typeface="Times New Roman" pitchFamily="18" charset="0"/>
              </a:rPr>
              <a:t>Цели участников войны</a:t>
            </a:r>
            <a:r>
              <a:rPr lang="ru-RU" smtClean="0">
                <a:solidFill>
                  <a:srgbClr val="003399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3400" y="1027113"/>
            <a:ext cx="71628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smtClean="0">
              <a:solidFill>
                <a:srgbClr val="003399"/>
              </a:solidFill>
            </a:endParaRPr>
          </a:p>
          <a:p>
            <a:endParaRPr lang="ru-RU" smtClean="0">
              <a:solidFill>
                <a:srgbClr val="003399"/>
              </a:solidFill>
            </a:endParaRPr>
          </a:p>
          <a:p>
            <a:endParaRPr lang="ru-RU" smtClean="0">
              <a:solidFill>
                <a:srgbClr val="003399"/>
              </a:solidFill>
            </a:endParaRPr>
          </a:p>
          <a:p>
            <a:endParaRPr lang="ru-RU" smtClean="0">
              <a:solidFill>
                <a:srgbClr val="003399"/>
              </a:solidFill>
            </a:endParaRPr>
          </a:p>
          <a:p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11188" y="908050"/>
            <a:ext cx="7488237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b="1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Великобритания:</a:t>
            </a:r>
          </a:p>
          <a:p>
            <a:r>
              <a:rPr lang="ru-RU" sz="2400" smtClean="0">
                <a:solidFill>
                  <a:srgbClr val="003399"/>
                </a:solidFill>
              </a:rPr>
              <a:t>-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сохранить господство на море и сохранить колонии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-отнять у Турции богатые нефтью Месопотамию и Аравийский полуостров</a:t>
            </a:r>
          </a:p>
          <a:p>
            <a:endParaRPr lang="ru-RU" sz="2400" b="1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           Франция: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вернуть Эльзас и Лотарингию, потерянные во франко-прусской войне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присоединение к Франции Саарского угольного бассейна</a:t>
            </a:r>
          </a:p>
          <a:p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            Россия: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сохранение влияния на Балканах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присоединение Галиции</a:t>
            </a:r>
          </a:p>
          <a:p>
            <a:pPr>
              <a:buFontTx/>
              <a:buChar char="-"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овладение проливами Босфор и Дарданеллы</a:t>
            </a:r>
            <a:endParaRPr lang="ru-RU" sz="240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pic>
        <p:nvPicPr>
          <p:cNvPr id="6149" name="Picture 5" descr="J017206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4508500"/>
            <a:ext cx="3632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11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0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0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01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Рисунок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85750"/>
            <a:ext cx="6513513" cy="365918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6979" name="Picture 3" descr="MFSTRP06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0" y="0"/>
            <a:ext cx="1352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6"/>
          <p:cNvSpPr>
            <a:spLocks noGrp="1" noChangeArrowheads="1"/>
          </p:cNvSpPr>
          <p:nvPr/>
        </p:nvSpPr>
        <p:spPr bwMode="auto">
          <a:xfrm>
            <a:off x="714375" y="4500563"/>
            <a:ext cx="8072438" cy="1785937"/>
          </a:xfrm>
          <a:prstGeom prst="rect">
            <a:avLst/>
          </a:prstGeom>
          <a:solidFill>
            <a:srgbClr val="FFFFCC"/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000">
                <a:solidFill>
                  <a:srgbClr val="000000"/>
                </a:solidFill>
              </a:rPr>
              <a:t>На стороне Антанты воевали 6 млн. человек, а на стороне Тройственного союза - 3,5 млн. человек.</a:t>
            </a:r>
          </a:p>
          <a:p>
            <a:pPr eaLnBrk="0" hangingPunct="0"/>
            <a:r>
              <a:rPr lang="ru-RU" sz="2000">
                <a:solidFill>
                  <a:srgbClr val="000000"/>
                </a:solidFill>
              </a:rPr>
              <a:t>5 – 9 сентября произошла битва на р.Марне, в ходе которой была ликвидирована угроза Парижу. Германия оказалась перед необходимостью ведения длительной войны на два фронта.</a:t>
            </a:r>
          </a:p>
        </p:txBody>
      </p:sp>
      <p:sp>
        <p:nvSpPr>
          <p:cNvPr id="126981" name="Rectangle 8"/>
          <p:cNvSpPr>
            <a:spLocks noChangeArrowheads="1"/>
          </p:cNvSpPr>
          <p:nvPr/>
        </p:nvSpPr>
        <p:spPr bwMode="auto">
          <a:xfrm>
            <a:off x="214313" y="3214688"/>
            <a:ext cx="2449512" cy="71913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Боевые действия </a:t>
            </a:r>
          </a:p>
          <a:p>
            <a:pPr algn="ctr"/>
            <a:r>
              <a:rPr lang="ru-RU" sz="1600"/>
              <a:t>на Западном фронте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575" y="260350"/>
            <a:ext cx="2735263" cy="1143000"/>
          </a:xfrm>
        </p:spPr>
        <p:txBody>
          <a:bodyPr/>
          <a:lstStyle/>
          <a:p>
            <a:pPr eaLnBrk="1" hangingPunct="1"/>
            <a:r>
              <a:rPr lang="ru-RU" sz="2800" u="sng" smtClean="0">
                <a:solidFill>
                  <a:srgbClr val="000000"/>
                </a:solidFill>
                <a:latin typeface="Times New Roman" pitchFamily="18" charset="0"/>
              </a:rPr>
              <a:t>Начало войны.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1052513"/>
            <a:ext cx="6911975" cy="445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smtClean="0">
                <a:solidFill>
                  <a:srgbClr val="003399"/>
                </a:solidFill>
                <a:latin typeface="Times New Roman" pitchFamily="18" charset="0"/>
              </a:rPr>
              <a:t>                                  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28 июля 1914 г.                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Австро – Венгрия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                       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Сербия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                       1 августа 1914 г.</a:t>
            </a:r>
          </a:p>
          <a:p>
            <a:pPr>
              <a:spcBef>
                <a:spcPct val="50000"/>
              </a:spcBef>
            </a:pP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Германия                               Россия</a:t>
            </a:r>
          </a:p>
          <a:p>
            <a:pPr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                       3 августа 1914г.</a:t>
            </a:r>
          </a:p>
          <a:p>
            <a:pPr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				      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Франция</a:t>
            </a:r>
          </a:p>
          <a:p>
            <a:pPr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                          4 августа 1914 г.</a:t>
            </a:r>
          </a:p>
          <a:p>
            <a:pPr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				     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Англия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	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5805488"/>
            <a:ext cx="9144000" cy="831850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400" b="1" smtClean="0">
                <a:solidFill>
                  <a:srgbClr val="FF0000"/>
                </a:solidFill>
                <a:latin typeface="Times New Roman" pitchFamily="18" charset="0"/>
              </a:rPr>
              <a:t>Война приобрела общеевропейский характер. Участвовало 38 государств с населением свыше 1,5 млрд.человек.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284663" y="1773238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3059113" y="2997200"/>
            <a:ext cx="213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H="1">
            <a:off x="2987675" y="5300663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3132138" y="4149725"/>
            <a:ext cx="1981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49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2843213" y="333375"/>
            <a:ext cx="3744912" cy="647700"/>
          </a:xfrm>
          <a:solidFill>
            <a:srgbClr val="F8F8F8"/>
          </a:solidFill>
        </p:spPr>
        <p:txBody>
          <a:bodyPr/>
          <a:lstStyle/>
          <a:p>
            <a:pPr eaLnBrk="1" hangingPunct="1"/>
            <a:r>
              <a:rPr lang="ru-RU" sz="2800" u="sng" smtClean="0">
                <a:solidFill>
                  <a:srgbClr val="000000"/>
                </a:solidFill>
                <a:latin typeface="Times New Roman" pitchFamily="18" charset="0"/>
              </a:rPr>
              <a:t>Статистика войны</a:t>
            </a:r>
            <a:r>
              <a:rPr lang="ru-RU" sz="2800" smtClean="0">
                <a:latin typeface="Times New Roman" pitchFamily="18" charset="0"/>
              </a:rPr>
              <a:t>.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116013" y="1052513"/>
            <a:ext cx="68595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Продолжительность – </a:t>
            </a:r>
            <a:r>
              <a:rPr lang="en-US" sz="28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четыре года (1554 дня</a:t>
            </a:r>
            <a:r>
              <a:rPr lang="ru-RU" sz="2400" b="1" smtClean="0">
                <a:solidFill>
                  <a:srgbClr val="990033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2268538" y="1628775"/>
            <a:ext cx="3641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Число стран-участниц</a:t>
            </a: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38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1908175" y="2133600"/>
            <a:ext cx="4967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Число нейтральных государств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17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2484438" y="4292600"/>
            <a:ext cx="4392612" cy="955675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Число погибших</a:t>
            </a:r>
            <a:r>
              <a:rPr lang="ru-RU" sz="2400" b="1" smtClean="0">
                <a:solidFill>
                  <a:srgbClr val="990033"/>
                </a:solidFill>
                <a:latin typeface="Times New Roman" pitchFamily="18" charset="0"/>
              </a:rPr>
              <a:t> – </a:t>
            </a:r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10 млн.</a:t>
            </a:r>
          </a:p>
          <a:p>
            <a:r>
              <a:rPr lang="ru-RU" sz="2800" b="1" smtClean="0">
                <a:solidFill>
                  <a:srgbClr val="990033"/>
                </a:solidFill>
                <a:latin typeface="Times New Roman" pitchFamily="18" charset="0"/>
              </a:rPr>
              <a:t>Число раненых – 20 млн.</a:t>
            </a:r>
            <a:endParaRPr lang="ru-RU" sz="2800" smtClean="0">
              <a:solidFill>
                <a:srgbClr val="990033"/>
              </a:solidFill>
              <a:latin typeface="Times New Roman" pitchFamily="18" charset="0"/>
            </a:endParaRP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1331913" y="2708275"/>
            <a:ext cx="6626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Количество призванных в армию -</a:t>
            </a:r>
            <a:r>
              <a:rPr lang="ru-RU" sz="2400" b="1" smtClean="0">
                <a:solidFill>
                  <a:srgbClr val="990033"/>
                </a:solidFill>
                <a:latin typeface="Times New Roman" pitchFamily="18" charset="0"/>
              </a:rPr>
              <a:t>70 миллионов</a:t>
            </a: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1476375" y="3213100"/>
            <a:ext cx="61007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</a:rPr>
              <a:t>Военные действия проходили на территории </a:t>
            </a:r>
          </a:p>
          <a:p>
            <a:pPr algn="ctr" eaLnBrk="0" hangingPunct="0"/>
            <a:r>
              <a:rPr lang="ru-RU" sz="2400" b="1" smtClean="0">
                <a:solidFill>
                  <a:srgbClr val="990033"/>
                </a:solidFill>
                <a:latin typeface="Times New Roman" pitchFamily="18" charset="0"/>
              </a:rPr>
              <a:t>14 государств</a:t>
            </a:r>
          </a:p>
        </p:txBody>
      </p:sp>
      <p:pic>
        <p:nvPicPr>
          <p:cNvPr id="9225" name="Picture 11" descr="f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231140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2" descr="f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38" y="3644900"/>
            <a:ext cx="2138362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68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 autoUpdateAnimBg="0"/>
      <p:bldP spid="55301" grpId="0" autoUpdateAnimBg="0"/>
      <p:bldP spid="55302" grpId="0" autoUpdateAnimBg="0"/>
      <p:bldP spid="55303" grpId="0" autoUpdateAnimBg="0"/>
      <p:bldP spid="55304" grpId="0" animBg="1" autoUpdateAnimBg="0"/>
      <p:bldP spid="553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195513" y="908050"/>
            <a:ext cx="540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sz="2400" b="1" u="sng" smtClean="0">
                <a:solidFill>
                  <a:srgbClr val="003399"/>
                </a:solidFill>
                <a:latin typeface="Times New Roman" pitchFamily="18" charset="0"/>
              </a:rPr>
              <a:t>Ход военных действий  в 1914 году.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533400" y="1371600"/>
            <a:ext cx="7494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                 Основной фронт – Западный.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684213" y="1989138"/>
            <a:ext cx="7777162" cy="83185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b="1" u="sng" smtClean="0">
                <a:solidFill>
                  <a:srgbClr val="003399"/>
                </a:solidFill>
                <a:latin typeface="Times New Roman" pitchFamily="18" charset="0"/>
              </a:rPr>
              <a:t>Цели Германии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 – молниеносно разбить Францию, не допустить войны на два фронта (план Шлиффена)</a:t>
            </a:r>
          </a:p>
        </p:txBody>
      </p:sp>
      <p:sp>
        <p:nvSpPr>
          <p:cNvPr id="60424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116013" y="3068638"/>
            <a:ext cx="2889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Западный фронт</a:t>
            </a:r>
          </a:p>
        </p:txBody>
      </p:sp>
      <p:sp>
        <p:nvSpPr>
          <p:cNvPr id="60425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859338" y="3068638"/>
            <a:ext cx="30861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Восточный фронт</a:t>
            </a:r>
          </a:p>
        </p:txBody>
      </p:sp>
      <p:sp>
        <p:nvSpPr>
          <p:cNvPr id="60427" name="Line 11"/>
          <p:cNvSpPr>
            <a:spLocks noChangeShapeType="1"/>
          </p:cNvSpPr>
          <p:nvPr/>
        </p:nvSpPr>
        <p:spPr bwMode="auto">
          <a:xfrm>
            <a:off x="2268538" y="35004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60428" name="Line 12"/>
          <p:cNvSpPr>
            <a:spLocks noChangeShapeType="1"/>
          </p:cNvSpPr>
          <p:nvPr/>
        </p:nvSpPr>
        <p:spPr bwMode="auto">
          <a:xfrm>
            <a:off x="6300788" y="35004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60429" name="Rectangle 13"/>
          <p:cNvSpPr>
            <a:spLocks noChangeArrowheads="1"/>
          </p:cNvSpPr>
          <p:nvPr/>
        </p:nvSpPr>
        <p:spPr bwMode="auto">
          <a:xfrm>
            <a:off x="323850" y="3860800"/>
            <a:ext cx="3673475" cy="2844800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b="1" smtClean="0">
                <a:solidFill>
                  <a:srgbClr val="FF0000"/>
                </a:solidFill>
                <a:latin typeface="Times New Roman" pitchFamily="18" charset="0"/>
              </a:rPr>
              <a:t>Август</a:t>
            </a:r>
            <a:r>
              <a:rPr lang="ru-RU" b="1" smtClean="0">
                <a:solidFill>
                  <a:srgbClr val="003399"/>
                </a:solidFill>
                <a:latin typeface="Times New Roman" pitchFamily="18" charset="0"/>
              </a:rPr>
              <a:t> –</a:t>
            </a:r>
            <a:r>
              <a:rPr lang="ru-RU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вторжение германских войск на территорию Франции через нейтральную Бельгию и Люксембург.</a:t>
            </a:r>
          </a:p>
          <a:p>
            <a:pPr eaLnBrk="0" hangingPunct="0"/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</a:rPr>
              <a:t>Сентябр</a:t>
            </a:r>
            <a:r>
              <a:rPr lang="ru-RU" sz="1600" b="1" smtClean="0">
                <a:solidFill>
                  <a:srgbClr val="FF0000"/>
                </a:solidFill>
                <a:latin typeface="Times New Roman" pitchFamily="18" charset="0"/>
              </a:rPr>
              <a:t>ь</a:t>
            </a:r>
            <a:r>
              <a:rPr lang="ru-RU" sz="1600" b="1" smtClean="0">
                <a:solidFill>
                  <a:srgbClr val="003399"/>
                </a:solidFill>
                <a:latin typeface="Times New Roman" pitchFamily="18" charset="0"/>
              </a:rPr>
              <a:t> –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сражение на реке Марне. Отступление германских войск. Переход к позиционной войне.</a:t>
            </a: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4211638" y="3860800"/>
            <a:ext cx="4681537" cy="2784475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</a:rPr>
              <a:t>Август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 –</a:t>
            </a:r>
            <a:r>
              <a:rPr lang="ru-RU" sz="1600" b="1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наступление русских войск в Восточной Пруссии (первая армия – Ренненкампфа, вторая армия – Самсонова ) </a:t>
            </a:r>
          </a:p>
          <a:p>
            <a:pPr eaLnBrk="0" hangingPunct="0"/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</a:rPr>
              <a:t>Август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 – сентябрь – наступление русских войск против Австро – Венгрии в Галиции. Взятие Львова, Перемышля, части Польши</a:t>
            </a:r>
            <a:r>
              <a:rPr lang="ru-RU" sz="1600" b="1" smtClean="0">
                <a:solidFill>
                  <a:srgbClr val="003399"/>
                </a:solidFill>
                <a:latin typeface="Times New Roman" pitchFamily="18" charset="0"/>
              </a:rPr>
              <a:t>.</a:t>
            </a:r>
          </a:p>
          <a:p>
            <a:pPr eaLnBrk="0" hangingPunct="0"/>
            <a:endParaRPr lang="ru-RU" sz="1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91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 animBg="1"/>
      <p:bldP spid="60424" grpId="0"/>
      <p:bldP spid="60425" grpId="0"/>
      <p:bldP spid="60427" grpId="0" animBg="1"/>
      <p:bldP spid="60428" grpId="0" animBg="1"/>
      <p:bldP spid="60429" grpId="0" animBg="1"/>
      <p:bldP spid="604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Рисунок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88913"/>
            <a:ext cx="6694487" cy="43449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8003" name="Picture 3" descr="MFSTRP06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0" y="0"/>
            <a:ext cx="1352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5"/>
          <p:cNvSpPr>
            <a:spLocks noGrp="1" noChangeArrowheads="1"/>
          </p:cNvSpPr>
          <p:nvPr/>
        </p:nvSpPr>
        <p:spPr bwMode="auto">
          <a:xfrm>
            <a:off x="571500" y="4786313"/>
            <a:ext cx="8202613" cy="1917700"/>
          </a:xfrm>
          <a:prstGeom prst="rect">
            <a:avLst/>
          </a:prstGeom>
          <a:solidFill>
            <a:srgbClr val="FFFFCC"/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000">
                <a:solidFill>
                  <a:srgbClr val="000000"/>
                </a:solidFill>
              </a:rPr>
              <a:t>По просьбе французских властей в сентябре Россия, не дожидаясь окончания мобилизации, начала наступление в Вост.Пруссии и одержала победу под Гумбинненом. Немцы перебросили часть войск из Франции на Восток и Париж был спасен. Вскоре Русская армия начала наступление на Юго-Западном фронте. Немцы помогли австрийцам, но план «Шлиффена» провалился.</a:t>
            </a:r>
          </a:p>
        </p:txBody>
      </p:sp>
      <p:sp>
        <p:nvSpPr>
          <p:cNvPr id="128005" name="Rectangle 8"/>
          <p:cNvSpPr>
            <a:spLocks noChangeArrowheads="1"/>
          </p:cNvSpPr>
          <p:nvPr/>
        </p:nvSpPr>
        <p:spPr bwMode="auto">
          <a:xfrm>
            <a:off x="250825" y="3500438"/>
            <a:ext cx="2519363" cy="1008062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Наступление</a:t>
            </a:r>
          </a:p>
          <a:p>
            <a:pPr algn="ctr"/>
            <a:r>
              <a:rPr lang="ru-RU" sz="1600"/>
              <a:t>Русской армии</a:t>
            </a:r>
          </a:p>
          <a:p>
            <a:pPr algn="ctr"/>
            <a:r>
              <a:rPr lang="ru-RU" sz="1600"/>
              <a:t>в 1914 году.</a:t>
            </a:r>
          </a:p>
          <a:p>
            <a:pPr algn="ctr"/>
            <a:endParaRPr lang="ru-RU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6" descr="Рисунок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620713"/>
            <a:ext cx="6337300" cy="39560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9027" name="Rectangle 8"/>
          <p:cNvSpPr>
            <a:spLocks noChangeArrowheads="1"/>
          </p:cNvSpPr>
          <p:nvPr/>
        </p:nvSpPr>
        <p:spPr bwMode="auto">
          <a:xfrm>
            <a:off x="179388" y="3357563"/>
            <a:ext cx="2249487" cy="9350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Отправка немецких </a:t>
            </a:r>
          </a:p>
          <a:p>
            <a:pPr algn="ctr"/>
            <a:r>
              <a:rPr lang="ru-RU" dirty="0"/>
              <a:t>солдат на фронт.</a:t>
            </a:r>
          </a:p>
        </p:txBody>
      </p:sp>
      <p:sp>
        <p:nvSpPr>
          <p:cNvPr id="129028" name="Rectangle 9"/>
          <p:cNvSpPr>
            <a:spLocks noChangeArrowheads="1"/>
          </p:cNvSpPr>
          <p:nvPr/>
        </p:nvSpPr>
        <p:spPr bwMode="auto">
          <a:xfrm>
            <a:off x="642938" y="4786313"/>
            <a:ext cx="8137525" cy="192881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29029" name="Прямоугольник 4"/>
          <p:cNvSpPr>
            <a:spLocks noChangeArrowheads="1"/>
          </p:cNvSpPr>
          <p:nvPr/>
        </p:nvSpPr>
        <p:spPr bwMode="auto">
          <a:xfrm>
            <a:off x="714375" y="4857750"/>
            <a:ext cx="8001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Антанта начала морскую блокаду Германии и разгромила</a:t>
            </a:r>
          </a:p>
          <a:p>
            <a:r>
              <a:rPr lang="ru-RU">
                <a:solidFill>
                  <a:srgbClr val="000000"/>
                </a:solidFill>
              </a:rPr>
              <a:t> ее флот у Гельголанда. В 1914 г. к Германии присоединилась Турция,</a:t>
            </a:r>
          </a:p>
          <a:p>
            <a:r>
              <a:rPr lang="ru-RU">
                <a:solidFill>
                  <a:srgbClr val="000000"/>
                </a:solidFill>
              </a:rPr>
              <a:t> но она потерпела поражение от России на Кавказе.</a:t>
            </a:r>
          </a:p>
          <a:p>
            <a:r>
              <a:rPr lang="ru-RU">
                <a:solidFill>
                  <a:srgbClr val="000000"/>
                </a:solidFill>
              </a:rPr>
              <a:t>Тройственный союз, пытаясь прекратить войну на 2 фронта, ударил </a:t>
            </a:r>
          </a:p>
          <a:p>
            <a:r>
              <a:rPr lang="ru-RU">
                <a:solidFill>
                  <a:srgbClr val="000000"/>
                </a:solidFill>
              </a:rPr>
              <a:t>в 1915 г. по России и его армии прорвали фронт. </a:t>
            </a:r>
          </a:p>
          <a:p>
            <a:r>
              <a:rPr lang="ru-RU">
                <a:solidFill>
                  <a:srgbClr val="000000"/>
                </a:solidFill>
              </a:rPr>
              <a:t>Россия оказалась не готовой к войне.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3768" y="1700808"/>
            <a:ext cx="6143625" cy="4114800"/>
          </a:xfrm>
          <a:solidFill>
            <a:srgbClr val="FFFFCC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ru-RU" sz="2400" i="1" smtClean="0">
                <a:solidFill>
                  <a:srgbClr val="FF0000"/>
                </a:solidFill>
              </a:rPr>
              <a:t>Таким образом, с первых дней войны образовалось два фронта: Западный (в Бельгии и Франции) и Восточный (против России). Германский генеральный штат заранее разработал план ведения войны, однако план быстрого, последовательного разгрома сначала Франции, а затем России оказался сорванным.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4688" y="2643188"/>
            <a:ext cx="5357812" cy="17859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C00000"/>
                </a:solidFill>
              </a:rPr>
              <a:t>2.Военные действия в 1915 – 1916 гг.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C00000"/>
                </a:solidFill>
              </a:rPr>
              <a:t>    Брусиловский прорыв.</a:t>
            </a:r>
          </a:p>
          <a:p>
            <a:pPr eaLnBrk="1" hangingPunct="1"/>
            <a:endParaRPr lang="ru-RU" b="1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1813" y="2071688"/>
            <a:ext cx="5543550" cy="32258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1) Начало Первой мировой войны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2) Военные действия в 1915 – 1916 гг. Брусиловский прорыв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3) Приближение кризиса. Перестройка экономики. Война и общество.</a:t>
            </a:r>
          </a:p>
        </p:txBody>
      </p:sp>
      <p:sp>
        <p:nvSpPr>
          <p:cNvPr id="117763" name="Rectangle 4"/>
          <p:cNvSpPr>
            <a:spLocks noChangeArrowheads="1"/>
          </p:cNvSpPr>
          <p:nvPr/>
        </p:nvSpPr>
        <p:spPr bwMode="auto">
          <a:xfrm>
            <a:off x="1785938" y="500063"/>
            <a:ext cx="5688012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000000"/>
                </a:solidFill>
              </a:rPr>
              <a:t>План урока: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>
            <a:spLocks noGrp="1" noChangeArrowheads="1"/>
          </p:cNvSpPr>
          <p:nvPr>
            <p:ph type="title"/>
          </p:nvPr>
        </p:nvSpPr>
        <p:spPr>
          <a:xfrm>
            <a:off x="2124075" y="476250"/>
            <a:ext cx="6192838" cy="936625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2800" u="sng" smtClean="0">
                <a:latin typeface="Times New Roman" pitchFamily="18" charset="0"/>
              </a:rPr>
              <a:t>Ход военных действий в  1915 году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914400" y="1916113"/>
            <a:ext cx="7042150" cy="83185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b="1" u="sng" smtClean="0">
                <a:solidFill>
                  <a:srgbClr val="1E8FE4"/>
                </a:solidFill>
                <a:latin typeface="Times New Roman" pitchFamily="18" charset="0"/>
              </a:rPr>
              <a:t>Цель</a:t>
            </a:r>
            <a:r>
              <a:rPr lang="ru-RU" sz="2400" b="1" u="sng" smtClean="0">
                <a:solidFill>
                  <a:srgbClr val="003399"/>
                </a:solidFill>
                <a:latin typeface="Times New Roman" pitchFamily="18" charset="0"/>
              </a:rPr>
              <a:t> – Германия стремится вывести  Россию из войны.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1187450" y="2852738"/>
            <a:ext cx="68405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Западный фронт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          </a:t>
            </a:r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Восточный фронт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              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900113" y="3789363"/>
            <a:ext cx="3527425" cy="214312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ru-RU" sz="240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240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Выход Италии из блока.              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Образование Четвертного союза.  </a:t>
            </a:r>
          </a:p>
          <a:p>
            <a:pPr>
              <a:buFontTx/>
              <a:buChar char="•"/>
            </a:pPr>
            <a:r>
              <a:rPr lang="en-US" sz="2000" b="1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Химическая атака у Ипра.</a:t>
            </a:r>
          </a:p>
          <a:p>
            <a:pPr>
              <a:buFontTx/>
              <a:buChar char="•"/>
            </a:pPr>
            <a:r>
              <a:rPr lang="en-US" sz="2000" b="1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Подводная война с Англией.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4643438" y="3789363"/>
            <a:ext cx="3384550" cy="83185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sz="240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sz="2400" smtClean="0">
                <a:solidFill>
                  <a:srgbClr val="003399"/>
                </a:solidFill>
                <a:latin typeface="Times New Roman" pitchFamily="18" charset="0"/>
              </a:rPr>
              <a:t>«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Великое» русское отступление.</a:t>
            </a:r>
            <a:endParaRPr lang="ru-RU" sz="2000" b="1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62473" name="Line 9"/>
          <p:cNvSpPr>
            <a:spLocks noChangeShapeType="1"/>
          </p:cNvSpPr>
          <p:nvPr/>
        </p:nvSpPr>
        <p:spPr bwMode="auto">
          <a:xfrm>
            <a:off x="2268538" y="32845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62474" name="Line 10"/>
          <p:cNvSpPr>
            <a:spLocks noChangeShapeType="1"/>
          </p:cNvSpPr>
          <p:nvPr/>
        </p:nvSpPr>
        <p:spPr bwMode="auto">
          <a:xfrm>
            <a:off x="6372225" y="32845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2124075" y="1268413"/>
            <a:ext cx="51260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Основной фронт – Восточный.</a:t>
            </a:r>
          </a:p>
        </p:txBody>
      </p:sp>
    </p:spTree>
    <p:extLst>
      <p:ext uri="{BB962C8B-B14F-4D97-AF65-F5344CB8AC3E}">
        <p14:creationId xmlns:p14="http://schemas.microsoft.com/office/powerpoint/2010/main" val="6036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  <p:bldP spid="62469" grpId="0" animBg="1"/>
      <p:bldP spid="62470" grpId="0"/>
      <p:bldP spid="62471" grpId="0" animBg="1"/>
      <p:bldP spid="62472" grpId="0" animBg="1"/>
      <p:bldP spid="62473" grpId="0" animBg="1"/>
      <p:bldP spid="62474" grpId="0" animBg="1"/>
      <p:bldP spid="624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667375"/>
          </a:xfrm>
          <a:noFill/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547813" y="5949950"/>
            <a:ext cx="6376987" cy="466725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Английские солдаты-жертвы газовой атаки.</a:t>
            </a:r>
          </a:p>
        </p:txBody>
      </p:sp>
    </p:spTree>
    <p:extLst>
      <p:ext uri="{BB962C8B-B14F-4D97-AF65-F5344CB8AC3E}">
        <p14:creationId xmlns:p14="http://schemas.microsoft.com/office/powerpoint/2010/main" val="57289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611188" y="0"/>
            <a:ext cx="7921625" cy="2663825"/>
          </a:xfrm>
          <a:solidFill>
            <a:srgbClr val="F8F8F8"/>
          </a:solidFill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b="1" smtClean="0"/>
              <a:t>                   </a:t>
            </a:r>
            <a:r>
              <a:rPr lang="ru-RU" sz="2400" b="1" u="sng" smtClean="0">
                <a:latin typeface="Times New Roman" pitchFamily="18" charset="0"/>
              </a:rPr>
              <a:t>Итоги второго года войны</a:t>
            </a:r>
            <a:r>
              <a:rPr lang="ru-RU" b="1" smtClean="0"/>
              <a:t>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b="1" smtClean="0"/>
              <a:t> </a:t>
            </a:r>
            <a:r>
              <a:rPr lang="ru-RU" b="1" smtClean="0"/>
              <a:t>  </a:t>
            </a:r>
            <a:r>
              <a:rPr lang="en-US" b="1" smtClean="0"/>
              <a:t> </a:t>
            </a:r>
            <a:r>
              <a:rPr lang="ru-RU" sz="2400" b="1" smtClean="0">
                <a:latin typeface="Times New Roman" pitchFamily="18" charset="0"/>
              </a:rPr>
              <a:t>Нет решающих побед ни с одной стороны.Упорное сопротивление русской армии сковало огромное количество немецких войск на Восточном фронте.Война приняла </a:t>
            </a:r>
            <a:r>
              <a:rPr lang="ru-RU" sz="2400" b="1" u="sng" smtClean="0">
                <a:latin typeface="Times New Roman" pitchFamily="18" charset="0"/>
              </a:rPr>
              <a:t>затяжной характер</a:t>
            </a:r>
            <a:r>
              <a:rPr lang="ru-RU" sz="2400" smtClean="0">
                <a:latin typeface="Times New Roman" pitchFamily="18" charset="0"/>
              </a:rPr>
              <a:t>.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514600"/>
            <a:ext cx="6481762" cy="434340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0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285750"/>
            <a:ext cx="4427537" cy="5715000"/>
          </a:xfrm>
          <a:solidFill>
            <a:srgbClr val="FFFFCC"/>
          </a:solidFill>
          <a:ln w="76200">
            <a:solidFill>
              <a:srgbClr val="FFFFFF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1600" smtClean="0"/>
              <a:t>      </a:t>
            </a:r>
            <a:r>
              <a:rPr lang="ru-RU" sz="2000" smtClean="0"/>
              <a:t>В мае 1915 г. немцы провели крупную операцию на юго-западном направлении. Отступая с большими потерями русские смогли летом 1915 г. стабилизировать фронт, но Польша, Галиция и Литва были потеряны. Боевые действия перешли в стадию Позиционной войны.</a:t>
            </a:r>
          </a:p>
          <a:p>
            <a:pPr marL="0" indent="0" eaLnBrk="1" hangingPunct="1">
              <a:buFontTx/>
              <a:buNone/>
            </a:pPr>
            <a:endParaRPr lang="ru-RU" sz="2000" smtClean="0"/>
          </a:p>
          <a:p>
            <a:pPr marL="0" indent="0" eaLnBrk="1" hangingPunct="1">
              <a:buFontTx/>
              <a:buNone/>
            </a:pPr>
            <a:r>
              <a:rPr lang="ru-RU" sz="2000" smtClean="0"/>
              <a:t>      Стремясь прорвать оборону немцы в 1915 г. применили под Ипром отравляющие газы, а Антанта в 1916 г. танки на р.Сомма. Но ни одна из сторон перевеса  не получила.</a:t>
            </a:r>
          </a:p>
        </p:txBody>
      </p:sp>
      <p:sp>
        <p:nvSpPr>
          <p:cNvPr id="132099" name="Text Box 5"/>
          <p:cNvSpPr txBox="1">
            <a:spLocks noChangeArrowheads="1"/>
          </p:cNvSpPr>
          <p:nvPr/>
        </p:nvSpPr>
        <p:spPr bwMode="auto">
          <a:xfrm>
            <a:off x="1357313" y="5929313"/>
            <a:ext cx="1908175" cy="412750"/>
          </a:xfrm>
          <a:prstGeom prst="rect">
            <a:avLst/>
          </a:prstGeom>
          <a:solidFill>
            <a:srgbClr val="CC6600"/>
          </a:solidFill>
          <a:ln w="28575" cap="sq">
            <a:solidFill>
              <a:srgbClr val="FFFFFF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ru-RU" sz="1600" dirty="0"/>
              <a:t>«Окопная» война</a:t>
            </a:r>
          </a:p>
        </p:txBody>
      </p:sp>
      <p:pic>
        <p:nvPicPr>
          <p:cNvPr id="132100" name="Picture 6" descr="Рисунок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57188"/>
            <a:ext cx="3811587" cy="5400675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1800" smtClean="0"/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611188" y="1484313"/>
            <a:ext cx="8104187" cy="394493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25" name="Прямоугольник 4"/>
          <p:cNvSpPr>
            <a:spLocks noChangeArrowheads="1"/>
          </p:cNvSpPr>
          <p:nvPr/>
        </p:nvSpPr>
        <p:spPr bwMode="auto">
          <a:xfrm>
            <a:off x="714375" y="1714500"/>
            <a:ext cx="77866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000"/>
              <a:t>Немецкий генеральный штаб был вынужден изменить план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 ведения войны на 1915 г. Было решено перейти на западном 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фронте к стратегической обороне, а основные силы и средства 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сконцентрировать на Восточном фронте с целью скорейшего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 разгрома русской армии и вывода России из войны.</a:t>
            </a:r>
          </a:p>
          <a:p>
            <a:pPr algn="ctr">
              <a:spcBef>
                <a:spcPct val="20000"/>
              </a:spcBef>
            </a:pPr>
            <a:endParaRPr lang="ru-RU" sz="2000"/>
          </a:p>
          <a:p>
            <a:pPr algn="ctr">
              <a:spcBef>
                <a:spcPct val="20000"/>
              </a:spcBef>
            </a:pPr>
            <a:r>
              <a:rPr lang="ru-RU" sz="2000"/>
              <a:t>В мае 1915 г. немцы провели крупную операцию на юго-западном направлении. Русские войска были вытеснены из Галиции, Польши, ряда областей Прибалтики, Белоруссии, Украины.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4"/>
          <p:cNvSpPr txBox="1">
            <a:spLocks noChangeArrowheads="1"/>
          </p:cNvSpPr>
          <p:nvPr/>
        </p:nvSpPr>
        <p:spPr bwMode="auto">
          <a:xfrm>
            <a:off x="684213" y="2924175"/>
            <a:ext cx="2160587" cy="901700"/>
          </a:xfrm>
          <a:prstGeom prst="rect">
            <a:avLst/>
          </a:prstGeom>
          <a:solidFill>
            <a:srgbClr val="CC6600"/>
          </a:solidFill>
          <a:ln w="762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1600" dirty="0"/>
              <a:t>Английский танк </a:t>
            </a:r>
          </a:p>
          <a:p>
            <a:pPr algn="ctr"/>
            <a:r>
              <a:rPr lang="ru-RU" sz="1600" dirty="0"/>
              <a:t>Времен 1 мировой</a:t>
            </a:r>
          </a:p>
          <a:p>
            <a:pPr algn="ctr"/>
            <a:r>
              <a:rPr lang="ru-RU" sz="1600" dirty="0"/>
              <a:t> войны</a:t>
            </a: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4508500"/>
            <a:ext cx="7947025" cy="2008188"/>
          </a:xfrm>
          <a:solidFill>
            <a:srgbClr val="FFFFCC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smtClean="0">
                <a:solidFill>
                  <a:srgbClr val="000000"/>
                </a:solidFill>
              </a:rPr>
              <a:t>        </a:t>
            </a:r>
            <a:r>
              <a:rPr lang="ru-RU" sz="2000" smtClean="0">
                <a:solidFill>
                  <a:srgbClr val="000000"/>
                </a:solidFill>
              </a:rPr>
              <a:t>Ситуация не изменилась даже после вступления в войну Болгарии на стороне Тройственного союза. А вскоре Италия присоединилась к  Антанте. Ее попытка захватить Адриатику завершилась крахом.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000000"/>
                </a:solidFill>
              </a:rPr>
              <a:t>        В 1916г. немцы начали наступление под Верденом, но потеряв 600тыс. воинов успеха не добились. Потери Антанты на Сомме составили 900 тыс. </a:t>
            </a:r>
            <a:endParaRPr lang="ru-RU" b="1" smtClean="0">
              <a:solidFill>
                <a:schemeClr val="bg2"/>
              </a:solidFill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3059832" y="548680"/>
            <a:ext cx="563265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571500"/>
            <a:ext cx="8229600" cy="561975"/>
          </a:xfrm>
          <a:solidFill>
            <a:srgbClr val="CC6600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2800" b="1" smtClean="0"/>
              <a:t>Изменение соотношения сил.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7188" y="1857375"/>
            <a:ext cx="8291512" cy="2114550"/>
          </a:xfrm>
          <a:solidFill>
            <a:srgbClr val="FFFFCC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2000" smtClean="0">
                <a:solidFill>
                  <a:srgbClr val="000000"/>
                </a:solidFill>
              </a:rPr>
              <a:t>       Летом 1916 г. в войне наметился перелом. Германия стала испытывать недостаток ресурсов.</a:t>
            </a:r>
          </a:p>
          <a:p>
            <a:pPr eaLnBrk="1" hangingPunct="1"/>
            <a:r>
              <a:rPr lang="ru-RU" sz="2000" smtClean="0">
                <a:solidFill>
                  <a:srgbClr val="000000"/>
                </a:solidFill>
              </a:rPr>
              <a:t>        Антанта предприняла одновременное наступление на Западе и на Востоке. В результате Брусиловского прорыва Австро-Венгрия оказалась на грани катастрофы. В 1916-1917 гг. к Антанте присоединились Греция и Румыния.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5"/>
          <p:cNvSpPr txBox="1">
            <a:spLocks noChangeArrowheads="1"/>
          </p:cNvSpPr>
          <p:nvPr/>
        </p:nvSpPr>
        <p:spPr bwMode="auto">
          <a:xfrm>
            <a:off x="428625" y="5786438"/>
            <a:ext cx="3697288" cy="369887"/>
          </a:xfrm>
          <a:prstGeom prst="rect">
            <a:avLst/>
          </a:prstGeom>
          <a:solidFill>
            <a:srgbClr val="CC6600"/>
          </a:solidFill>
          <a:ln w="762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</a:rPr>
              <a:t>Русский генерал А.А.Брусилов</a:t>
            </a:r>
          </a:p>
        </p:txBody>
      </p:sp>
      <p:pic>
        <p:nvPicPr>
          <p:cNvPr id="136195" name="Picture 6" descr="Рисунок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28625"/>
            <a:ext cx="3821113" cy="49688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6196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5" y="357188"/>
            <a:ext cx="4500563" cy="6215062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800" b="1" dirty="0" smtClean="0"/>
              <a:t>       </a:t>
            </a:r>
            <a:r>
              <a:rPr lang="ru-RU" sz="1600" b="1" dirty="0" err="1" smtClean="0">
                <a:solidFill>
                  <a:srgbClr val="000000"/>
                </a:solidFill>
              </a:rPr>
              <a:t>Алексксей</a:t>
            </a:r>
            <a:r>
              <a:rPr lang="ru-RU" sz="1600" b="1" dirty="0" smtClean="0">
                <a:solidFill>
                  <a:srgbClr val="000000"/>
                </a:solidFill>
              </a:rPr>
              <a:t> Алексеевич Брусилов (1853-1926) </a:t>
            </a:r>
            <a:r>
              <a:rPr lang="ru-RU" sz="1600" dirty="0" smtClean="0">
                <a:solidFill>
                  <a:srgbClr val="000000"/>
                </a:solidFill>
              </a:rPr>
              <a:t>родился в семье генерала. Окончил Пажеский корпус. Участник русско-турецкой войны 1877-1878 гг. В 1881 г. поступил в только что открывшуюся в Петербурге Офицерскую кавалерийскую школу. Более 15 лет прослужил в школе, начав с инструктора верховой езды и закончив ее начальником. В 1906-1912 гг. командовал различными воинскими соединениями. В 1912 г. получил чин генерала от кавалерии, достигнув тем самым высшей ступени в иерархии военных чинов Российской империи. С начала Первой мировой войны назначен командующим 8й армией, которая отличилась в </a:t>
            </a:r>
            <a:r>
              <a:rPr lang="ru-RU" sz="1600" dirty="0" err="1" smtClean="0">
                <a:solidFill>
                  <a:srgbClr val="000000"/>
                </a:solidFill>
              </a:rPr>
              <a:t>Галицийской</a:t>
            </a:r>
            <a:r>
              <a:rPr lang="ru-RU" sz="1600" dirty="0" smtClean="0">
                <a:solidFill>
                  <a:srgbClr val="000000"/>
                </a:solidFill>
              </a:rPr>
              <a:t> битве летом 1914 г. В 1915 г. во время очередного посещения войск Николаем </a:t>
            </a:r>
            <a:r>
              <a:rPr lang="en-US" sz="1600" dirty="0" smtClean="0">
                <a:solidFill>
                  <a:srgbClr val="000000"/>
                </a:solidFill>
              </a:rPr>
              <a:t>II</a:t>
            </a:r>
            <a:r>
              <a:rPr lang="ru-RU" sz="1600" dirty="0" smtClean="0">
                <a:solidFill>
                  <a:srgbClr val="000000"/>
                </a:solidFill>
              </a:rPr>
              <a:t> Брусилов был произведен в генерал-адъютанты, т.е. причислен к императорской свите. В марте 1916 г. он был назначен главнокомандующим Юго-Западным фронтом.</a:t>
            </a:r>
            <a:endParaRPr lang="ru-RU" sz="1600" b="1" dirty="0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6531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http://100v.com.ua/sites/100v.com.ua/files/brusilov.jpg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1600" smtClean="0"/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785813" y="1643063"/>
            <a:ext cx="7891462" cy="264318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/>
          </a:p>
        </p:txBody>
      </p:sp>
      <p:sp>
        <p:nvSpPr>
          <p:cNvPr id="137221" name="Прямоугольник 4"/>
          <p:cNvSpPr>
            <a:spLocks noChangeArrowheads="1"/>
          </p:cNvSpPr>
          <p:nvPr/>
        </p:nvSpPr>
        <p:spPr bwMode="auto">
          <a:xfrm>
            <a:off x="857250" y="1873250"/>
            <a:ext cx="7643813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altLang="ko-KR" sz="2000"/>
              <a:t>БРУСИЛОВСКИЙ ПРОРОРЫВ (1916), наступательная операция войск русского Юго-Западного фронта 22 мая (4 июня) — 31 июля (13 августа) 1916 года,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altLang="ko-KR" sz="2000"/>
              <a:t>во время Первой мировой войны, в котором русские войска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altLang="ko-KR" sz="2000"/>
              <a:t> во главе с генералом А.А. Брусиловым прорвали позиционную оборону австро-венгерских войск и заняли значительную территорию Западной Украины.</a:t>
            </a:r>
            <a:endParaRPr lang="ru-RU" sz="2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500063"/>
            <a:ext cx="7086600" cy="500062"/>
          </a:xfrm>
          <a:solidFill>
            <a:srgbClr val="CC6600"/>
          </a:solidFill>
          <a:ln>
            <a:solidFill>
              <a:srgbClr val="FFFFFF"/>
            </a:solidFill>
          </a:ln>
        </p:spPr>
        <p:txBody>
          <a:bodyPr/>
          <a:lstStyle/>
          <a:p>
            <a:pPr algn="ctr" eaLnBrk="1" hangingPunct="1"/>
            <a:r>
              <a:rPr lang="ru-RU" altLang="ko-KR" sz="2400" b="1" smtClean="0">
                <a:solidFill>
                  <a:srgbClr val="000000"/>
                </a:solidFill>
              </a:rPr>
              <a:t>Кампания 1916</a:t>
            </a: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75" y="1643063"/>
            <a:ext cx="7086600" cy="4214812"/>
          </a:xfrm>
          <a:solidFill>
            <a:srgbClr val="FFFFCC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altLang="ko-KR" sz="200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ko-KR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Германия вновь перенесла главные усилия на запад. Главный удар предполагалось нанести Франции в районе Вердена, имевшем важное оперативное значение (см. Верденская операция). Несмотря на огромные усилия, германские войска прорвать оборону не смогли. Этому способствовало наступление русских армий на Юго-Западном фронте в Галиции (Юго-Западного фронта наступление). Германо-австрийское командование было вынуждено перебросить с Западного и Итальянского фронтов на Восточный фронт 34 дивизии. Безуспешными оказались наступательные действия и англо-французских войск на реке Сомма.</a:t>
            </a:r>
            <a:endParaRPr lang="ru-RU" sz="200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38244" name="Прямоугольник 3"/>
          <p:cNvSpPr>
            <a:spLocks noChangeArrowheads="1"/>
          </p:cNvSpPr>
          <p:nvPr/>
        </p:nvSpPr>
        <p:spPr bwMode="auto">
          <a:xfrm>
            <a:off x="-571500" y="14287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ko-KR">
                <a:solidFill>
                  <a:srgbClr val="000000"/>
                </a:solidFill>
              </a:rPr>
              <a:t/>
            </a:r>
            <a:br>
              <a:rPr lang="ru-RU" altLang="ko-KR">
                <a:solidFill>
                  <a:srgbClr val="000000"/>
                </a:solidFill>
              </a:rPr>
            </a:b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8938" y="2714625"/>
            <a:ext cx="5976937" cy="1285875"/>
          </a:xfrm>
        </p:spPr>
        <p:txBody>
          <a:bodyPr/>
          <a:lstStyle/>
          <a:p>
            <a:pPr marL="514350" indent="-514350" algn="ctr" eaLnBrk="1" hangingPunct="1">
              <a:buFont typeface="Wingdings" pitchFamily="2" charset="2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1. Начало </a:t>
            </a:r>
          </a:p>
          <a:p>
            <a:pPr marL="514350" indent="-514350" eaLnBrk="1" hangingPunct="1">
              <a:buFont typeface="Wingdings" pitchFamily="2" charset="2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Первой мировой войны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>
              <a:solidFill>
                <a:srgbClr val="C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776" y="1556792"/>
            <a:ext cx="6130925" cy="3643313"/>
          </a:xfrm>
          <a:solidFill>
            <a:srgbClr val="FFFFCC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FF0000"/>
                </a:solidFill>
              </a:rPr>
              <a:t>        </a:t>
            </a:r>
            <a:r>
              <a:rPr lang="ru-RU" sz="2400" i="1" smtClean="0">
                <a:solidFill>
                  <a:srgbClr val="FF0000"/>
                </a:solidFill>
              </a:rPr>
              <a:t>Таким образом, успех на Юго-Западном фронте не дал русским войскам решающих стратегических результатов, так как не был поддержан наступательными операциями других фронтов. И после прохода резервов противника война приобрела позиционный характер.</a:t>
            </a:r>
            <a:endParaRPr lang="ru-RU" sz="2000" i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2103438" y="857250"/>
            <a:ext cx="4408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400" b="1" u="sng" smtClean="0">
                <a:solidFill>
                  <a:srgbClr val="003399"/>
                </a:solidFill>
                <a:latin typeface="Times New Roman" pitchFamily="18" charset="0"/>
              </a:rPr>
              <a:t>Военные действия в 1916 году.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971550" y="1412875"/>
            <a:ext cx="7253288" cy="40640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mtClean="0">
                <a:solidFill>
                  <a:srgbClr val="003399"/>
                </a:solidFill>
              </a:rPr>
              <a:t> 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Германия вновь направила основной удар против Франции 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187450" y="1873250"/>
            <a:ext cx="68405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Западный фронт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          </a:t>
            </a:r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Восточный фронт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</a:rPr>
              <a:t>              </a:t>
            </a:r>
          </a:p>
        </p:txBody>
      </p:sp>
      <p:sp>
        <p:nvSpPr>
          <p:cNvPr id="70663" name="Line 7"/>
          <p:cNvSpPr>
            <a:spLocks noChangeShapeType="1"/>
          </p:cNvSpPr>
          <p:nvPr/>
        </p:nvSpPr>
        <p:spPr bwMode="auto">
          <a:xfrm flipH="1">
            <a:off x="2365375" y="23177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70664" name="Line 8"/>
          <p:cNvSpPr>
            <a:spLocks noChangeShapeType="1"/>
          </p:cNvSpPr>
          <p:nvPr/>
        </p:nvSpPr>
        <p:spPr bwMode="auto">
          <a:xfrm>
            <a:off x="6011863" y="25654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srgbClr val="003399"/>
              </a:solidFill>
            </a:endParaRPr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169863" y="2605088"/>
            <a:ext cx="4392612" cy="4094162"/>
          </a:xfrm>
          <a:prstGeom prst="rect">
            <a:avLst/>
          </a:prstGeom>
          <a:solidFill>
            <a:srgbClr val="F8F8F8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mtClean="0">
                <a:solidFill>
                  <a:srgbClr val="003399"/>
                </a:solidFill>
              </a:rPr>
              <a:t> -  </a:t>
            </a:r>
            <a:r>
              <a:rPr lang="ru-RU" sz="2000" b="1" u="sng" smtClean="0">
                <a:solidFill>
                  <a:srgbClr val="003399"/>
                </a:solidFill>
                <a:latin typeface="Times New Roman" pitchFamily="18" charset="0"/>
              </a:rPr>
              <a:t>« Верденская мясорубка»,</a:t>
            </a:r>
          </a:p>
          <a:p>
            <a:pPr eaLnBrk="0" hangingPunct="0"/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наступательная операции (</a:t>
            </a:r>
            <a:r>
              <a:rPr lang="ru-RU" sz="2000" b="1" u="sng" smtClean="0">
                <a:solidFill>
                  <a:srgbClr val="003399"/>
                </a:solidFill>
                <a:latin typeface="Times New Roman" pitchFamily="18" charset="0"/>
              </a:rPr>
              <a:t>угроза взятия Парижа немцами)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 (21 февраля – 18 декабря 1916 г.)</a:t>
            </a:r>
          </a:p>
          <a:p>
            <a:pPr eaLnBrk="0" hangingPunct="0"/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Погибло свыше 1 млн.человек</a:t>
            </a:r>
          </a:p>
          <a:p>
            <a:pPr eaLnBrk="0" hangingPunct="0"/>
            <a:endParaRPr lang="ru-RU" sz="2000" b="1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наступление Антанты на реке Сомма, первое применение  танков англичанами</a:t>
            </a:r>
          </a:p>
          <a:p>
            <a:pPr eaLnBrk="0" hangingPunct="0">
              <a:buFontTx/>
              <a:buChar char="-"/>
            </a:pPr>
            <a:endParaRPr lang="ru-RU" sz="2000" b="1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0" hangingPunct="0"/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- Ютландское морское сражение главных сил британского и германского флотов. </a:t>
            </a:r>
          </a:p>
        </p:txBody>
      </p:sp>
      <p:sp>
        <p:nvSpPr>
          <p:cNvPr id="15368" name="Text Box 14"/>
          <p:cNvSpPr txBox="1">
            <a:spLocks noChangeArrowheads="1"/>
          </p:cNvSpPr>
          <p:nvPr/>
        </p:nvSpPr>
        <p:spPr bwMode="auto">
          <a:xfrm>
            <a:off x="4643438" y="2997200"/>
            <a:ext cx="3960812" cy="2246313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Наступление Юго-Западного фронта под командованием А.А. Брусилова (</a:t>
            </a:r>
            <a:r>
              <a:rPr lang="ru-RU" sz="2000" b="1" u="sng" smtClean="0">
                <a:solidFill>
                  <a:srgbClr val="003399"/>
                </a:solidFill>
                <a:latin typeface="Times New Roman" pitchFamily="18" charset="0"/>
              </a:rPr>
              <a:t>Брусиловский прорыв).</a:t>
            </a:r>
            <a:r>
              <a:rPr lang="ru-RU" sz="2000" b="1" smtClean="0">
                <a:solidFill>
                  <a:srgbClr val="003399"/>
                </a:solidFill>
                <a:latin typeface="Times New Roman" pitchFamily="18" charset="0"/>
              </a:rPr>
              <a:t> Австро-германские войска потеряли свыше 1 млн. чел. убитыми и ранеными, свыше 400 тыс. чел. пленными. </a:t>
            </a:r>
          </a:p>
        </p:txBody>
      </p:sp>
    </p:spTree>
    <p:extLst>
      <p:ext uri="{BB962C8B-B14F-4D97-AF65-F5344CB8AC3E}">
        <p14:creationId xmlns:p14="http://schemas.microsoft.com/office/powerpoint/2010/main" val="105952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3" grpId="0" animBg="1"/>
      <p:bldP spid="7066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8938" y="2643188"/>
            <a:ext cx="5884862" cy="1714500"/>
          </a:xfrm>
        </p:spPr>
        <p:txBody>
          <a:bodyPr/>
          <a:lstStyle/>
          <a:p>
            <a:pPr marL="182563" indent="-182563" algn="ctr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00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3. Приближение кризиса. Перестройка экономики. </a:t>
            </a:r>
          </a:p>
          <a:p>
            <a:pPr marL="182563" indent="-182563"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Война и общество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000125"/>
            <a:ext cx="8229600" cy="4167188"/>
          </a:xfrm>
          <a:solidFill>
            <a:srgbClr val="FFFFCC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</a:rPr>
              <a:t>        Военные события 1915 г. показали, что Россия не была готова к ведению затяжной кампании. Однако уже к 1916 г. ситуацию удалось переломить и перестроить экономику на военный лад.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</a:rPr>
              <a:t>        Несмотря на потерю ряда промышленных центров, темпы экономического роста не только не упали, но даже несколько возросли.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</a:rPr>
              <a:t>        Увеличилась добыча угля, нефти, значительно вырос выпуск машиностроительной и химической продукции. Военная промышленность полностью обеспечивала фронт легким оружием и экспортировала его.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4" descr="Рисунок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9588"/>
          </a:xfrm>
          <a:noFill/>
        </p:spPr>
      </p:pic>
      <p:sp>
        <p:nvSpPr>
          <p:cNvPr id="143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6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4375" y="1484313"/>
            <a:ext cx="7673975" cy="3373437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       </a:t>
            </a:r>
            <a:r>
              <a:rPr lang="ru-RU" sz="2000" smtClean="0">
                <a:solidFill>
                  <a:srgbClr val="000000"/>
                </a:solidFill>
                <a:cs typeface="Arial" charset="0"/>
              </a:rPr>
              <a:t>Решающую роль в этом переломе сыграло объединение усилий государства, промышленной буржуазии, земской и городской общественности, кооперации. </a:t>
            </a:r>
          </a:p>
          <a:p>
            <a:pPr eaLnBrk="1" hangingPunct="1">
              <a:buFontTx/>
              <a:buNone/>
            </a:pPr>
            <a:endParaRPr lang="ru-RU" sz="2000" smtClean="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ru-RU" sz="2000" smtClean="0">
                <a:solidFill>
                  <a:srgbClr val="000000"/>
                </a:solidFill>
                <a:cs typeface="Arial" charset="0"/>
              </a:rPr>
              <a:t>       В 1915 г. по инициативе крупных промышленников были созданы специальные органы по централизации и мобилизации всех имеющихся в стране ресурсов для нужд фронта – топливо, продовольствие, артиллерийское снабжение и т.д.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857250"/>
            <a:ext cx="7667625" cy="5232400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dirty="0" smtClean="0"/>
              <a:t>       </a:t>
            </a:r>
            <a:r>
              <a:rPr lang="ru-RU" sz="20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Для помощи армии и фронту были созданы крупные общественные организации – Военно-промышленные комитеты, Всероссийский земский союз помощи больным и раненым воинам, Всероссийский союз городов и др.</a:t>
            </a:r>
          </a:p>
          <a:p>
            <a:pPr eaLnBrk="1" hangingPunct="1">
              <a:buFont typeface="Wingdings" pitchFamily="2" charset="2"/>
              <a:buNone/>
            </a:pPr>
            <a:endParaRPr lang="ru-RU" sz="20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В Петрограде  и Москве действовал Комитет научно-технической помощи – объединение русских ученых и изобретателей, быстро и оперативно решавший военно-технической помощи - объединение русских ученых и изобретателей, быстро и оперативно решавший вопросы, военно-технические проблемы и внедрявший свои изобретения в производство. Такими новинками, как самолет-бомбардировщик, пистолет-пулемет, самозарядная винтовка, гусеничный автомобиль, противогазы, армия обязана ему.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8912"/>
            <a:ext cx="8507413" cy="6480447"/>
          </a:xfrm>
          <a:solidFill>
            <a:srgbClr val="FFFFCC"/>
          </a:solidFill>
        </p:spPr>
        <p:txBody>
          <a:bodyPr/>
          <a:lstStyle/>
          <a:p>
            <a:pPr eaLnBrk="1" hangingPunct="1"/>
            <a:r>
              <a:rPr lang="ru-RU" sz="1400" dirty="0" smtClean="0">
                <a:solidFill>
                  <a:srgbClr val="000000"/>
                </a:solidFill>
              </a:rPr>
              <a:t>Поражение русских войск в весенне-летней кампании 1915 г. стало причиной разочарования общества в возможностях правительства. Кадеты выдвинули идею создания правительства «народного доверия»</a:t>
            </a:r>
          </a:p>
          <a:p>
            <a:pPr eaLnBrk="1" hangingPunct="1">
              <a:buFontTx/>
              <a:buNone/>
            </a:pPr>
            <a:endParaRPr lang="ru-RU" sz="1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ru-RU" sz="1400" dirty="0" smtClean="0">
                <a:solidFill>
                  <a:srgbClr val="000000"/>
                </a:solidFill>
              </a:rPr>
              <a:t>Вокруг этой идеи сплотилось большинство думских фракций, кроме крайне правых и крайне левых. В Думе была создана межпартийная коалиция, получившая название Прогрессивного блока.</a:t>
            </a:r>
          </a:p>
          <a:p>
            <a:pPr eaLnBrk="1" hangingPunct="1"/>
            <a:endParaRPr lang="ru-RU" sz="1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ru-RU" sz="1400" dirty="0" smtClean="0">
                <a:solidFill>
                  <a:srgbClr val="000000"/>
                </a:solidFill>
              </a:rPr>
              <a:t>В 1916 г. его лидеры решили усилить критический тон своих выступлений. Началом парламентской атаки на власть стала речь лидера кадетов П.Н. Милюкова на заседании Думы. Резко критикуя официальную военную и хозяйственную политику, Милюков завершил каждый пункт обвинения многозначительным вопросом: «Что это: глупость или измена?» </a:t>
            </a:r>
          </a:p>
        </p:txBody>
      </p:sp>
      <p:sp>
        <p:nvSpPr>
          <p:cNvPr id="145411" name="Rectangle 4"/>
          <p:cNvSpPr>
            <a:spLocks noChangeArrowheads="1"/>
          </p:cNvSpPr>
          <p:nvPr/>
        </p:nvSpPr>
        <p:spPr bwMode="auto">
          <a:xfrm>
            <a:off x="4067944" y="3501008"/>
            <a:ext cx="467995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ko-KR" i="1" dirty="0">
                <a:solidFill>
                  <a:srgbClr val="000000"/>
                </a:solidFill>
              </a:rPr>
              <a:t>МИЛЮКОВ Павел Николаевич (1859-1943), российский политический деятель, историк, публицист, теоретик и лидер партии кадетов. В 1917 министр иностранных дел Временного правительства 1-го состава [до 2(15) мая]. После Октябрьской революции эмигрант. Труды по истории России 18-19 вв., Февральской и Октябрьской революций.</a:t>
            </a:r>
          </a:p>
          <a:p>
            <a:pPr eaLnBrk="0" hangingPunct="0"/>
            <a:endParaRPr lang="ru-RU" altLang="ko-KR" sz="1400" dirty="0"/>
          </a:p>
        </p:txBody>
      </p:sp>
      <p:pic>
        <p:nvPicPr>
          <p:cNvPr id="145412" name="Picture 5" descr="pm_09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3141663"/>
            <a:ext cx="3023691" cy="3527425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60648"/>
            <a:ext cx="8291513" cy="6383338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</a:p>
          <a:p>
            <a:pPr indent="12700" eaLnBrk="1" hangingPunct="1"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Вслед за П.Н. Милюковым с эффективными разоблачительными речами выступили националист В.В. Шульгин и даже крайний монархист В.М. Пуришкевич. </a:t>
            </a:r>
          </a:p>
        </p:txBody>
      </p:sp>
      <p:sp>
        <p:nvSpPr>
          <p:cNvPr id="146435" name="Rectangle 4"/>
          <p:cNvSpPr>
            <a:spLocks noChangeArrowheads="1"/>
          </p:cNvSpPr>
          <p:nvPr/>
        </p:nvSpPr>
        <p:spPr bwMode="auto">
          <a:xfrm>
            <a:off x="2987824" y="1256467"/>
            <a:ext cx="5544616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altLang="ko-KR" sz="2000" i="1" dirty="0">
                <a:solidFill>
                  <a:srgbClr val="000000"/>
                </a:solidFill>
              </a:rPr>
              <a:t>ШУЛЬГИН Василий Витальевич (1878-1976), российский политический деятель, монархист. Один из лидеров правого крыла 2-4-й Государственных дум, член Временного комитета Государственной думы; принимал вместе с А. И. </a:t>
            </a:r>
            <a:r>
              <a:rPr lang="ru-RU" altLang="ko-KR" sz="2000" i="1" dirty="0" err="1">
                <a:solidFill>
                  <a:srgbClr val="000000"/>
                </a:solidFill>
              </a:rPr>
              <a:t>Гучковым</a:t>
            </a:r>
            <a:r>
              <a:rPr lang="ru-RU" altLang="ko-KR" sz="2000" i="1" dirty="0">
                <a:solidFill>
                  <a:srgbClr val="000000"/>
                </a:solidFill>
              </a:rPr>
              <a:t> отречение от престола императора Николая II. После Октябрьской революции участвовал в создании белой Добровольческой армии эмигрировал. В 1944 арестован в Югославии, вывезен в СССР и до 1956 находился в заключении за антисоветскую деятельность. В 1960-х гг. призвал эмиграцию отказаться от враждебного отношения к СССР. Воспоминания: «Дни» (1925), «1920-й год» (1927).</a:t>
            </a:r>
          </a:p>
          <a:p>
            <a:pPr eaLnBrk="0" hangingPunct="0"/>
            <a:endParaRPr lang="ru-RU" altLang="ko-KR" dirty="0">
              <a:solidFill>
                <a:srgbClr val="000000"/>
              </a:solidFill>
            </a:endParaRPr>
          </a:p>
        </p:txBody>
      </p:sp>
      <p:pic>
        <p:nvPicPr>
          <p:cNvPr id="146436" name="Picture 5" descr="шу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132856"/>
            <a:ext cx="2502595" cy="2784248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35896" y="692696"/>
            <a:ext cx="5111750" cy="5400129"/>
          </a:xfrm>
          <a:solidFill>
            <a:srgbClr val="FFFFCC"/>
          </a:solidFill>
        </p:spPr>
        <p:txBody>
          <a:bodyPr/>
          <a:lstStyle/>
          <a:p>
            <a:r>
              <a:rPr lang="ru-RU" altLang="ko-KR" sz="1800" i="1" dirty="0" smtClean="0">
                <a:solidFill>
                  <a:srgbClr val="000000"/>
                </a:solidFill>
                <a:effectLst/>
                <a:latin typeface="Arial" charset="0"/>
                <a:cs typeface="Arial" charset="0"/>
              </a:rPr>
              <a:t>ПУРИШКЕВИЧ Владимир Митрофанович (1870-1920, Новороссийск), российский политический деятель, литератор, один из лидеров Союза русского народа, Союза Михаила Архангела.</a:t>
            </a:r>
          </a:p>
          <a:p>
            <a:r>
              <a:rPr lang="ru-RU" altLang="ko-KR" sz="1800" i="1" dirty="0" smtClean="0">
                <a:solidFill>
                  <a:srgbClr val="000000"/>
                </a:solidFill>
                <a:effectLst/>
                <a:latin typeface="Arial" charset="0"/>
                <a:cs typeface="Arial" charset="0"/>
              </a:rPr>
              <a:t>Крупный бессарабский помещик, В. М. Пуришкевич в 1905 году стал одним из основателей Союза русского народа, в 1908 году он со своими сторонниками создал Союз Михаила Архангела. Пуришкевич был лидером крайне правых депутатов во 2-4 Государственных думах. Участник убийства Распутина. После революции 1917 года создал на юге России Всероссийскую народно-государственную партию, участвовал в борьбе против Советской власти. Умер в Новороссийске от тифа.</a:t>
            </a:r>
          </a:p>
          <a:p>
            <a:pPr eaLnBrk="1" hangingPunct="1">
              <a:lnSpc>
                <a:spcPct val="80000"/>
              </a:lnSpc>
            </a:pPr>
            <a:endParaRPr lang="ru-RU" sz="1800" dirty="0" smtClean="0">
              <a:solidFill>
                <a:srgbClr val="000000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47459" name="Picture 4" descr="П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000125"/>
            <a:ext cx="3235325" cy="3600450"/>
          </a:xfrm>
          <a:noFill/>
        </p:spPr>
      </p:pic>
      <p:sp>
        <p:nvSpPr>
          <p:cNvPr id="147460" name="Rectangle 7"/>
          <p:cNvSpPr>
            <a:spLocks noChangeArrowheads="1"/>
          </p:cNvSpPr>
          <p:nvPr/>
        </p:nvSpPr>
        <p:spPr bwMode="auto">
          <a:xfrm>
            <a:off x="357188" y="4929188"/>
            <a:ext cx="3176587" cy="369887"/>
          </a:xfrm>
          <a:prstGeom prst="rect">
            <a:avLst/>
          </a:prstGeom>
          <a:solidFill>
            <a:srgbClr val="CC66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altLang="ko-KR">
                <a:solidFill>
                  <a:srgbClr val="000000"/>
                </a:solidFill>
              </a:rPr>
              <a:t>В. М. Пуришкевич. Рисунок</a:t>
            </a:r>
            <a:r>
              <a:rPr lang="ru-RU" altLang="ko-KR"/>
              <a:t>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0" y="1000125"/>
            <a:ext cx="5594350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   Дискредитируя власть на самом высоком уровне, они готовили общественное создание к мысли о ее непригодности, т. е. совершали революционную агитацию.</a:t>
            </a:r>
          </a:p>
          <a:p>
            <a:pPr eaLnBrk="1" hangingPunct="1">
              <a:buFontTx/>
              <a:buNone/>
            </a:pPr>
            <a:endParaRPr lang="ru-RU" sz="2400" smtClean="0"/>
          </a:p>
          <a:p>
            <a:pPr eaLnBrk="1" hangingPunct="1">
              <a:buFontTx/>
              <a:buNone/>
            </a:pPr>
            <a:r>
              <a:rPr lang="ru-RU" sz="2400" smtClean="0"/>
              <a:t>        В августе 1915 г. Николай</a:t>
            </a:r>
            <a:r>
              <a:rPr lang="en-US" sz="2400" smtClean="0"/>
              <a:t> II </a:t>
            </a:r>
            <a:r>
              <a:rPr lang="ru-RU" sz="2400" smtClean="0"/>
              <a:t>взял верховное командование на себя. Однако в народе его не любили из-за связи царской семьи с Распутиным.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0835" name="Picture 4" descr="Рисунок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20836" name="Rectangle 7"/>
          <p:cNvSpPr>
            <a:spLocks noChangeArrowheads="1"/>
          </p:cNvSpPr>
          <p:nvPr/>
        </p:nvSpPr>
        <p:spPr bwMode="auto">
          <a:xfrm>
            <a:off x="5435600" y="836613"/>
            <a:ext cx="352901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000000"/>
                </a:solidFill>
              </a:rPr>
              <a:t>Поводом к началу 1-й мировой войны стало убийство 28 июня 1914г. в Сараево наследника австрийского престола эрцгерцога Франца-Фердинанда. Гавриил Принцип мстил австрийцам за захват Боснии на которую претендовала и Сербия.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000000"/>
                </a:solidFill>
              </a:rPr>
              <a:t>Австрия под давлением Германии  начала войну против Сербии.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187450" y="6021388"/>
            <a:ext cx="3313113" cy="657225"/>
          </a:xfrm>
          <a:prstGeom prst="rect">
            <a:avLst/>
          </a:prstGeom>
          <a:solidFill>
            <a:srgbClr val="FF9933"/>
          </a:solidFill>
          <a:ln w="762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Убийство Эрцгерцога</a:t>
            </a:r>
          </a:p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Франца-Фердинанда</a:t>
            </a:r>
          </a:p>
        </p:txBody>
      </p:sp>
      <p:pic>
        <p:nvPicPr>
          <p:cNvPr id="34818" name="Picture 2" descr="http://objectifbrevet.free.fr/histoire/images/img_h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4608512" cy="5405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14750" y="500063"/>
            <a:ext cx="5214938" cy="3786187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ko-KR" sz="2000" i="1" dirty="0" smtClean="0">
                <a:solidFill>
                  <a:srgbClr val="000000"/>
                </a:solidFill>
              </a:rPr>
              <a:t>РАСПУТИН Григорий Ефимович (9 января 1869, село Покровское, близ Тюмени — 1916), крестьянин </a:t>
            </a:r>
            <a:r>
              <a:rPr lang="ru-RU" altLang="ko-KR" sz="2000" i="1" dirty="0" err="1" smtClean="0">
                <a:solidFill>
                  <a:srgbClr val="000000"/>
                </a:solidFill>
              </a:rPr>
              <a:t>Тобольской</a:t>
            </a:r>
            <a:r>
              <a:rPr lang="ru-RU" altLang="ko-KR" sz="2000" i="1" dirty="0" smtClean="0">
                <a:solidFill>
                  <a:srgbClr val="000000"/>
                </a:solidFill>
              </a:rPr>
              <a:t> губ., получивший известность «прорицаниями» и «исцелениями». Оказывая помощь больному гемофилией наследнику престола, приобрел неограниченное доверие императрицы Александры Федоровны и императора Николая II. Убит заговорщиками, считавшими влияние Распутина гибельным для монархии.</a:t>
            </a:r>
            <a:endParaRPr lang="ru-RU" sz="2000" i="1" dirty="0" smtClean="0">
              <a:solidFill>
                <a:srgbClr val="000000"/>
              </a:solidFill>
            </a:endParaRPr>
          </a:p>
        </p:txBody>
      </p:sp>
      <p:pic>
        <p:nvPicPr>
          <p:cNvPr id="149508" name="Picture 4" descr="pr_11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500063"/>
            <a:ext cx="3016250" cy="3357562"/>
          </a:xfrm>
          <a:noFill/>
        </p:spPr>
      </p:pic>
      <p:pic>
        <p:nvPicPr>
          <p:cNvPr id="149509" name="Picture 7" descr="Pa011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85813" y="4000500"/>
            <a:ext cx="2327275" cy="2589213"/>
          </a:xfrm>
          <a:noFill/>
        </p:spPr>
      </p:pic>
      <p:sp>
        <p:nvSpPr>
          <p:cNvPr id="149510" name="Rectangle 10"/>
          <p:cNvSpPr>
            <a:spLocks noChangeArrowheads="1"/>
          </p:cNvSpPr>
          <p:nvPr/>
        </p:nvSpPr>
        <p:spPr bwMode="auto">
          <a:xfrm>
            <a:off x="3571875" y="6072188"/>
            <a:ext cx="4502150" cy="360362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ko-KR" sz="1600"/>
              <a:t>Ю. П. Анненков. «Григорий Распутин». 1915</a:t>
            </a:r>
            <a:r>
              <a:rPr lang="ru-RU" altLang="ko-KR" sz="2400"/>
              <a:t>.</a:t>
            </a:r>
            <a:endParaRPr lang="ru-RU" sz="24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2809875"/>
          </a:xfrm>
          <a:solidFill>
            <a:srgbClr val="CC6600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900" dirty="0" smtClean="0"/>
              <a:t>      </a:t>
            </a:r>
            <a:r>
              <a:rPr lang="ru-RU" sz="1800" dirty="0" smtClean="0">
                <a:solidFill>
                  <a:srgbClr val="000000"/>
                </a:solidFill>
                <a:effectLst/>
              </a:rPr>
              <a:t>Затяжная война резко ухудшила жизнь людей. Взлет российской промышленности, работавшей на оборону, произошел за счет снижения выпуска товаров народного потребления, что стало причиной повышения цен. Перегрузка железных дорог привела к перебоям в снабжении крупных городов продуктами питания.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>
              <a:solidFill>
                <a:srgbClr val="0000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  <a:effectLst/>
              </a:rPr>
              <a:t>        В конце 1916 г. в 31 губернии правительство ввело продразверстку.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/>
          </a:p>
        </p:txBody>
      </p:sp>
      <p:sp>
        <p:nvSpPr>
          <p:cNvPr id="151555" name="Rectangle 4"/>
          <p:cNvSpPr>
            <a:spLocks noChangeArrowheads="1"/>
          </p:cNvSpPr>
          <p:nvPr/>
        </p:nvSpPr>
        <p:spPr bwMode="auto">
          <a:xfrm>
            <a:off x="428625" y="3357563"/>
            <a:ext cx="8215313" cy="2643187"/>
          </a:xfrm>
          <a:prstGeom prst="rect">
            <a:avLst/>
          </a:prstGeom>
          <a:solidFill>
            <a:srgbClr val="FFFFCC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51556" name="Прямоугольник 3"/>
          <p:cNvSpPr>
            <a:spLocks noChangeArrowheads="1"/>
          </p:cNvSpPr>
          <p:nvPr/>
        </p:nvSpPr>
        <p:spPr bwMode="auto">
          <a:xfrm>
            <a:off x="500063" y="3643313"/>
            <a:ext cx="8001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ko-KR" b="1">
                <a:solidFill>
                  <a:srgbClr val="000000"/>
                </a:solidFill>
              </a:rPr>
              <a:t>ПРОДРАЗВЕРСТКА</a:t>
            </a:r>
            <a:r>
              <a:rPr lang="ru-RU" altLang="ko-KR">
                <a:solidFill>
                  <a:srgbClr val="000000"/>
                </a:solidFill>
              </a:rPr>
              <a:t> (продовольственная разверстка), система заготовок </a:t>
            </a:r>
          </a:p>
          <a:p>
            <a:r>
              <a:rPr lang="ru-RU" altLang="ko-KR">
                <a:solidFill>
                  <a:srgbClr val="000000"/>
                </a:solidFill>
              </a:rPr>
              <a:t>сельскохозяйственных продуктов в России в 1919-1921, элемент политики военного коммунизма; обязательная сдача крестьянами </a:t>
            </a:r>
          </a:p>
          <a:p>
            <a:r>
              <a:rPr lang="ru-RU" altLang="ko-KR">
                <a:solidFill>
                  <a:srgbClr val="000000"/>
                </a:solidFill>
              </a:rPr>
              <a:t>государству по твердым ценам всех так называемых излишков (сверх установленных норм на личные и хозяйственные нужды) хлеба и других продуктов. Проводилась органами Наркомпрода, продотрядами совместно с комбедами, местными Советами в принудительном порядке. </a:t>
            </a: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714375"/>
            <a:ext cx="8229600" cy="5095875"/>
          </a:xfrm>
          <a:solidFill>
            <a:srgbClr val="FFFFCC"/>
          </a:solidFill>
          <a:ln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ko-KR" sz="1800" smtClean="0">
                <a:latin typeface="Times New Roman" pitchFamily="18" charset="0"/>
              </a:rPr>
              <a:t>       </a:t>
            </a:r>
            <a:r>
              <a:rPr lang="ru-RU" altLang="ko-KR" sz="1800" smtClean="0">
                <a:solidFill>
                  <a:srgbClr val="000000"/>
                </a:solidFill>
                <a:cs typeface="Arial" charset="0"/>
              </a:rPr>
              <a:t>Нормы сдачи хлеба распределялись (разверстывались) как дань между территориями. Часто нормы сдачи хлеба были больше, чем запасы крестьян. </a:t>
            </a:r>
          </a:p>
          <a:p>
            <a:pPr eaLnBrk="1" hangingPunct="1">
              <a:buFontTx/>
              <a:buNone/>
            </a:pPr>
            <a:endParaRPr lang="ru-RU" altLang="ko-KR" sz="1800" smtClean="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ru-RU" altLang="ko-KR" sz="1800" smtClean="0">
                <a:solidFill>
                  <a:srgbClr val="000000"/>
                </a:solidFill>
                <a:cs typeface="Arial" charset="0"/>
              </a:rPr>
              <a:t>         Перед угрозой голодной смерти крестьяне прятали хлеб, но продотряды искали запасы и наказывали «укрывателей». За первый год продовольственной диктатуры и начала продразверстки (до июня 1919) было собрано 44,6 млн пудов хлеба, а за второй год (до июня 1920 ) — 113,9 млн пудов. </a:t>
            </a:r>
          </a:p>
          <a:p>
            <a:pPr eaLnBrk="1" hangingPunct="1">
              <a:buFontTx/>
              <a:buNone/>
            </a:pPr>
            <a:endParaRPr lang="ru-RU" altLang="ko-KR" sz="1800" smtClean="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ru-RU" altLang="ko-KR" sz="1800" smtClean="0">
                <a:solidFill>
                  <a:srgbClr val="000000"/>
                </a:solidFill>
                <a:cs typeface="Arial" charset="0"/>
              </a:rPr>
              <a:t>        Продразверстка, таким образом, несколько увеличила сборы хлеба, чему способствовало также наступление белых армий — часть крестьян готова была поддержать коммунистов продовольствием в условиях угрозы победы белых. Для сравнения: только за ноябрь 1917 при еще функционировании неразгромленного продовольственного аппарата Временного правительства было собрано 33,7 млн. пудов</a:t>
            </a:r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7784" y="1700808"/>
            <a:ext cx="6072187" cy="3143250"/>
          </a:xfrm>
          <a:solidFill>
            <a:srgbClr val="FFFFCC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ru-RU" sz="2400" i="1" smtClean="0">
                <a:solidFill>
                  <a:srgbClr val="FF0000"/>
                </a:solidFill>
              </a:rPr>
              <a:t>Таким образом, в 1914 г. Россия была втянута в мировую войну, к которой она была не готова. Поражение русской армии и утрата авторитета правящими кругами привели к новому витку противостояния между властью и обществом.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2493963" y="775143"/>
            <a:ext cx="6650037" cy="538609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r>
              <a:rPr lang="ru-RU" sz="2400" b="1" dirty="0">
                <a:solidFill>
                  <a:srgbClr val="000000"/>
                </a:solidFill>
              </a:rPr>
              <a:t>    </a:t>
            </a:r>
            <a:r>
              <a:rPr lang="ru-RU" sz="2400" b="1" u="sng" dirty="0">
                <a:solidFill>
                  <a:srgbClr val="000000"/>
                </a:solidFill>
              </a:rPr>
              <a:t>11 ноября 1918 года –окончание Первой мировой войны</a:t>
            </a:r>
          </a:p>
          <a:p>
            <a:pPr eaLnBrk="1" hangingPunct="1"/>
            <a:endParaRPr lang="ru-RU" sz="2400" b="1" dirty="0" smtClean="0">
              <a:solidFill>
                <a:srgbClr val="000000"/>
              </a:solidFill>
            </a:endParaRPr>
          </a:p>
          <a:p>
            <a:pPr eaLnBrk="1" hangingPunct="1"/>
            <a:endParaRPr lang="ru-RU" sz="2400" b="1" dirty="0">
              <a:solidFill>
                <a:srgbClr val="000000"/>
              </a:solidFill>
            </a:endParaRPr>
          </a:p>
          <a:p>
            <a:pPr eaLnBrk="1" hangingPunct="1"/>
            <a:endParaRPr lang="ru-RU" sz="2400" b="1" dirty="0">
              <a:solidFill>
                <a:srgbClr val="000000"/>
              </a:solidFill>
            </a:endParaRPr>
          </a:p>
          <a:p>
            <a:pPr eaLnBrk="1" hangingPunct="1"/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Компьенское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перемирие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стран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Антанты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с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Германией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itchFamily="18" charset="0"/>
              </a:rPr>
              <a:t>Капитуляция</a:t>
            </a:r>
            <a:r>
              <a:rPr lang="en-US" sz="2800" b="1" u="sng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itchFamily="18" charset="0"/>
              </a:rPr>
              <a:t>германских</a:t>
            </a:r>
            <a:r>
              <a:rPr lang="en-US" sz="2800" b="1" u="sng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itchFamily="18" charset="0"/>
              </a:rPr>
              <a:t>войск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: 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прекращение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военных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действий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</a:rPr>
              <a:t>2.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сдача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Германией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сухопутного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и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морского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вооружения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</a:rPr>
              <a:t>3.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вывод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войск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с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оккупированных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территорий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54477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2625361" y="332656"/>
            <a:ext cx="6400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</a:rPr>
              <a:t>   Последствия войны.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460498" y="2333685"/>
            <a:ext cx="7561262" cy="4524315"/>
          </a:xfrm>
          <a:prstGeom prst="rect">
            <a:avLst/>
          </a:prstGeom>
          <a:solidFill>
            <a:srgbClr val="F8F8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AutoNum type="arabicPeriod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Распад империи Романовых, Габсбургов,   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</a:rPr>
              <a:t>Гогецоллернов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 и турецких султанов.</a:t>
            </a:r>
          </a:p>
          <a:p>
            <a:endParaRPr 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2. Возникновение новых государств: Советская  Россия, Финляндия, Польша, Венгрия, Австрия, Чехословакия, Югославия, страны Прибалтики.</a:t>
            </a:r>
          </a:p>
          <a:p>
            <a:endParaRPr 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 3.  США стали играть ведущую роль в мире.</a:t>
            </a:r>
          </a:p>
          <a:p>
            <a:endParaRPr 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 4. Сохраняются основные противоречия на международной арене, которые приведут к новой мировой войне.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439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75" y="285750"/>
            <a:ext cx="3500438" cy="809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                                          </a:t>
            </a:r>
            <a:r>
              <a:rPr lang="ru-RU" sz="2800" b="1" smtClean="0">
                <a:solidFill>
                  <a:srgbClr val="C00000"/>
                </a:solidFill>
              </a:rPr>
              <a:t>Причины войны</a:t>
            </a:r>
          </a:p>
        </p:txBody>
      </p:sp>
      <p:sp>
        <p:nvSpPr>
          <p:cNvPr id="121859" name="Rectangle 4"/>
          <p:cNvSpPr>
            <a:spLocks noChangeArrowheads="1"/>
          </p:cNvSpPr>
          <p:nvPr/>
        </p:nvSpPr>
        <p:spPr bwMode="auto">
          <a:xfrm>
            <a:off x="2571750" y="1500188"/>
            <a:ext cx="2571750" cy="1357312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Глубокие противоречия</a:t>
            </a:r>
          </a:p>
          <a:p>
            <a:pPr algn="ctr"/>
            <a:r>
              <a:rPr lang="ru-RU" sz="1600"/>
              <a:t> великих держав Европы</a:t>
            </a:r>
          </a:p>
        </p:txBody>
      </p:sp>
      <p:sp>
        <p:nvSpPr>
          <p:cNvPr id="121860" name="Rectangle 5"/>
          <p:cNvSpPr>
            <a:spLocks noChangeArrowheads="1"/>
          </p:cNvSpPr>
          <p:nvPr/>
        </p:nvSpPr>
        <p:spPr bwMode="auto">
          <a:xfrm>
            <a:off x="2500313" y="3500438"/>
            <a:ext cx="2592387" cy="136683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Взаимные притязания</a:t>
            </a:r>
          </a:p>
          <a:p>
            <a:pPr algn="ctr"/>
            <a:r>
              <a:rPr lang="ru-RU"/>
              <a:t> стран Европы на</a:t>
            </a:r>
          </a:p>
          <a:p>
            <a:pPr algn="ctr"/>
            <a:r>
              <a:rPr lang="ru-RU"/>
              <a:t> господствующее </a:t>
            </a:r>
          </a:p>
          <a:p>
            <a:pPr algn="ctr"/>
            <a:r>
              <a:rPr lang="ru-RU"/>
              <a:t>положение </a:t>
            </a:r>
          </a:p>
          <a:p>
            <a:pPr algn="ctr"/>
            <a:r>
              <a:rPr lang="ru-RU"/>
              <a:t>на континенте</a:t>
            </a:r>
          </a:p>
        </p:txBody>
      </p:sp>
      <p:sp>
        <p:nvSpPr>
          <p:cNvPr id="121861" name="Rectangle 6"/>
          <p:cNvSpPr>
            <a:spLocks noChangeArrowheads="1"/>
          </p:cNvSpPr>
          <p:nvPr/>
        </p:nvSpPr>
        <p:spPr bwMode="auto">
          <a:xfrm>
            <a:off x="5786438" y="1500188"/>
            <a:ext cx="2706687" cy="136683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Столкновение интересов </a:t>
            </a:r>
          </a:p>
          <a:p>
            <a:pPr algn="ctr"/>
            <a:r>
              <a:rPr lang="ru-RU"/>
              <a:t>защиты или</a:t>
            </a:r>
          </a:p>
          <a:p>
            <a:pPr algn="ctr"/>
            <a:r>
              <a:rPr lang="ru-RU"/>
              <a:t> передела колоний</a:t>
            </a:r>
          </a:p>
        </p:txBody>
      </p:sp>
      <p:sp>
        <p:nvSpPr>
          <p:cNvPr id="121862" name="Rectangle 7"/>
          <p:cNvSpPr>
            <a:spLocks noChangeArrowheads="1"/>
          </p:cNvSpPr>
          <p:nvPr/>
        </p:nvSpPr>
        <p:spPr bwMode="auto">
          <a:xfrm>
            <a:off x="5786438" y="3500438"/>
            <a:ext cx="2600325" cy="1368425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Амбиции</a:t>
            </a:r>
          </a:p>
          <a:p>
            <a:pPr algn="ctr"/>
            <a:r>
              <a:rPr lang="ru-RU"/>
              <a:t> монархов и </a:t>
            </a:r>
          </a:p>
          <a:p>
            <a:pPr algn="ctr"/>
            <a:r>
              <a:rPr lang="ru-RU"/>
              <a:t>государственных</a:t>
            </a:r>
          </a:p>
          <a:p>
            <a:pPr algn="ctr"/>
            <a:r>
              <a:rPr lang="ru-RU"/>
              <a:t> политиков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3907" name="Picture 6" descr="Рисунок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571500"/>
            <a:ext cx="4946650" cy="4286250"/>
          </a:xfrm>
          <a:noFill/>
          <a:ln w="76200">
            <a:solidFill>
              <a:schemeClr val="tx1"/>
            </a:solidFill>
          </a:ln>
        </p:spPr>
      </p:pic>
      <p:sp>
        <p:nvSpPr>
          <p:cNvPr id="138244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5286375" y="500063"/>
            <a:ext cx="3714750" cy="5643562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000" dirty="0" smtClean="0"/>
              <a:t>         </a:t>
            </a:r>
            <a:r>
              <a:rPr lang="ru-RU" sz="2000" dirty="0" smtClean="0">
                <a:solidFill>
                  <a:srgbClr val="000000"/>
                </a:solidFill>
              </a:rPr>
              <a:t>Россия, союзница Сербии, начала мобилизацию.1 августа Германия объявила ей войну, а 3 августа - Англии и Франции.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</a:rPr>
              <a:t>         Италия в войну не вступила, а Япония присоединилась к Антанте.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</a:rPr>
              <a:t>         Германский план «</a:t>
            </a:r>
            <a:r>
              <a:rPr lang="ru-RU" sz="2000" dirty="0" err="1" smtClean="0">
                <a:solidFill>
                  <a:srgbClr val="000000"/>
                </a:solidFill>
              </a:rPr>
              <a:t>Шлиффена</a:t>
            </a:r>
            <a:r>
              <a:rPr lang="ru-RU" sz="2000" dirty="0" smtClean="0">
                <a:solidFill>
                  <a:srgbClr val="000000"/>
                </a:solidFill>
              </a:rPr>
              <a:t>» предусматривал сначала разгром Франции, А затем России. Немцы нанесли удар по французам через Бельгию, нарушив международные соглашения.</a:t>
            </a:r>
          </a:p>
          <a:p>
            <a:pPr eaLnBrk="1" hangingPunct="1">
              <a:defRPr/>
            </a:pPr>
            <a:endParaRPr lang="ru-RU" sz="2400" dirty="0" smtClean="0">
              <a:solidFill>
                <a:srgbClr val="000000"/>
              </a:solidFill>
            </a:endParaRPr>
          </a:p>
        </p:txBody>
      </p:sp>
      <p:sp>
        <p:nvSpPr>
          <p:cNvPr id="123909" name="Rectangle 10"/>
          <p:cNvSpPr>
            <a:spLocks noChangeArrowheads="1"/>
          </p:cNvSpPr>
          <p:nvPr/>
        </p:nvSpPr>
        <p:spPr bwMode="auto">
          <a:xfrm>
            <a:off x="285750" y="5143500"/>
            <a:ext cx="4819650" cy="708025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Нападение немцев на Бельгию и Францию  в начале 20 в.</a:t>
            </a: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 rot="20475491" flipH="1">
            <a:off x="2411413" y="2276475"/>
            <a:ext cx="976312" cy="304800"/>
          </a:xfrm>
          <a:custGeom>
            <a:avLst/>
            <a:gdLst>
              <a:gd name="T0" fmla="*/ 33096705 w 21600"/>
              <a:gd name="T1" fmla="*/ 0 h 21600"/>
              <a:gd name="T2" fmla="*/ 0 w 21600"/>
              <a:gd name="T3" fmla="*/ 2150533 h 21600"/>
              <a:gd name="T4" fmla="*/ 33096705 w 21600"/>
              <a:gd name="T5" fmla="*/ 4301067 h 21600"/>
              <a:gd name="T6" fmla="*/ 44128936 w 21600"/>
              <a:gd name="T7" fmla="*/ 215053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4"/>
          <p:cNvSpPr>
            <a:spLocks noChangeArrowheads="1"/>
          </p:cNvSpPr>
          <p:nvPr/>
        </p:nvSpPr>
        <p:spPr bwMode="auto">
          <a:xfrm>
            <a:off x="428625" y="500063"/>
            <a:ext cx="8135938" cy="5429250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/>
          </a:p>
          <a:p>
            <a:pPr algn="ctr"/>
            <a:endParaRPr lang="ru-RU" sz="2400"/>
          </a:p>
        </p:txBody>
      </p:sp>
      <p:sp>
        <p:nvSpPr>
          <p:cNvPr id="124931" name="Прямоугольник 4"/>
          <p:cNvSpPr>
            <a:spLocks noChangeArrowheads="1"/>
          </p:cNvSpPr>
          <p:nvPr/>
        </p:nvSpPr>
        <p:spPr bwMode="auto">
          <a:xfrm>
            <a:off x="500063" y="714375"/>
            <a:ext cx="7929562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4013"/>
            <a:r>
              <a:rPr lang="ru-RU" sz="2400"/>
              <a:t>Война сразу приобрела общеевропейский характер и вскоре превратилась в мировую. В нее было вовлечено 38 государств с населением свыше 1,5 млрд. человек.</a:t>
            </a:r>
          </a:p>
          <a:p>
            <a:pPr indent="354013"/>
            <a:r>
              <a:rPr lang="ru-RU" sz="2400"/>
              <a:t>Большая часть вины за разжигание войны лежит на германо-австрийском блоке, затеявшем большой передел Европы и мира.</a:t>
            </a:r>
          </a:p>
          <a:p>
            <a:pPr indent="354013"/>
            <a:r>
              <a:rPr lang="ru-RU" sz="2400"/>
              <a:t> Она планировала сокрушить Францию, а затем и Россию, присоединить к себе прибалтийские и польские губернии России, некоторые французские колонии в Африке, прочно обосноваться в Турции, на Ближнем и Среднем Востоке. Австро-Венгрия стремилась подчинить Балканские государства.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496300" cy="865188"/>
          </a:xfrm>
          <a:gradFill rotWithShape="0">
            <a:gsLst>
              <a:gs pos="0">
                <a:srgbClr val="996633"/>
              </a:gs>
              <a:gs pos="50000">
                <a:srgbClr val="CC9900"/>
              </a:gs>
              <a:gs pos="100000">
                <a:srgbClr val="996633"/>
              </a:gs>
            </a:gsLst>
            <a:lin ang="5400000" scaled="1"/>
          </a:gradFill>
          <a:ln w="76200">
            <a:solidFill>
              <a:srgbClr val="FFCC00"/>
            </a:solidFill>
          </a:ln>
        </p:spPr>
        <p:txBody>
          <a:bodyPr lIns="92075" tIns="46038" rIns="92075" bIns="46038"/>
          <a:lstStyle/>
          <a:p>
            <a:pPr eaLnBrk="1" hangingPunct="1"/>
            <a:r>
              <a:rPr lang="ru-RU" sz="2000" smtClean="0">
                <a:solidFill>
                  <a:srgbClr val="FFFFCC"/>
                </a:solidFill>
              </a:rPr>
              <a:t>Сгруппируйте страны по 2-м военно-политическим блокам</a:t>
            </a:r>
          </a:p>
        </p:txBody>
      </p:sp>
      <p:sp>
        <p:nvSpPr>
          <p:cNvPr id="125956" name="WordArt 4"/>
          <p:cNvSpPr>
            <a:spLocks noChangeArrowheads="1" noChangeShapeType="1" noTextEdit="1"/>
          </p:cNvSpPr>
          <p:nvPr/>
        </p:nvSpPr>
        <p:spPr bwMode="auto">
          <a:xfrm rot="3001191">
            <a:off x="5676900" y="2757488"/>
            <a:ext cx="32766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 cap="sq">
                  <a:solidFill>
                    <a:srgbClr val="A50021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Антанта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4067175" y="5157788"/>
            <a:ext cx="1209675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Россия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3779838" y="4365625"/>
            <a:ext cx="1636712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Германия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3779838" y="1700213"/>
            <a:ext cx="1538287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Франция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3419475" y="5949950"/>
            <a:ext cx="2517775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Австро-Венгрия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3995738" y="3573463"/>
            <a:ext cx="1308100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Англия</a:t>
            </a:r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3924300" y="2636838"/>
            <a:ext cx="1311275" cy="533400"/>
          </a:xfrm>
          <a:prstGeom prst="rect">
            <a:avLst/>
          </a:prstGeom>
          <a:solidFill>
            <a:srgbClr val="FFFFCC"/>
          </a:solidFill>
          <a:ln w="76200" cap="sq">
            <a:solidFill>
              <a:srgbClr val="FFCC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Италия</a:t>
            </a: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 rot="19181557">
            <a:off x="55943" y="2504949"/>
            <a:ext cx="3975689" cy="16320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 cap="sq">
                  <a:solidFill>
                    <a:srgbClr val="A50021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Тройственный </a:t>
            </a:r>
          </a:p>
          <a:p>
            <a:pPr algn="ctr"/>
            <a:r>
              <a:rPr lang="ru-RU" sz="3600" b="1" kern="10" dirty="0" smtClean="0">
                <a:ln w="9525" cap="sq">
                  <a:solidFill>
                    <a:srgbClr val="A50021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союз</a:t>
            </a:r>
            <a:endParaRPr lang="ru-RU" sz="3600" b="1" kern="10" dirty="0">
              <a:ln w="9525" cap="sq">
                <a:solidFill>
                  <a:srgbClr val="A50021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258888" y="188913"/>
            <a:ext cx="66897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 dirty="0">
                <a:solidFill>
                  <a:srgbClr val="000000"/>
                </a:solidFill>
              </a:rPr>
              <a:t>Военно-политические блоки</a:t>
            </a:r>
          </a:p>
          <a:p>
            <a:pPr algn="ctr" eaLnBrk="1" hangingPunct="1"/>
            <a:r>
              <a:rPr lang="ru-RU" sz="3600" b="1" dirty="0">
                <a:solidFill>
                  <a:srgbClr val="000000"/>
                </a:solidFill>
              </a:rPr>
              <a:t> участвующие в войне.</a:t>
            </a: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2051720" y="2671762"/>
            <a:ext cx="733425" cy="1214437"/>
          </a:xfrm>
          <a:prstGeom prst="curvedRigh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8276257" y="836613"/>
            <a:ext cx="733425" cy="1214437"/>
          </a:xfrm>
          <a:prstGeom prst="curvedLef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634047" y="2491973"/>
            <a:ext cx="3455987" cy="3671888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rgbClr val="FF3300"/>
                </a:solidFill>
                <a:latin typeface="Times New Roman" pitchFamily="18" charset="0"/>
              </a:rPr>
              <a:t>Тройственный</a:t>
            </a:r>
          </a:p>
          <a:p>
            <a:pPr algn="ctr" eaLnBrk="1" hangingPunct="1"/>
            <a:r>
              <a:rPr lang="ru-RU" sz="2400" b="1" dirty="0">
                <a:solidFill>
                  <a:srgbClr val="FF3300"/>
                </a:solidFill>
                <a:latin typeface="Times New Roman" pitchFamily="18" charset="0"/>
              </a:rPr>
              <a:t> союз</a:t>
            </a:r>
          </a:p>
          <a:p>
            <a:pPr algn="ctr" eaLnBrk="1" hangingPunct="1"/>
            <a:r>
              <a:rPr lang="ru-RU" sz="2400" b="1" dirty="0">
                <a:solidFill>
                  <a:srgbClr val="FF3300"/>
                </a:solidFill>
                <a:latin typeface="Times New Roman" pitchFamily="18" charset="0"/>
              </a:rPr>
              <a:t>1882г.</a:t>
            </a:r>
            <a:endParaRPr lang="ru-RU" sz="2400" b="1" dirty="0">
              <a:solidFill>
                <a:schemeClr val="accent1"/>
              </a:solidFill>
              <a:latin typeface="Times New Roman" pitchFamily="18" charset="0"/>
            </a:endParaRPr>
          </a:p>
          <a:p>
            <a:pPr algn="ctr" eaLnBrk="1" hangingPunct="1"/>
            <a:endParaRPr lang="ru-RU" b="1" dirty="0">
              <a:solidFill>
                <a:schemeClr val="accent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Германия</a:t>
            </a:r>
          </a:p>
          <a:p>
            <a:pPr algn="ctr" eaLnBrk="1" hangingPunct="1">
              <a:lnSpc>
                <a:spcPct val="80000"/>
              </a:lnSpc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Австро-Венгрия</a:t>
            </a:r>
          </a:p>
          <a:p>
            <a:pPr algn="ctr" eaLnBrk="1" hangingPunct="1">
              <a:lnSpc>
                <a:spcPct val="80000"/>
              </a:lnSpc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Италия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(вышла в 1915г.)</a:t>
            </a:r>
          </a:p>
          <a:p>
            <a:pPr algn="ctr" eaLnBrk="1" hangingPunct="1">
              <a:lnSpc>
                <a:spcPct val="80000"/>
              </a:lnSpc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Турция с 1914г.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Болгария с 1915г.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652120" y="1628775"/>
            <a:ext cx="2624137" cy="3300413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FF3300"/>
                </a:solidFill>
              </a:rPr>
              <a:t>          </a:t>
            </a:r>
            <a:r>
              <a:rPr lang="ru-RU" sz="2400" b="1" dirty="0">
                <a:solidFill>
                  <a:srgbClr val="FF3300"/>
                </a:solidFill>
                <a:latin typeface="Times New Roman" pitchFamily="18" charset="0"/>
              </a:rPr>
              <a:t>Антанта</a:t>
            </a:r>
          </a:p>
          <a:p>
            <a:pPr eaLnBrk="1" hangingPunct="1"/>
            <a:r>
              <a:rPr lang="ru-RU" sz="2400" b="1" dirty="0">
                <a:solidFill>
                  <a:srgbClr val="FF3300"/>
                </a:solidFill>
                <a:latin typeface="Times New Roman" pitchFamily="18" charset="0"/>
              </a:rPr>
              <a:t>            1907г</a:t>
            </a:r>
          </a:p>
          <a:p>
            <a:pPr algn="ctr" eaLnBrk="1" hangingPunct="1"/>
            <a:endParaRPr lang="ru-RU" sz="2400" b="1" dirty="0">
              <a:solidFill>
                <a:schemeClr val="accent1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Франция</a:t>
            </a:r>
          </a:p>
          <a:p>
            <a:pPr algn="ctr" eaLnBrk="1" hangingPunct="1"/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Россия</a:t>
            </a:r>
          </a:p>
          <a:p>
            <a:pPr algn="ctr" eaLnBrk="1" hangingPunct="1"/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Великобритания</a:t>
            </a:r>
          </a:p>
          <a:p>
            <a:pPr algn="ctr" eaLnBrk="1" hangingPunct="1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 + 30 стран</a:t>
            </a:r>
          </a:p>
          <a:p>
            <a:pPr eaLnBrk="1" hangingPunct="1"/>
            <a:endParaRPr lang="ru-RU" dirty="0"/>
          </a:p>
        </p:txBody>
      </p:sp>
      <p:pic>
        <p:nvPicPr>
          <p:cNvPr id="4103" name="Picture 8" descr="Американский плак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797" y="4675562"/>
            <a:ext cx="2881312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04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_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_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_01072137">
  <a:themeElements>
    <a:clrScheme name="01072137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01072137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072137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37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37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лен">
  <a:themeElements>
    <a:clrScheme name="Клен 2">
      <a:dk1>
        <a:srgbClr val="EA9306"/>
      </a:dk1>
      <a:lt1>
        <a:srgbClr val="FFFFFF"/>
      </a:lt1>
      <a:dk2>
        <a:srgbClr val="FAC120"/>
      </a:dk2>
      <a:lt2>
        <a:srgbClr val="FFFDD1"/>
      </a:lt2>
      <a:accent1>
        <a:srgbClr val="CC6600"/>
      </a:accent1>
      <a:accent2>
        <a:srgbClr val="FF9933"/>
      </a:accent2>
      <a:accent3>
        <a:srgbClr val="FCDDAB"/>
      </a:accent3>
      <a:accent4>
        <a:srgbClr val="DADADA"/>
      </a:accent4>
      <a:accent5>
        <a:srgbClr val="E2B8AA"/>
      </a:accent5>
      <a:accent6>
        <a:srgbClr val="E78A2D"/>
      </a:accent6>
      <a:hlink>
        <a:srgbClr val="A50021"/>
      </a:hlink>
      <a:folHlink>
        <a:srgbClr val="666633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Разрез">
  <a:themeElements>
    <a:clrScheme name="Другая 5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151515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Marketing Plan">
  <a:themeElements>
    <a:clrScheme name="Marketing Plan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arketing Pla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rketing Pla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Recommending A Strategy 2">
    <a:dk1>
      <a:srgbClr val="000000"/>
    </a:dk1>
    <a:lt1>
      <a:srgbClr val="FFFFFF"/>
    </a:lt1>
    <a:dk2>
      <a:srgbClr val="009900"/>
    </a:dk2>
    <a:lt2>
      <a:srgbClr val="CC0000"/>
    </a:lt2>
    <a:accent1>
      <a:srgbClr val="CCCC00"/>
    </a:accent1>
    <a:accent2>
      <a:srgbClr val="3333CC"/>
    </a:accent2>
    <a:accent3>
      <a:srgbClr val="FFFFFF"/>
    </a:accent3>
    <a:accent4>
      <a:srgbClr val="000000"/>
    </a:accent4>
    <a:accent5>
      <a:srgbClr val="E2E2AA"/>
    </a:accent5>
    <a:accent6>
      <a:srgbClr val="2D2DB9"/>
    </a:accent6>
    <a:hlink>
      <a:srgbClr val="000000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Клен 7">
    <a:dk1>
      <a:srgbClr val="80ACC4"/>
    </a:dk1>
    <a:lt1>
      <a:srgbClr val="FFFFFF"/>
    </a:lt1>
    <a:dk2>
      <a:srgbClr val="B3D1DF"/>
    </a:dk2>
    <a:lt2>
      <a:srgbClr val="FFFFFF"/>
    </a:lt2>
    <a:accent1>
      <a:srgbClr val="5089A8"/>
    </a:accent1>
    <a:accent2>
      <a:srgbClr val="BBC6DB"/>
    </a:accent2>
    <a:accent3>
      <a:srgbClr val="D6E5EC"/>
    </a:accent3>
    <a:accent4>
      <a:srgbClr val="DADADA"/>
    </a:accent4>
    <a:accent5>
      <a:srgbClr val="B3C4D1"/>
    </a:accent5>
    <a:accent6>
      <a:srgbClr val="A9B3C6"/>
    </a:accent6>
    <a:hlink>
      <a:srgbClr val="0000FF"/>
    </a:hlink>
    <a:folHlink>
      <a:srgbClr val="006699"/>
    </a:folHlink>
  </a:clrScheme>
</a:themeOverride>
</file>

<file path=ppt/theme/themeOverride3.xml><?xml version="1.0" encoding="utf-8"?>
<a:themeOverride xmlns:a="http://schemas.openxmlformats.org/drawingml/2006/main">
  <a:clrScheme name="Recommending A Strategy 2">
    <a:dk1>
      <a:srgbClr val="000000"/>
    </a:dk1>
    <a:lt1>
      <a:srgbClr val="FFFFFF"/>
    </a:lt1>
    <a:dk2>
      <a:srgbClr val="009900"/>
    </a:dk2>
    <a:lt2>
      <a:srgbClr val="CC0000"/>
    </a:lt2>
    <a:accent1>
      <a:srgbClr val="CCCC00"/>
    </a:accent1>
    <a:accent2>
      <a:srgbClr val="3333CC"/>
    </a:accent2>
    <a:accent3>
      <a:srgbClr val="FFFFFF"/>
    </a:accent3>
    <a:accent4>
      <a:srgbClr val="000000"/>
    </a:accent4>
    <a:accent5>
      <a:srgbClr val="E2E2AA"/>
    </a:accent5>
    <a:accent6>
      <a:srgbClr val="2D2DB9"/>
    </a:accent6>
    <a:hlink>
      <a:srgbClr val="000000"/>
    </a:hlink>
    <a:folHlink>
      <a:srgbClr val="808080"/>
    </a:folHlink>
  </a:clrScheme>
</a:themeOverride>
</file>

<file path=ppt/theme/themeOverride4.xml><?xml version="1.0" encoding="utf-8"?>
<a:themeOverride xmlns:a="http://schemas.openxmlformats.org/drawingml/2006/main">
  <a:clrScheme name="Оформление по умолчанию 7">
    <a:dk1>
      <a:srgbClr val="5C1F00"/>
    </a:dk1>
    <a:lt1>
      <a:srgbClr val="FFFFFF"/>
    </a:lt1>
    <a:dk2>
      <a:srgbClr val="800000"/>
    </a:dk2>
    <a:lt2>
      <a:srgbClr val="DFD293"/>
    </a:lt2>
    <a:accent1>
      <a:srgbClr val="CC3300"/>
    </a:accent1>
    <a:accent2>
      <a:srgbClr val="BE7960"/>
    </a:accent2>
    <a:accent3>
      <a:srgbClr val="C0AAAA"/>
    </a:accent3>
    <a:accent4>
      <a:srgbClr val="DADADA"/>
    </a:accent4>
    <a:accent5>
      <a:srgbClr val="E2ADAA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5.xml><?xml version="1.0" encoding="utf-8"?>
<a:themeOverride xmlns:a="http://schemas.openxmlformats.org/drawingml/2006/main">
  <a:clrScheme name="Recommending A Strategy 8">
    <a:dk1>
      <a:srgbClr val="993366"/>
    </a:dk1>
    <a:lt1>
      <a:srgbClr val="EAEAEA"/>
    </a:lt1>
    <a:dk2>
      <a:srgbClr val="660066"/>
    </a:dk2>
    <a:lt2>
      <a:srgbClr val="CC0000"/>
    </a:lt2>
    <a:accent1>
      <a:srgbClr val="A50021"/>
    </a:accent1>
    <a:accent2>
      <a:srgbClr val="660033"/>
    </a:accent2>
    <a:accent3>
      <a:srgbClr val="B8AAB8"/>
    </a:accent3>
    <a:accent4>
      <a:srgbClr val="C8C8C8"/>
    </a:accent4>
    <a:accent5>
      <a:srgbClr val="CFAAAB"/>
    </a:accent5>
    <a:accent6>
      <a:srgbClr val="5C002D"/>
    </a:accent6>
    <a:hlink>
      <a:srgbClr val="CC9900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Recommending A Strategy 2">
    <a:dk1>
      <a:srgbClr val="000000"/>
    </a:dk1>
    <a:lt1>
      <a:srgbClr val="FFFFFF"/>
    </a:lt1>
    <a:dk2>
      <a:srgbClr val="009900"/>
    </a:dk2>
    <a:lt2>
      <a:srgbClr val="CC0000"/>
    </a:lt2>
    <a:accent1>
      <a:srgbClr val="CCCC00"/>
    </a:accent1>
    <a:accent2>
      <a:srgbClr val="3333CC"/>
    </a:accent2>
    <a:accent3>
      <a:srgbClr val="FFFFFF"/>
    </a:accent3>
    <a:accent4>
      <a:srgbClr val="000000"/>
    </a:accent4>
    <a:accent5>
      <a:srgbClr val="E2E2AA"/>
    </a:accent5>
    <a:accent6>
      <a:srgbClr val="2D2DB9"/>
    </a:accent6>
    <a:hlink>
      <a:srgbClr val="000000"/>
    </a:hlink>
    <a:folHlink>
      <a:srgbClr val="808080"/>
    </a:folHlink>
  </a:clrScheme>
</a:themeOverride>
</file>

<file path=ppt/theme/themeOverride7.xml><?xml version="1.0" encoding="utf-8"?>
<a:themeOverride xmlns:a="http://schemas.openxmlformats.org/drawingml/2006/main">
  <a:clrScheme name="Сеть 4">
    <a:dk1>
      <a:srgbClr val="666699"/>
    </a:dk1>
    <a:lt1>
      <a:srgbClr val="FFFFFF"/>
    </a:lt1>
    <a:dk2>
      <a:srgbClr val="86001A"/>
    </a:dk2>
    <a:lt2>
      <a:srgbClr val="CCCC66"/>
    </a:lt2>
    <a:accent1>
      <a:srgbClr val="FF3300"/>
    </a:accent1>
    <a:accent2>
      <a:srgbClr val="FF6600"/>
    </a:accent2>
    <a:accent3>
      <a:srgbClr val="C3AAAB"/>
    </a:accent3>
    <a:accent4>
      <a:srgbClr val="DADADA"/>
    </a:accent4>
    <a:accent5>
      <a:srgbClr val="FFADAA"/>
    </a:accent5>
    <a:accent6>
      <a:srgbClr val="E75C00"/>
    </a:accent6>
    <a:hlink>
      <a:srgbClr val="CC9900"/>
    </a:hlink>
    <a:folHlink>
      <a:srgbClr val="FF0000"/>
    </a:folHlink>
  </a:clrScheme>
</a:themeOverride>
</file>

<file path=ppt/theme/themeOverride8.xml><?xml version="1.0" encoding="utf-8"?>
<a:themeOverride xmlns:a="http://schemas.openxmlformats.org/drawingml/2006/main">
  <a:clrScheme name="Recommending A Strategy 8">
    <a:dk1>
      <a:srgbClr val="993366"/>
    </a:dk1>
    <a:lt1>
      <a:srgbClr val="EAEAEA"/>
    </a:lt1>
    <a:dk2>
      <a:srgbClr val="660066"/>
    </a:dk2>
    <a:lt2>
      <a:srgbClr val="CC0000"/>
    </a:lt2>
    <a:accent1>
      <a:srgbClr val="A50021"/>
    </a:accent1>
    <a:accent2>
      <a:srgbClr val="660033"/>
    </a:accent2>
    <a:accent3>
      <a:srgbClr val="B8AAB8"/>
    </a:accent3>
    <a:accent4>
      <a:srgbClr val="C8C8C8"/>
    </a:accent4>
    <a:accent5>
      <a:srgbClr val="CFAAAB"/>
    </a:accent5>
    <a:accent6>
      <a:srgbClr val="5C002D"/>
    </a:accent6>
    <a:hlink>
      <a:srgbClr val="CC9900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Оформление по умолчанию 7">
    <a:dk1>
      <a:srgbClr val="5C1F00"/>
    </a:dk1>
    <a:lt1>
      <a:srgbClr val="FFFFFF"/>
    </a:lt1>
    <a:dk2>
      <a:srgbClr val="800000"/>
    </a:dk2>
    <a:lt2>
      <a:srgbClr val="DFD293"/>
    </a:lt2>
    <a:accent1>
      <a:srgbClr val="CC3300"/>
    </a:accent1>
    <a:accent2>
      <a:srgbClr val="BE7960"/>
    </a:accent2>
    <a:accent3>
      <a:srgbClr val="C0AAAA"/>
    </a:accent3>
    <a:accent4>
      <a:srgbClr val="DADADA"/>
    </a:accent4>
    <a:accent5>
      <a:srgbClr val="E2ADAA"/>
    </a:accent5>
    <a:accent6>
      <a:srgbClr val="AC6D56"/>
    </a:accent6>
    <a:hlink>
      <a:srgbClr val="FFFF99"/>
    </a:hlink>
    <a:folHlink>
      <a:srgbClr val="D3A21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2825</Words>
  <Application>Microsoft Office PowerPoint</Application>
  <PresentationFormat>Экран (4:3)</PresentationFormat>
  <Paragraphs>256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45</vt:i4>
      </vt:variant>
    </vt:vector>
  </HeadingPairs>
  <TitlesOfParts>
    <vt:vector size="60" baseType="lpstr">
      <vt:lpstr>Оформление по умолчанию</vt:lpstr>
      <vt:lpstr>Клен</vt:lpstr>
      <vt:lpstr>Вершина горы</vt:lpstr>
      <vt:lpstr>Разрез</vt:lpstr>
      <vt:lpstr>Кимоно</vt:lpstr>
      <vt:lpstr>Recommending A Strategy</vt:lpstr>
      <vt:lpstr>Глобус</vt:lpstr>
      <vt:lpstr>Marketing Plan</vt:lpstr>
      <vt:lpstr>Сеть</vt:lpstr>
      <vt:lpstr>01072137</vt:lpstr>
      <vt:lpstr>1_01072137</vt:lpstr>
      <vt:lpstr>2_01072137</vt:lpstr>
      <vt:lpstr>3_01072137</vt:lpstr>
      <vt:lpstr>4_01072137</vt:lpstr>
      <vt:lpstr>5_01072137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Сгруппируйте страны по 2-м военно-политическим блокам</vt:lpstr>
      <vt:lpstr>Презентация PowerPoint</vt:lpstr>
      <vt:lpstr>Презентация PowerPoint</vt:lpstr>
      <vt:lpstr>Презентация PowerPoint</vt:lpstr>
      <vt:lpstr>Презентация PowerPoint</vt:lpstr>
      <vt:lpstr>Начало войны.</vt:lpstr>
      <vt:lpstr>Статистика войны.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Ход военных действий в  1915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Изменение соотношения сил.</vt:lpstr>
      <vt:lpstr>Презентация PowerPoint</vt:lpstr>
      <vt:lpstr>Презентация PowerPoint</vt:lpstr>
      <vt:lpstr>Кампания 1916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 компьютер</dc:creator>
  <cp:lastModifiedBy>User</cp:lastModifiedBy>
  <cp:revision>29</cp:revision>
  <dcterms:created xsi:type="dcterms:W3CDTF">2008-12-09T13:29:04Z</dcterms:created>
  <dcterms:modified xsi:type="dcterms:W3CDTF">2020-02-19T04:22:55Z</dcterms:modified>
</cp:coreProperties>
</file>