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8" r:id="rId7"/>
    <p:sldId id="270" r:id="rId8"/>
    <p:sldId id="271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5" autoAdjust="0"/>
  </p:normalViewPr>
  <p:slideViewPr>
    <p:cSldViewPr>
      <p:cViewPr varScale="1">
        <p:scale>
          <a:sx n="66" d="100"/>
          <a:sy n="66" d="100"/>
        </p:scale>
        <p:origin x="128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94F0A-EF40-48ED-B57B-B65917AFEA2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9F1A5-5DAF-4730-A453-D48A838D9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535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9F1A5-5DAF-4730-A453-D48A838D98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162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9F1A5-5DAF-4730-A453-D48A838D984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106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920" y="1916832"/>
            <a:ext cx="4616088" cy="20162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6512" y="4005064"/>
            <a:ext cx="468052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969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77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43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926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35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5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590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37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72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774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81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C5ED7-5126-484C-AC1C-2E7F364AB2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274AA-1089-4317-A03F-B2B1850948F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19370" y="6515854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615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6512" y="-819472"/>
            <a:ext cx="5184576" cy="5616624"/>
          </a:xfrm>
        </p:spPr>
        <p:txBody>
          <a:bodyPr>
            <a:noAutofit/>
          </a:bodyPr>
          <a:lstStyle/>
          <a:p>
            <a:r>
              <a:rPr lang="ru-RU" sz="4800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Система работы </a:t>
            </a:r>
            <a: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/>
            </a:r>
            <a:b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</a:br>
            <a: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учителя </a:t>
            </a:r>
            <a:r>
              <a:rPr lang="ru-RU" sz="4800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русского языка </a:t>
            </a:r>
            <a: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/>
            </a:r>
            <a:b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</a:br>
            <a: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по </a:t>
            </a:r>
            <a:r>
              <a:rPr lang="ru-RU" sz="4800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повышению </a:t>
            </a:r>
            <a: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/>
            </a:r>
            <a:b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</a:br>
            <a:r>
              <a:rPr lang="ru-RU" sz="48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качества </a:t>
            </a:r>
            <a:r>
              <a:rPr lang="ru-RU" sz="4800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подготовки обучающихся к ГИА</a:t>
            </a:r>
            <a:endParaRPr lang="ru-RU" sz="4800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77072"/>
            <a:ext cx="4032448" cy="244827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                    Выступление  </a:t>
            </a:r>
          </a:p>
          <a:p>
            <a:pPr algn="l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на педагогическом совете подготовила  учитель русского языка и лит-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ры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                                                                                                                                         Шубина К.А.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11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92888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Нужно ли специально готовить учащихся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Государственной итоговой аттестации по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русскому языку?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3650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i="1" dirty="0" smtClean="0">
                <a:solidFill>
                  <a:srgbClr val="7030A0"/>
                </a:solidFill>
              </a:rPr>
              <a:t>   Разумеется</a:t>
            </a:r>
            <a:r>
              <a:rPr lang="ru-RU" sz="4000" i="1" dirty="0">
                <a:solidFill>
                  <a:srgbClr val="7030A0"/>
                </a:solidFill>
              </a:rPr>
              <a:t>, нужно! </a:t>
            </a:r>
            <a:endParaRPr lang="ru-RU" sz="4000" i="1" dirty="0" smtClean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000" i="1" dirty="0" smtClean="0">
                <a:solidFill>
                  <a:srgbClr val="7030A0"/>
                </a:solidFill>
              </a:rPr>
              <a:t>Необходимо </a:t>
            </a:r>
            <a:r>
              <a:rPr lang="ru-RU" sz="4000" i="1" dirty="0">
                <a:solidFill>
                  <a:srgbClr val="7030A0"/>
                </a:solidFill>
              </a:rPr>
              <a:t>целенаправленное обобщающее повторение материала, изученного в 5-9 классах. Многие теоретические знания нуждаются в углублении и дополнении. Наконец, ученики просто психологически должны быть готовы к </a:t>
            </a:r>
            <a:r>
              <a:rPr lang="ru-RU" sz="4000" i="1" dirty="0" smtClean="0">
                <a:solidFill>
                  <a:srgbClr val="7030A0"/>
                </a:solidFill>
              </a:rPr>
              <a:t>итоговому собеседованию и государственному выпускному экзамену, </a:t>
            </a:r>
            <a:r>
              <a:rPr lang="ru-RU" sz="4000" i="1" dirty="0">
                <a:solidFill>
                  <a:srgbClr val="7030A0"/>
                </a:solidFill>
              </a:rPr>
              <a:t>уметь быстро и без ошибок заполнять бланки, знать требования к сочинению и т.д</a:t>
            </a:r>
            <a:r>
              <a:rPr lang="ru-RU" sz="4000" i="1" dirty="0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rgbClr val="7030A0"/>
                </a:solidFill>
              </a:rPr>
              <a:t>   </a:t>
            </a:r>
            <a:endParaRPr lang="ru-RU" sz="28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3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92888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сегодняшний день в преподавании русского языка 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литературы не все благополучно.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8" cy="475252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i="1" dirty="0" smtClean="0">
                <a:solidFill>
                  <a:srgbClr val="7030A0"/>
                </a:solidFill>
              </a:rPr>
              <a:t>   Далеко не все выпускники могут логично излагать свои мысли, обосновывать вывод, поддерживать диалог на заданную тему, грамотно писать. </a:t>
            </a:r>
          </a:p>
          <a:p>
            <a:pPr marL="0" indent="0">
              <a:buNone/>
            </a:pPr>
            <a:r>
              <a:rPr lang="ru-RU" sz="4000" i="1" dirty="0" smtClean="0">
                <a:solidFill>
                  <a:srgbClr val="7030A0"/>
                </a:solidFill>
              </a:rPr>
              <a:t>Поэтому работа по подготовке к ГИА должна проводиться целенаправленно и системно, начиная с 5 класса.</a:t>
            </a:r>
            <a:endParaRPr lang="ru-RU" sz="28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07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571184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уроках русского языка, литературы и дополнительных занятиях провожу подготовку к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844824"/>
            <a:ext cx="4032448" cy="42813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тоговому собеседованию</a:t>
            </a:r>
            <a:endParaRPr lang="ru-RU" sz="36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844824"/>
            <a:ext cx="4680520" cy="4281339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6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осударственному выпускному экзамену</a:t>
            </a:r>
            <a:endParaRPr lang="ru-RU" sz="36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01008"/>
            <a:ext cx="3168352" cy="2817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1008"/>
            <a:ext cx="3600400" cy="281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50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57118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ГИА разделяется на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844824"/>
            <a:ext cx="4176464" cy="47525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информационную</a:t>
            </a:r>
          </a:p>
          <a:p>
            <a:pPr marL="0" indent="0" algn="ctr">
              <a:buNone/>
            </a:pPr>
            <a:endParaRPr lang="ru-RU" sz="2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и</a:t>
            </a:r>
            <a:r>
              <a:rPr lang="ru-RU" sz="2400" dirty="0" smtClean="0">
                <a:solidFill>
                  <a:srgbClr val="002060"/>
                </a:solidFill>
              </a:rPr>
              <a:t>нструкции </a:t>
            </a:r>
            <a:r>
              <a:rPr lang="ru-RU" sz="2400" dirty="0">
                <a:solidFill>
                  <a:srgbClr val="002060"/>
                </a:solidFill>
              </a:rPr>
              <a:t>о правилах поведения на </a:t>
            </a:r>
            <a:r>
              <a:rPr lang="ru-RU" sz="2400" dirty="0" smtClean="0">
                <a:solidFill>
                  <a:srgbClr val="002060"/>
                </a:solidFill>
              </a:rPr>
              <a:t>итоговом собеседовании и экзамене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инструкции о правилах заполнения </a:t>
            </a:r>
            <a:r>
              <a:rPr lang="ru-RU" sz="2400" dirty="0">
                <a:solidFill>
                  <a:srgbClr val="002060"/>
                </a:solidFill>
              </a:rPr>
              <a:t>бланков 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ресурсы </a:t>
            </a:r>
            <a:r>
              <a:rPr lang="ru-RU" sz="2400" dirty="0">
                <a:solidFill>
                  <a:srgbClr val="002060"/>
                </a:solidFill>
              </a:rPr>
              <a:t>Интернет по вопросам </a:t>
            </a:r>
            <a:r>
              <a:rPr lang="ru-RU" sz="2400" dirty="0" smtClean="0">
                <a:solidFill>
                  <a:srgbClr val="002060"/>
                </a:solidFill>
              </a:rPr>
              <a:t>ГИА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п</a:t>
            </a:r>
            <a:r>
              <a:rPr lang="ru-RU" sz="2400" dirty="0" smtClean="0">
                <a:solidFill>
                  <a:srgbClr val="002060"/>
                </a:solidFill>
              </a:rPr>
              <a:t>робные </a:t>
            </a:r>
            <a:r>
              <a:rPr lang="ru-RU" sz="2400" dirty="0" err="1">
                <a:solidFill>
                  <a:srgbClr val="002060"/>
                </a:solidFill>
              </a:rPr>
              <a:t>внутришкольные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ГВЭ по русскому языку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76954" y="1844824"/>
            <a:ext cx="4608512" cy="46805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содержательную (предметную)  </a:t>
            </a:r>
            <a:r>
              <a:rPr lang="ru-RU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проведение текущего тематического контроля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систематическое </a:t>
            </a:r>
            <a:r>
              <a:rPr lang="ru-RU" sz="2000" dirty="0">
                <a:solidFill>
                  <a:srgbClr val="002060"/>
                </a:solidFill>
              </a:rPr>
              <a:t>повторение на уроках </a:t>
            </a:r>
            <a:r>
              <a:rPr lang="ru-RU" sz="2000" dirty="0" smtClean="0">
                <a:solidFill>
                  <a:srgbClr val="002060"/>
                </a:solidFill>
              </a:rPr>
              <a:t>изученного материала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учёт </a:t>
            </a:r>
            <a:r>
              <a:rPr lang="ru-RU" sz="2000" dirty="0">
                <a:solidFill>
                  <a:srgbClr val="002060"/>
                </a:solidFill>
              </a:rPr>
              <a:t>индивидуальных учебных </a:t>
            </a:r>
            <a:r>
              <a:rPr lang="ru-RU" sz="2000" dirty="0" smtClean="0">
                <a:solidFill>
                  <a:srgbClr val="002060"/>
                </a:solidFill>
              </a:rPr>
              <a:t>возможностей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дифференцированная </a:t>
            </a:r>
            <a:r>
              <a:rPr lang="ru-RU" sz="2000" dirty="0">
                <a:solidFill>
                  <a:srgbClr val="002060"/>
                </a:solidFill>
              </a:rPr>
              <a:t>работа с заданиями разного уровня </a:t>
            </a:r>
            <a:r>
              <a:rPr lang="ru-RU" sz="2000" dirty="0" smtClean="0">
                <a:solidFill>
                  <a:srgbClr val="002060"/>
                </a:solidFill>
              </a:rPr>
              <a:t>сложности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индивидуальное </a:t>
            </a:r>
            <a:r>
              <a:rPr lang="ru-RU" sz="2000" dirty="0">
                <a:solidFill>
                  <a:srgbClr val="002060"/>
                </a:solidFill>
              </a:rPr>
              <a:t>консультирование выпускников</a:t>
            </a:r>
          </a:p>
        </p:txBody>
      </p:sp>
    </p:spTree>
    <p:extLst>
      <p:ext uri="{BB962C8B-B14F-4D97-AF65-F5344CB8AC3E}">
        <p14:creationId xmlns:p14="http://schemas.microsoft.com/office/powerpoint/2010/main" val="1659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956376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подготовки к итоговому собеседованию использую следующие формы работы:</a:t>
            </a:r>
            <a:endParaRPr lang="ru-RU" sz="32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964488" cy="48245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1910243"/>
            <a:ext cx="2484276" cy="119960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Аналитическое 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чтение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92080" y="5019616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Диалог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92080" y="1923363"/>
            <a:ext cx="2592288" cy="121253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Описание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23046" y="3484144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Монолог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89602" y="5019616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Работа 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с деформированным текстом</a:t>
            </a:r>
          </a:p>
          <a:p>
            <a:pPr algn="ctr"/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35596" y="3465028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Пересказ текста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59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95637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подготовки к ГВЭ использую следующие формы работы:</a:t>
            </a:r>
            <a:endParaRPr lang="ru-RU" sz="32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964488" cy="48245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2013803"/>
            <a:ext cx="2484276" cy="119960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Орфографические упражнения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2764" y="3377287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Сочинение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22212" y="1977307"/>
            <a:ext cx="2592288" cy="121253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Работа с текстом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2764" y="1977307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Изложение 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9592" y="4956601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Обогащение словарного запаса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9592" y="3377287"/>
            <a:ext cx="2592288" cy="122413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Пунктуационные упражнения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4985">
            <a:off x="4287406" y="4275048"/>
            <a:ext cx="2420817" cy="2593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468" y="3823076"/>
            <a:ext cx="2239015" cy="298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2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80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r>
              <a:rPr lang="ru-RU" sz="80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80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внимание</a:t>
            </a:r>
            <a:r>
              <a:rPr lang="ru-RU" sz="80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88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1476654db2f2657412f161bbc47aa0635d1190"/>
</p:tagLst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педсовет</Template>
  <TotalTime>439</TotalTime>
  <Words>262</Words>
  <Application>Microsoft Office PowerPoint</Application>
  <PresentationFormat>Экран (4:3)</PresentationFormat>
  <Paragraphs>52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Bahnschrift Condensed</vt:lpstr>
      <vt:lpstr>Calibri</vt:lpstr>
      <vt:lpstr>Wingdings</vt:lpstr>
      <vt:lpstr>Тема Office</vt:lpstr>
      <vt:lpstr>Система работы  учителя русского языка  по повышению  качества подготовки обучающихся к ГИА</vt:lpstr>
      <vt:lpstr>Нужно ли специально готовить учащихся к  Государственной итоговой аттестации по русскому языку? </vt:lpstr>
      <vt:lpstr>На сегодняшний день в преподавании русского языка  и литературы не все благополучно.</vt:lpstr>
      <vt:lpstr>На уроках русского языка, литературы и дополнительных занятиях провожу подготовку к</vt:lpstr>
      <vt:lpstr>Подготовка к ГИА разделяется на</vt:lpstr>
      <vt:lpstr> Для подготовки к итоговому собеседованию использую следующие формы работы:</vt:lpstr>
      <vt:lpstr> Для подготовки к ГВЭ использую следующие формы работы:</vt:lpstr>
      <vt:lpstr> </vt:lpstr>
    </vt:vector>
  </TitlesOfParts>
  <Company>SPecialiST RePack</Company>
  <LinksUpToDate>false</LinksUpToDate>
  <SharedDoc>false</SharedDoc>
  <HyperlinkBase>http://presentation-creation.ru/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работы  учителя русского языка  по повышению  качества подготовки обучающихся к ГИА</dc:title>
  <dc:creator>Учетная запись Майкрософт</dc:creator>
  <cp:lastModifiedBy>Учетная запись Майкрософт</cp:lastModifiedBy>
  <cp:revision>34</cp:revision>
  <dcterms:created xsi:type="dcterms:W3CDTF">2022-10-30T09:50:54Z</dcterms:created>
  <dcterms:modified xsi:type="dcterms:W3CDTF">2022-11-02T05:44:40Z</dcterms:modified>
</cp:coreProperties>
</file>