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  <p:sldMasterId id="2147483661" r:id="rId3"/>
    <p:sldMasterId id="2147483662" r:id="rId4"/>
  </p:sldMasterIdLst>
  <p:notesMasterIdLst>
    <p:notesMasterId r:id="rId7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54" name="Google Shape;15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55" name="Google Shape;155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11" name="Google Shape;21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12" name="Google Shape;212;p10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17" name="Google Shape;2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18" name="Google Shape;218;p1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30" name="Google Shape;23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31" name="Google Shape;231;p1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37" name="Google Shape;23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38" name="Google Shape;238;p14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48" name="Google Shape;24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49" name="Google Shape;249;p16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59" name="Google Shape;25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60" name="Google Shape;260;p18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61" name="Google Shape;16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62" name="Google Shape;162;p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70" name="Google Shape;27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71" name="Google Shape;271;p20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76" name="Google Shape;27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77" name="Google Shape;277;p2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87" name="Google Shape;287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88" name="Google Shape;288;p2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98" name="Google Shape;298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99" name="Google Shape;299;p2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09" name="Google Shape;309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10" name="Google Shape;310;p2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20" name="Google Shape;32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21" name="Google Shape;321;p29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67" name="Google Shape;16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68" name="Google Shape;168;p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36" name="Google Shape;336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37" name="Google Shape;337;p3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47" name="Google Shape;34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48" name="Google Shape;348;p34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54" name="Google Shape;354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55" name="Google Shape;355;p3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70" name="Google Shape;370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71" name="Google Shape;371;p38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84" name="Google Shape;384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85" name="Google Shape;385;p40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93" name="Google Shape;393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94" name="Google Shape;394;p4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04" name="Google Shape;404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05" name="Google Shape;405;p4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16" name="Google Shape;416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17" name="Google Shape;417;p4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27" name="Google Shape;427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28" name="Google Shape;428;p4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78" name="Google Shape;17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79" name="Google Shape;179;p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50" name="Google Shape;450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51" name="Google Shape;451;p50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61" name="Google Shape;461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62" name="Google Shape;462;p5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73" name="Google Shape;473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74" name="Google Shape;474;p54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81" name="Google Shape;481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82" name="Google Shape;482;p5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492" name="Google Shape;492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493" name="Google Shape;493;p5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03" name="Google Shape;503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504" name="Google Shape;504;p59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15" name="Google Shape;515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516" name="Google Shape;516;p6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6" name="Google Shape;536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537" name="Google Shape;537;p6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65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89" name="Google Shape;18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90" name="Google Shape;190;p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97" name="Google Shape;19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98" name="Google Shape;198;p8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204" name="Google Shape;204;p9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"/>
          <p:cNvSpPr txBox="1"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8" name="Google Shape;28;p2"/>
          <p:cNvSpPr txBox="1"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None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None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None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None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None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None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None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9" name="Google Shape;29;p2"/>
          <p:cNvSpPr txBox="1">
            <a:spLocks noGrp="1"/>
          </p:cNvSpPr>
          <p:nvPr>
            <p:ph type="dt" idx="10"/>
          </p:nvPr>
        </p:nvSpPr>
        <p:spPr>
          <a:xfrm>
            <a:off x="6705600" y="4206875"/>
            <a:ext cx="96043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ftr" idx="11"/>
          </p:nvPr>
        </p:nvSpPr>
        <p:spPr>
          <a:xfrm>
            <a:off x="5410200" y="4205287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ldNum" idx="12"/>
          </p:nvPr>
        </p:nvSpPr>
        <p:spPr>
          <a:xfrm>
            <a:off x="8320087" y="1587"/>
            <a:ext cx="7477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"/>
          <p:cNvSpPr txBox="1"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rgbClr val="328D96">
              <a:alpha val="24705"/>
            </a:srgbClr>
          </a:solidFill>
          <a:ln w="127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900"/>
              <a:buFont typeface="Georgia"/>
              <a:buNone/>
              <a:defRPr sz="1900" b="1" i="0" u="none" strike="noStrike" cap="none">
                <a:solidFill>
                  <a:srgbClr val="41414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Georgia"/>
              <a:buNone/>
              <a:defRPr sz="2000" b="1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600"/>
              <a:buFont typeface="Georgia"/>
              <a:buNone/>
              <a:defRPr sz="1600" b="1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body" idx="2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rgbClr val="328D96">
              <a:alpha val="24705"/>
            </a:srgbClr>
          </a:solidFill>
          <a:ln w="127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900"/>
              <a:buFont typeface="Georgia"/>
              <a:buNone/>
              <a:defRPr sz="1900" b="1" i="0" u="none" strike="noStrike" cap="none">
                <a:solidFill>
                  <a:srgbClr val="41414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Georgia"/>
              <a:buNone/>
              <a:defRPr sz="2000" b="1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600"/>
              <a:buFont typeface="Georgia"/>
              <a:buNone/>
              <a:defRPr sz="1600" b="1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body" idx="3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55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302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⚫"/>
              <a:defRPr sz="16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302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24" name="Google Shape;124;p13"/>
          <p:cNvSpPr txBox="1">
            <a:spLocks noGrp="1"/>
          </p:cNvSpPr>
          <p:nvPr>
            <p:ph type="body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55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302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⚫"/>
              <a:defRPr sz="16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302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p13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13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5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9" name="Google Shape;149;p15"/>
          <p:cNvSpPr txBox="1">
            <a:spLocks noGrp="1"/>
          </p:cNvSpPr>
          <p:nvPr>
            <p:ph type="dt" idx="10"/>
          </p:nvPr>
        </p:nvSpPr>
        <p:spPr>
          <a:xfrm>
            <a:off x="6583362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0" name="Google Shape;150;p15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15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 rot="5400000">
            <a:off x="4991100" y="2933700"/>
            <a:ext cx="5486400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 rot="5400000">
            <a:off x="838200" y="762000"/>
            <a:ext cx="5486400" cy="62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Google Shape;63;p6"/>
          <p:cNvSpPr txBox="1">
            <a:spLocks noGrp="1"/>
          </p:cNvSpPr>
          <p:nvPr>
            <p:ph type="body" idx="1"/>
          </p:nvPr>
        </p:nvSpPr>
        <p:spPr>
          <a:xfrm rot="5400000">
            <a:off x="2409825" y="296862"/>
            <a:ext cx="432435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6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"/>
          <p:cNvSpPr txBox="1">
            <a:spLocks noGrp="1"/>
          </p:cNvSpPr>
          <p:nvPr>
            <p:ph type="title"/>
          </p:nvPr>
        </p:nvSpPr>
        <p:spPr>
          <a:xfrm rot="-5400000">
            <a:off x="3393017" y="3156577"/>
            <a:ext cx="4681637" cy="586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None/>
              <a:defRPr sz="20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9" name="Google Shape;69;p7"/>
          <p:cNvSpPr>
            <a:spLocks noGrp="1"/>
          </p:cNvSpPr>
          <p:nvPr>
            <p:ph type="pic" idx="2"/>
          </p:nvPr>
        </p:nvSpPr>
        <p:spPr>
          <a:xfrm>
            <a:off x="403671" y="1143000"/>
            <a:ext cx="4572000" cy="4572000"/>
          </a:xfrm>
          <a:prstGeom prst="rect">
            <a:avLst/>
          </a:prstGeom>
          <a:solidFill>
            <a:srgbClr val="EAEAEA"/>
          </a:solidFill>
          <a:ln w="508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7150" dist="31750" dir="4800000" algn="tl" rotWithShape="0">
              <a:srgbClr val="000000">
                <a:alpha val="24705"/>
              </a:srgbClr>
            </a:outerShdw>
          </a:effectLst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3200"/>
              <a:buFont typeface="Georgia"/>
              <a:buNone/>
              <a:defRPr sz="3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0" name="Google Shape;70;p7"/>
          <p:cNvSpPr txBox="1">
            <a:spLocks noGrp="1"/>
          </p:cNvSpPr>
          <p:nvPr>
            <p:ph type="body" idx="1"/>
          </p:nvPr>
        </p:nvSpPr>
        <p:spPr>
          <a:xfrm>
            <a:off x="6088443" y="3274308"/>
            <a:ext cx="2590800" cy="2516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45700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Pts val="1300"/>
              <a:buFont typeface="Georgia"/>
              <a:buNone/>
              <a:defRPr sz="13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Georgia"/>
              <a:buNone/>
              <a:defRPr sz="12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sz="10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900"/>
              <a:buFont typeface="Georgia"/>
              <a:buNone/>
              <a:defRPr sz="9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1" name="Google Shape;71;p7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7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7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"/>
          <p:cNvSpPr txBox="1"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6" name="Google Shape;76;p8"/>
          <p:cNvSpPr txBox="1">
            <a:spLocks noGrp="1"/>
          </p:cNvSpPr>
          <p:nvPr>
            <p:ph type="body" idx="1"/>
          </p:nvPr>
        </p:nvSpPr>
        <p:spPr>
          <a:xfrm>
            <a:off x="5353496" y="2010727"/>
            <a:ext cx="3383280" cy="4617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400"/>
              <a:buFont typeface="Georgia"/>
              <a:buNone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Georgia"/>
              <a:buNone/>
              <a:defRPr sz="12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sz="10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900"/>
              <a:buFont typeface="Georgia"/>
              <a:buNone/>
              <a:defRPr sz="9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7" name="Google Shape;77;p8"/>
          <p:cNvSpPr txBox="1">
            <a:spLocks noGrp="1"/>
          </p:cNvSpPr>
          <p:nvPr>
            <p:ph type="body" idx="2"/>
          </p:nvPr>
        </p:nvSpPr>
        <p:spPr>
          <a:xfrm>
            <a:off x="152400" y="776287"/>
            <a:ext cx="5102352" cy="585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3200"/>
              <a:buFont typeface="Georgia"/>
              <a:buChar char="•"/>
              <a:defRPr sz="3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4064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Georgia"/>
              <a:buChar char="▫"/>
              <a:defRPr sz="28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8" name="Google Shape;78;p8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8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8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9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3" name="Google Shape;83;p9"/>
          <p:cNvSpPr txBox="1">
            <a:spLocks noGrp="1"/>
          </p:cNvSpPr>
          <p:nvPr>
            <p:ph type="body" idx="1"/>
          </p:nvPr>
        </p:nvSpPr>
        <p:spPr>
          <a:xfrm>
            <a:off x="457200" y="2249424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4925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Georgia"/>
              <a:buChar char="▫"/>
              <a:defRPr sz="19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body" idx="2"/>
          </p:nvPr>
        </p:nvSpPr>
        <p:spPr>
          <a:xfrm>
            <a:off x="4648200" y="2249424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4925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Georgia"/>
              <a:buChar char="▫"/>
              <a:defRPr sz="19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85" name="Google Shape;85;p9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9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9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Trebuchet MS"/>
              <a:buNone/>
              <a:defRPr sz="43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0" name="Google Shape;90;p10"/>
          <p:cNvSpPr txBox="1"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100"/>
              <a:buFont typeface="Georgia"/>
              <a:buNone/>
              <a:defRPr sz="2100" b="0" i="0" u="none" strike="noStrike" cap="none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Georgia"/>
              <a:buNone/>
              <a:defRPr sz="1800" b="0" i="0" u="none" strike="noStrike" cap="none">
                <a:solidFill>
                  <a:srgbClr val="88888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1400"/>
              <a:buFont typeface="Georgia"/>
              <a:buNone/>
              <a:defRPr sz="1400" b="0" i="0" u="none" strike="noStrike" cap="none">
                <a:solidFill>
                  <a:srgbClr val="88888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91" name="Google Shape;91;p10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10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0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1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6" name="Google Shape;96;p11"/>
          <p:cNvSpPr txBox="1">
            <a:spLocks noGrp="1"/>
          </p:cNvSpPr>
          <p:nvPr>
            <p:ph type="body" idx="1"/>
          </p:nvPr>
        </p:nvSpPr>
        <p:spPr>
          <a:xfrm>
            <a:off x="457200" y="2249487"/>
            <a:ext cx="8229600" cy="432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97" name="Google Shape;97;p11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1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11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 rot="10800000" flipH="1">
            <a:off x="5410200" y="3810000"/>
            <a:ext cx="3733800" cy="90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/>
        </p:nvSpPr>
        <p:spPr>
          <a:xfrm rot="10800000" flipH="1">
            <a:off x="5410200" y="3897312"/>
            <a:ext cx="3733800" cy="192087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"/>
          <p:cNvSpPr txBox="1"/>
          <p:nvPr/>
        </p:nvSpPr>
        <p:spPr>
          <a:xfrm rot="10800000" flipH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"/>
          <p:cNvSpPr txBox="1"/>
          <p:nvPr/>
        </p:nvSpPr>
        <p:spPr>
          <a:xfrm rot="10800000" flipH="1">
            <a:off x="5410200" y="4164012"/>
            <a:ext cx="1965325" cy="19050"/>
          </a:xfrm>
          <a:prstGeom prst="rect">
            <a:avLst/>
          </a:prstGeom>
          <a:solidFill>
            <a:schemeClr val="accent2">
              <a:alpha val="5960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 txBox="1"/>
          <p:nvPr/>
        </p:nvSpPr>
        <p:spPr>
          <a:xfrm rot="10800000" flipH="1">
            <a:off x="5410200" y="4198937"/>
            <a:ext cx="1965325" cy="9525"/>
          </a:xfrm>
          <a:prstGeom prst="rect">
            <a:avLst/>
          </a:prstGeom>
          <a:solidFill>
            <a:schemeClr val="accent2">
              <a:alpha val="6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"/>
          <p:cNvSpPr/>
          <p:nvPr/>
        </p:nvSpPr>
        <p:spPr>
          <a:xfrm>
            <a:off x="5410200" y="3962400"/>
            <a:ext cx="3063875" cy="2698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7377112" y="4060825"/>
            <a:ext cx="1600200" cy="3651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"/>
          <p:cNvSpPr txBox="1"/>
          <p:nvPr/>
        </p:nvSpPr>
        <p:spPr>
          <a:xfrm>
            <a:off x="0" y="3649662"/>
            <a:ext cx="9144000" cy="244475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"/>
          <p:cNvSpPr txBox="1"/>
          <p:nvPr/>
        </p:nvSpPr>
        <p:spPr>
          <a:xfrm>
            <a:off x="0" y="3675062"/>
            <a:ext cx="9144000" cy="141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"/>
          <p:cNvSpPr txBox="1"/>
          <p:nvPr/>
        </p:nvSpPr>
        <p:spPr>
          <a:xfrm rot="10800000" flipH="1">
            <a:off x="6413500" y="3643312"/>
            <a:ext cx="2730500" cy="247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"/>
          <p:cNvSpPr txBox="1"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2" name="Google Shape;22;p1"/>
          <p:cNvSpPr txBox="1">
            <a:spLocks noGrp="1"/>
          </p:cNvSpPr>
          <p:nvPr>
            <p:ph type="body" idx="1"/>
          </p:nvPr>
        </p:nvSpPr>
        <p:spPr>
          <a:xfrm>
            <a:off x="457200" y="2249487"/>
            <a:ext cx="8229600" cy="432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3" name="Google Shape;23;p1"/>
          <p:cNvSpPr txBox="1">
            <a:spLocks noGrp="1"/>
          </p:cNvSpPr>
          <p:nvPr>
            <p:ph type="dt" idx="10"/>
          </p:nvPr>
        </p:nvSpPr>
        <p:spPr>
          <a:xfrm>
            <a:off x="6705600" y="4206875"/>
            <a:ext cx="96043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1"/>
          <p:cNvSpPr txBox="1">
            <a:spLocks noGrp="1"/>
          </p:cNvSpPr>
          <p:nvPr>
            <p:ph type="ftr" idx="11"/>
          </p:nvPr>
        </p:nvSpPr>
        <p:spPr>
          <a:xfrm>
            <a:off x="5410200" y="4205287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"/>
          <p:cNvSpPr txBox="1">
            <a:spLocks noGrp="1"/>
          </p:cNvSpPr>
          <p:nvPr>
            <p:ph type="sldNum" idx="12"/>
          </p:nvPr>
        </p:nvSpPr>
        <p:spPr>
          <a:xfrm>
            <a:off x="8320087" y="1587"/>
            <a:ext cx="7477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eorgia"/>
              <a:buNone/>
              <a:defRPr sz="1800" b="0" i="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"/>
          <p:cNvSpPr txBox="1"/>
          <p:nvPr/>
        </p:nvSpPr>
        <p:spPr>
          <a:xfrm>
            <a:off x="0" y="366712"/>
            <a:ext cx="9144000" cy="84137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 txBox="1"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 txBox="1"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 txBox="1"/>
          <p:nvPr/>
        </p:nvSpPr>
        <p:spPr>
          <a:xfrm rot="10800000" flipH="1">
            <a:off x="5410200" y="360362"/>
            <a:ext cx="3733800" cy="90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"/>
          <p:cNvSpPr txBox="1"/>
          <p:nvPr/>
        </p:nvSpPr>
        <p:spPr>
          <a:xfrm rot="10800000" flipH="1">
            <a:off x="5410200" y="439737"/>
            <a:ext cx="3733800" cy="180975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5407025" y="496887"/>
            <a:ext cx="3063875" cy="285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7373937" y="588962"/>
            <a:ext cx="1600200" cy="3651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 txBox="1"/>
          <p:nvPr/>
        </p:nvSpPr>
        <p:spPr>
          <a:xfrm>
            <a:off x="9085262" y="-1587"/>
            <a:ext cx="57150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"/>
          <p:cNvSpPr txBox="1"/>
          <p:nvPr/>
        </p:nvSpPr>
        <p:spPr>
          <a:xfrm>
            <a:off x="9043987" y="-1587"/>
            <a:ext cx="2857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3"/>
          <p:cNvSpPr txBox="1"/>
          <p:nvPr/>
        </p:nvSpPr>
        <p:spPr>
          <a:xfrm>
            <a:off x="9024937" y="-1587"/>
            <a:ext cx="952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"/>
          <p:cNvSpPr txBox="1"/>
          <p:nvPr/>
        </p:nvSpPr>
        <p:spPr>
          <a:xfrm>
            <a:off x="8975725" y="-1587"/>
            <a:ext cx="26987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"/>
          <p:cNvSpPr txBox="1"/>
          <p:nvPr/>
        </p:nvSpPr>
        <p:spPr>
          <a:xfrm>
            <a:off x="8915400" y="0"/>
            <a:ext cx="55562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3"/>
          <p:cNvSpPr txBox="1"/>
          <p:nvPr/>
        </p:nvSpPr>
        <p:spPr>
          <a:xfrm>
            <a:off x="8874125" y="0"/>
            <a:ext cx="7937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3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7" name="Google Shape;47;p3"/>
          <p:cNvSpPr txBox="1">
            <a:spLocks noGrp="1"/>
          </p:cNvSpPr>
          <p:nvPr>
            <p:ph type="body" idx="1"/>
          </p:nvPr>
        </p:nvSpPr>
        <p:spPr>
          <a:xfrm>
            <a:off x="457200" y="2249487"/>
            <a:ext cx="8229600" cy="432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3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3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2"/>
          <p:cNvSpPr txBox="1"/>
          <p:nvPr/>
        </p:nvSpPr>
        <p:spPr>
          <a:xfrm>
            <a:off x="0" y="366712"/>
            <a:ext cx="9144000" cy="84137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2"/>
          <p:cNvSpPr txBox="1"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2"/>
          <p:cNvSpPr txBox="1"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2"/>
          <p:cNvSpPr txBox="1"/>
          <p:nvPr/>
        </p:nvSpPr>
        <p:spPr>
          <a:xfrm rot="10800000" flipH="1">
            <a:off x="5410200" y="360362"/>
            <a:ext cx="3733800" cy="90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2"/>
          <p:cNvSpPr txBox="1"/>
          <p:nvPr/>
        </p:nvSpPr>
        <p:spPr>
          <a:xfrm rot="10800000" flipH="1">
            <a:off x="5410200" y="439737"/>
            <a:ext cx="3733800" cy="180975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2"/>
          <p:cNvSpPr/>
          <p:nvPr/>
        </p:nvSpPr>
        <p:spPr>
          <a:xfrm>
            <a:off x="5407025" y="496887"/>
            <a:ext cx="3063875" cy="285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2"/>
          <p:cNvSpPr/>
          <p:nvPr/>
        </p:nvSpPr>
        <p:spPr>
          <a:xfrm>
            <a:off x="7373937" y="588962"/>
            <a:ext cx="1600200" cy="3651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2"/>
          <p:cNvSpPr txBox="1"/>
          <p:nvPr/>
        </p:nvSpPr>
        <p:spPr>
          <a:xfrm>
            <a:off x="9085262" y="-1587"/>
            <a:ext cx="57150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2"/>
          <p:cNvSpPr txBox="1"/>
          <p:nvPr/>
        </p:nvSpPr>
        <p:spPr>
          <a:xfrm>
            <a:off x="9043987" y="-1587"/>
            <a:ext cx="2857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2"/>
          <p:cNvSpPr txBox="1"/>
          <p:nvPr/>
        </p:nvSpPr>
        <p:spPr>
          <a:xfrm>
            <a:off x="9024937" y="-1587"/>
            <a:ext cx="952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2"/>
          <p:cNvSpPr txBox="1"/>
          <p:nvPr/>
        </p:nvSpPr>
        <p:spPr>
          <a:xfrm>
            <a:off x="8975725" y="-1587"/>
            <a:ext cx="26987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2"/>
          <p:cNvSpPr txBox="1"/>
          <p:nvPr/>
        </p:nvSpPr>
        <p:spPr>
          <a:xfrm>
            <a:off x="8915400" y="0"/>
            <a:ext cx="55562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2"/>
          <p:cNvSpPr txBox="1"/>
          <p:nvPr/>
        </p:nvSpPr>
        <p:spPr>
          <a:xfrm>
            <a:off x="8874125" y="0"/>
            <a:ext cx="7937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2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5" name="Google Shape;115;p12"/>
          <p:cNvSpPr txBox="1">
            <a:spLocks noGrp="1"/>
          </p:cNvSpPr>
          <p:nvPr>
            <p:ph type="body" idx="1"/>
          </p:nvPr>
        </p:nvSpPr>
        <p:spPr>
          <a:xfrm>
            <a:off x="457200" y="2249487"/>
            <a:ext cx="8229600" cy="432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16" name="Google Shape;116;p12"/>
          <p:cNvSpPr txBox="1">
            <a:spLocks noGrp="1"/>
          </p:cNvSpPr>
          <p:nvPr>
            <p:ph type="dt" idx="10"/>
          </p:nvPr>
        </p:nvSpPr>
        <p:spPr>
          <a:xfrm>
            <a:off x="6586537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2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2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4"/>
          <p:cNvSpPr txBox="1"/>
          <p:nvPr/>
        </p:nvSpPr>
        <p:spPr>
          <a:xfrm>
            <a:off x="0" y="366712"/>
            <a:ext cx="9144000" cy="84137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4"/>
          <p:cNvSpPr txBox="1"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4"/>
          <p:cNvSpPr txBox="1"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4"/>
          <p:cNvSpPr txBox="1"/>
          <p:nvPr/>
        </p:nvSpPr>
        <p:spPr>
          <a:xfrm rot="10800000" flipH="1">
            <a:off x="5410200" y="360362"/>
            <a:ext cx="3733800" cy="90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4"/>
          <p:cNvSpPr txBox="1"/>
          <p:nvPr/>
        </p:nvSpPr>
        <p:spPr>
          <a:xfrm rot="10800000" flipH="1">
            <a:off x="5410200" y="439737"/>
            <a:ext cx="3733800" cy="180975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4"/>
          <p:cNvSpPr/>
          <p:nvPr/>
        </p:nvSpPr>
        <p:spPr>
          <a:xfrm>
            <a:off x="5407025" y="496887"/>
            <a:ext cx="3063875" cy="285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4"/>
          <p:cNvSpPr/>
          <p:nvPr/>
        </p:nvSpPr>
        <p:spPr>
          <a:xfrm>
            <a:off x="7373937" y="588962"/>
            <a:ext cx="1600200" cy="3651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4"/>
          <p:cNvSpPr txBox="1"/>
          <p:nvPr/>
        </p:nvSpPr>
        <p:spPr>
          <a:xfrm>
            <a:off x="9085262" y="-1587"/>
            <a:ext cx="57150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14"/>
          <p:cNvSpPr txBox="1"/>
          <p:nvPr/>
        </p:nvSpPr>
        <p:spPr>
          <a:xfrm>
            <a:off x="9043987" y="-1587"/>
            <a:ext cx="2857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4"/>
          <p:cNvSpPr txBox="1"/>
          <p:nvPr/>
        </p:nvSpPr>
        <p:spPr>
          <a:xfrm>
            <a:off x="9024937" y="-1587"/>
            <a:ext cx="9525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4"/>
          <p:cNvSpPr txBox="1"/>
          <p:nvPr/>
        </p:nvSpPr>
        <p:spPr>
          <a:xfrm>
            <a:off x="8975725" y="-1587"/>
            <a:ext cx="26987" cy="6207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4"/>
          <p:cNvSpPr txBox="1"/>
          <p:nvPr/>
        </p:nvSpPr>
        <p:spPr>
          <a:xfrm>
            <a:off x="8915400" y="0"/>
            <a:ext cx="55562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4"/>
          <p:cNvSpPr txBox="1"/>
          <p:nvPr/>
        </p:nvSpPr>
        <p:spPr>
          <a:xfrm>
            <a:off x="8874125" y="0"/>
            <a:ext cx="7937" cy="5857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14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3" name="Google Shape;143;p14"/>
          <p:cNvSpPr txBox="1">
            <a:spLocks noGrp="1"/>
          </p:cNvSpPr>
          <p:nvPr>
            <p:ph type="body" idx="1"/>
          </p:nvPr>
        </p:nvSpPr>
        <p:spPr>
          <a:xfrm>
            <a:off x="457200" y="2249487"/>
            <a:ext cx="8229600" cy="432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800"/>
              <a:buFont typeface="Georgia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93700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600"/>
              <a:buFont typeface="Georgia"/>
              <a:buChar char="▫"/>
              <a:defRPr sz="2600" b="0" i="0" u="none" strike="noStrike" cap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810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683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Pts val="2000"/>
              <a:buFont typeface="Georgia"/>
              <a:buChar char="▫"/>
              <a:defRPr sz="2000" b="0" i="0" u="none" strike="noStrike" cap="none">
                <a:solidFill>
                  <a:srgbClr val="A04DA3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Georgia"/>
              <a:buChar char="▫"/>
              <a:defRPr sz="18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302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Georgia"/>
              <a:buChar char="▫"/>
              <a:defRPr sz="16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Georgia"/>
              <a:buChar char="◦"/>
              <a:defRPr sz="15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Georgia"/>
              <a:buChar char="◦"/>
              <a:defRPr sz="1400" b="0" i="0" u="none" strike="noStrike" cap="none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44" name="Google Shape;144;p14"/>
          <p:cNvSpPr txBox="1">
            <a:spLocks noGrp="1"/>
          </p:cNvSpPr>
          <p:nvPr>
            <p:ph type="dt" idx="10"/>
          </p:nvPr>
        </p:nvSpPr>
        <p:spPr>
          <a:xfrm>
            <a:off x="6583362" y="612775"/>
            <a:ext cx="9572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14"/>
          <p:cNvSpPr txBox="1">
            <a:spLocks noGrp="1"/>
          </p:cNvSpPr>
          <p:nvPr>
            <p:ph type="ftr" idx="11"/>
          </p:nvPr>
        </p:nvSpPr>
        <p:spPr>
          <a:xfrm>
            <a:off x="5257800" y="612775"/>
            <a:ext cx="132556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6" name="Google Shape;146;p14"/>
          <p:cNvSpPr txBox="1">
            <a:spLocks noGrp="1"/>
          </p:cNvSpPr>
          <p:nvPr>
            <p:ph type="sldNum" idx="12"/>
          </p:nvPr>
        </p:nvSpPr>
        <p:spPr>
          <a:xfrm>
            <a:off x="8174037" y="1587"/>
            <a:ext cx="762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  <a:defRPr sz="1800" b="0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6"/>
          <p:cNvSpPr txBox="1"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Trebuchet MS"/>
              <a:buNone/>
            </a:pPr>
            <a:r>
              <a:rPr lang="en-US" sz="4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Техническая эксплуатация</a:t>
            </a:r>
            <a:endParaRPr/>
          </a:p>
        </p:txBody>
      </p:sp>
      <p:sp>
        <p:nvSpPr>
          <p:cNvPr id="158" name="Google Shape;158;p16"/>
          <p:cNvSpPr txBox="1">
            <a:spLocks noGrp="1"/>
          </p:cNvSpPr>
          <p:nvPr>
            <p:ph type="subTitle" idx="1"/>
          </p:nvPr>
        </p:nvSpPr>
        <p:spPr>
          <a:xfrm>
            <a:off x="457200" y="3900487"/>
            <a:ext cx="49530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Pts val="2400"/>
              <a:buFont typeface="Georgia"/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Организация производства ТО и текущего ремонта машин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 txBox="1"/>
          <p:nvPr/>
        </p:nvSpPr>
        <p:spPr>
          <a:xfrm>
            <a:off x="285750" y="714375"/>
            <a:ext cx="8643937" cy="563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Входят рабочие разных специальностей и квалификации: электрики, регулировщики топливной аппаратуры, смазчики и т.д.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Обеспечивается:</a:t>
            </a:r>
            <a:endParaRPr sz="2400" b="0" i="1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 повышение эффективности использования оборудования,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 упрощается руководство участками,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учет и контроль за выполнением технических воздействий.</a:t>
            </a:r>
            <a:endParaRPr/>
          </a:p>
          <a:p>
            <a:pPr marL="182562" marR="0" lvl="0" indent="-301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Однако при этом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усложняется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руководство качеством работы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системы из-за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обезличивания ответственности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так как один агрегат обслуживается и ремонтируется рабочими разных подразделений.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6"/>
          <p:cNvSpPr txBox="1"/>
          <p:nvPr/>
        </p:nvSpPr>
        <p:spPr>
          <a:xfrm>
            <a:off x="357187" y="571500"/>
            <a:ext cx="85725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Комплексная бригада</a:t>
            </a:r>
            <a:endParaRPr/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Все работы ТО и ремонта для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определенной группы машин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выполняет самостоятельно.</a:t>
            </a:r>
            <a:endParaRPr/>
          </a:p>
        </p:txBody>
      </p:sp>
      <p:pic>
        <p:nvPicPr>
          <p:cNvPr id="221" name="Google Shape;221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000" y="2071687"/>
            <a:ext cx="8728075" cy="3071812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6"/>
          <p:cNvSpPr txBox="1"/>
          <p:nvPr/>
        </p:nvSpPr>
        <p:spPr>
          <a:xfrm>
            <a:off x="357187" y="5429250"/>
            <a:ext cx="8286750" cy="830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состав такой бригады входят рабочие различных специальностей.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"/>
          <p:cNvSpPr txBox="1"/>
          <p:nvPr/>
        </p:nvSpPr>
        <p:spPr>
          <a:xfrm>
            <a:off x="357187" y="714375"/>
            <a:ext cx="857250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Повышается ответственность за качество работ.</a:t>
            </a:r>
            <a:endParaRPr sz="2400" b="0" i="1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Однако: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возникают трудности регулирования загрузки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анализа работы различных бригад,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снижается эффективность использования оборудования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общего назначения (подъемников, ям, спецоборудования и др.),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возникают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сложности в распределении запасных частей.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8"/>
          <p:cNvSpPr txBox="1"/>
          <p:nvPr/>
        </p:nvSpPr>
        <p:spPr>
          <a:xfrm>
            <a:off x="142875" y="571500"/>
            <a:ext cx="8786812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Агрегатио-участковый метод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редусматривает выполнение всех работ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и ремонта одного или нескольких агрегатов и систем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всем машинам ЭП</a:t>
            </a:r>
            <a:endParaRPr/>
          </a:p>
        </p:txBody>
      </p:sp>
      <p:pic>
        <p:nvPicPr>
          <p:cNvPr id="234" name="Google Shape;23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187" y="2571750"/>
            <a:ext cx="9028112" cy="3643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9"/>
          <p:cNvSpPr txBox="1"/>
          <p:nvPr/>
        </p:nvSpPr>
        <p:spPr>
          <a:xfrm>
            <a:off x="357187" y="642937"/>
            <a:ext cx="8643937" cy="45243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Повышается ответственность за качество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выполняемых работ, однако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усложняется оперативное управление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производством, например при необходимости устранения на машине отказов нескольких агрегатов и систем.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Подобные бригады могут создаваться, например, для ТО и ремонта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гидравлических систем, двигателей, электрооборудования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других агрегатов, требующих специальных знаний, особых навыков и определенного опыта.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/>
          <p:nvPr/>
        </p:nvSpPr>
        <p:spPr>
          <a:xfrm>
            <a:off x="357187" y="642937"/>
            <a:ext cx="8572500" cy="415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ЭП могут применяться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смешанные формы бригад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Например,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технологическому принципу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выполняют работы ЕО, ТО-1, заявочные виды ремонта, а также работы вспомогательных участков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(шинные, медницкие, сварочные и др.),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 предметному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ТО - 2 и текущий ремонт, а также ремонт некоторых агрегатов и систем (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двигателя, гидрооборудования, электрооборудования, топливной аппаратуры).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1"/>
          <p:cNvSpPr txBox="1"/>
          <p:nvPr/>
        </p:nvSpPr>
        <p:spPr>
          <a:xfrm>
            <a:off x="214312" y="642937"/>
            <a:ext cx="8715375" cy="37242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Формы и методы организации производства ТО и ремонта</a:t>
            </a:r>
            <a:endParaRPr/>
          </a:p>
          <a:p>
            <a:pPr marL="0" marR="0" lvl="0" indent="18256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Методы организации производства ТО и ремонта машин классифицируются: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времени,</a:t>
            </a: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технологии и месту выполнения воздействий,</a:t>
            </a: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используемой производственной базе.</a:t>
            </a:r>
            <a:endParaRPr/>
          </a:p>
          <a:p>
            <a:pPr marL="182562" marR="0" lvl="0" indent="-301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2"/>
          <p:cNvSpPr txBox="1"/>
          <p:nvPr/>
        </p:nvSpPr>
        <p:spPr>
          <a:xfrm>
            <a:off x="428625" y="642937"/>
            <a:ext cx="8501062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времени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выполнения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воздействий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внутрисменный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(в процессе рабочей смены машины)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межсменный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(между рабочими сменами машины)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Межсменный метод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обеспечивает минимальные потери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рабочего времени машины 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лучшее качество работ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технологии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выполнения воздействий на</a:t>
            </a:r>
            <a:endParaRPr/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индивидуальный</a:t>
            </a:r>
            <a:endParaRPr/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агрегатный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marL="182562" marR="0" lvl="0" indent="-301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Индивидуальный метод обычно используется при ремонте небольших парков разномарочных машин.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3"/>
          <p:cNvSpPr txBox="1"/>
          <p:nvPr/>
        </p:nvSpPr>
        <p:spPr>
          <a:xfrm>
            <a:off x="214312" y="642937"/>
            <a:ext cx="8643937" cy="4894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месту выполнения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воздействий различают:</a:t>
            </a:r>
            <a:endParaRPr/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линейный</a:t>
            </a:r>
            <a:endParaRPr/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стационарный.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первом случае ТО и ремонт выполняются непосредственно на месте работы ДМ.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 втором - производится перебазировка ДМ на стационарную производственную базу.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Эффективность и качество ТО и ремонта в обоих случаях,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зависят от расстояния перебазировки ДМ,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степени их концентрации на объекте, мобильности, сложности необходимых работ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других факторов.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4"/>
          <p:cNvSpPr txBox="1"/>
          <p:nvPr/>
        </p:nvSpPr>
        <p:spPr>
          <a:xfrm>
            <a:off x="285750" y="642937"/>
            <a:ext cx="8643937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используемой производственной базе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методы ТО и ремонта подразделяют на: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децентрализованные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(силами самого ЭП);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централизованные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(с привлечением сторонних предприятий на договорных (контрактных) началах с полной или частичной передачей работ по обслуживанию).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/>
          <p:nvPr/>
        </p:nvSpPr>
        <p:spPr>
          <a:xfrm>
            <a:off x="214312" y="642937"/>
            <a:ext cx="8643937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82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Организационно-производственная структура системы ТО и ремонта машин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Это -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состав и взаимоподчиненность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подразделений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обеспечивающих техническую готовность машин.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Такая структура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включает в себя подразделения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осуществляющие: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постовые работы ТО и ремонта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выполняемые непосредственно на машине, на строительных объектах и стационарной базе ЭП;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работы по восстановлению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снятых неисправных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агрегатов, узлов и деталей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отделениях ЭП;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подготовку производства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обеспечение запасными частями и материалами, перебазирование машин и др.;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работы связанные с содержанием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реконструкцией и техническим перевооружением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производственно-технической базы ЭП.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5"/>
          <p:cNvSpPr txBox="1"/>
          <p:nvPr/>
        </p:nvSpPr>
        <p:spPr>
          <a:xfrm>
            <a:off x="357187" y="642937"/>
            <a:ext cx="8572500" cy="452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практике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обычно используют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смешанные формы организации ТО и ремонта машин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которые определяются: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анализом</a:t>
            </a:r>
            <a:r>
              <a:rPr lang="en-US" sz="2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структуры парка ДМ,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их дислокацией,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наличием средств,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квалификацией персонала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и др. условиями.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Выбранные методы должны обеспечивать: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- снижение простоев ДМ,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- затрат на их ТО и ремонт.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6"/>
          <p:cNvSpPr txBox="1"/>
          <p:nvPr/>
        </p:nvSpPr>
        <p:spPr>
          <a:xfrm>
            <a:off x="285750" y="571500"/>
            <a:ext cx="8572500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Организация выполнения ТО и ремонта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Организация ТО и ремонта машин зависит: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от видов необходимых работ,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распределения ДМ по объектам,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2" marR="0" lvl="0" indent="-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их транспортных возможностей и других факторов.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Работы по ЕО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машин проводят на месте их работы или в местах межсменного хранения.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Основными исполнителями ЕО являются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оператор (машинист) и его помощник.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ТО, не отличающиеся технологической сложностью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но часто повторяющиеся,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проводят децентрализованно.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Обслуживание выполняют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специализированные бригады передвижных мастерских (ПМ)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 стационарной базы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обычно с участием машинистов.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7"/>
          <p:cNvSpPr txBox="1"/>
          <p:nvPr/>
        </p:nvSpPr>
        <p:spPr>
          <a:xfrm>
            <a:off x="285750" y="642937"/>
            <a:ext cx="8643937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выборе места выполнения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ТО и ремонта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учитываются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технологическая сложность работ и транспортабельность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ДМ.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Обычно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месте работы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машинистами ДМ выполняется ТО-1,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стационарной базе,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 правило, проводятся ТО-3 и СО.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8"/>
          <p:cNvSpPr txBox="1"/>
          <p:nvPr/>
        </p:nvSpPr>
        <p:spPr>
          <a:xfrm>
            <a:off x="142875" y="571500"/>
            <a:ext cx="8786812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Для мобильных ДМ и автотранспорта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ежедневно возвращающихся на базу, ТО-1 и ТО-2 проводятся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 стационарной базе.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 строительных объектах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ТО-1 и ТО-2 выполняют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экскаваторов на гусеничном ходу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работающих более чем 2 км;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экскаваторов на пневмоколесном ходу и гусеничных машин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работающих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более чем на 5 км;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других пневмоколесных ДСМ,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работающих на расстоянии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более 10 км от базы.</a:t>
            </a:r>
            <a:endParaRPr/>
          </a:p>
          <a:p>
            <a:pPr marL="177800" marR="0" lvl="0" indent="-25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Допустимое расстояние перегона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колесных тракторов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для ТО-2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на базу обычно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более 15 км.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Большее расстояние перегона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допускают для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ТО-3 и СО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9"/>
          <p:cNvSpPr txBox="1"/>
          <p:nvPr/>
        </p:nvSpPr>
        <p:spPr>
          <a:xfrm>
            <a:off x="285750" y="642937"/>
            <a:ext cx="8643937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Место выполнения ТО и ремонта выбирается по времени транспортирования машины в одном направлении,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например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1,5;    3,5   и   5,0 ч   соответственно для ТО-1,   ТО-2  и  ТО-3.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Для автомобилей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целесообразен перегон: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в 40…60 км на ТО-1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и 80…120 км на ТО-2.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0"/>
          <p:cNvSpPr txBox="1"/>
          <p:nvPr/>
        </p:nvSpPr>
        <p:spPr>
          <a:xfrm>
            <a:off x="142875" y="571500"/>
            <a:ext cx="8786812" cy="3416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Система обслуживания разъездными бригадами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Предусматривает выполнение работ во время рабочего процесса ДМ.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Бригада, имеющая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передвижные мастерские,</a:t>
            </a:r>
            <a:r>
              <a:rPr lang="en-US" sz="2400" b="1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прицепы с емкостями масла, сварочные агрегаты,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состоит из 4...6 человек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(включая водителя ПM и машиниста) 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обслуживает парк из 40... 50 ДМ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(обычно две-три машины в день).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1"/>
          <p:cNvSpPr txBox="1"/>
          <p:nvPr/>
        </p:nvSpPr>
        <p:spPr>
          <a:xfrm>
            <a:off x="285750" y="642937"/>
            <a:ext cx="8643937" cy="600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Отдельные ЭП применяют так называемое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централизованное ТО,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заключающееся в следующем: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обслуживание проводится в межсменное и обеденное время (для машинистов).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Одновременно обслуживается технологический комплекс машин, находящихся на строительном объекте (включая ДМ и автотранспорт);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работы производит бригада из 6...7 человек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(без участия машинистов) 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Используются две ПМ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смазочно-заправочная станции и слесарно-механическая мастерская.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Использование системы централизованного обслуживания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эффективно только при значительной концентрации ДМ на строительных объектах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2"/>
          <p:cNvSpPr txBox="1"/>
          <p:nvPr/>
        </p:nvSpPr>
        <p:spPr>
          <a:xfrm>
            <a:off x="214312" y="642937"/>
            <a:ext cx="8715375" cy="4894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Ремонт высокой технологической сложности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требующий применения специального оборудования (агрегатные, слесарно-механические и др.), выполняют на:</a:t>
            </a:r>
            <a:endParaRPr/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стационарной базе ЭП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 на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специализированных ремонтных предприятиях.</a:t>
            </a:r>
            <a:endParaRPr/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Плановый ремонт машин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проводят на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стационарной базе.</a:t>
            </a:r>
            <a:endParaRPr/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Тяжелые и крупногабаритные машины,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если их доставка на базу затруднена, ремонт производится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силами ремонтных бригад с помощью ПМ.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3"/>
          <p:cNvSpPr txBox="1"/>
          <p:nvPr/>
        </p:nvSpPr>
        <p:spPr>
          <a:xfrm>
            <a:off x="285750" y="785812"/>
            <a:ext cx="8643937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КР агрегатов, узлов и полнокомплектных ДМ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выполняется на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специализированных ремонтных заводах.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033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стационарной базе ЭП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может выполняться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КР машин на базе агрегатов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капитально отремонтированных на ремонтных заводах.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4"/>
          <p:cNvSpPr txBox="1"/>
          <p:nvPr/>
        </p:nvSpPr>
        <p:spPr>
          <a:xfrm>
            <a:off x="285750" y="571500"/>
            <a:ext cx="8643937" cy="4154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Агрегатный метод ремонта машин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Различают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безличенный и необезличенный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методы ремонта.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необезличенном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ремонте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сохраняется принадлежность деталей, узлов, агрегатов ремонтируемой машины,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обезличенном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сохраняется.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Разновидностью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обезличенного ремонта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является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агрегатный метод,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котором неисправный агрегат заменяют новым или заранее отремонтированным.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 txBox="1"/>
          <p:nvPr/>
        </p:nvSpPr>
        <p:spPr>
          <a:xfrm>
            <a:off x="357187" y="571500"/>
            <a:ext cx="8572500" cy="557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Эффективность ЭП повышается при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системе централизованного управления производством ТО и ремонта машин.</a:t>
            </a:r>
            <a:endParaRPr/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Эта система базируется на следующих основных </a:t>
            </a:r>
            <a:r>
              <a:rPr lang="en-US" sz="2400" b="1" i="1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принципах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Распределение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административных и оперативных функций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marL="168275" marR="0" lvl="0" indent="-158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sng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Оперативные функции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сосредотачиваются в центре (отделе) управления производством (ЦУП), который обычно состоит из трех групп: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оперативного управления (ОУ),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обработки и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анализа информации (ОАИ)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технологической подготовки производства (ТПП).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5"/>
          <p:cNvSpPr txBox="1"/>
          <p:nvPr/>
        </p:nvSpPr>
        <p:spPr>
          <a:xfrm>
            <a:off x="214312" y="857250"/>
            <a:ext cx="8643937" cy="427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Простои ДМ при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можно подразделить на: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- время снятия отказавшего элемента с машины,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- время восстановления его работоспособности,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- время установки (монтажа) на машину,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т.е. при индивидуальном ремонте ДМ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прост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сн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рем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уст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агрегатном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(если есть запасной агрегат)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прост</a:t>
            </a:r>
            <a:r>
              <a:rPr lang="en-US" sz="2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ycт</a:t>
            </a: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6"/>
          <p:cNvSpPr txBox="1"/>
          <p:nvPr/>
        </p:nvSpPr>
        <p:spPr>
          <a:xfrm>
            <a:off x="285750" y="785812"/>
            <a:ext cx="8643937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 основным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преимуществам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агрегатного метода: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снижение простоев ДМ в ремонте,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равномерность загрузки ремонтных отделений,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возможности организации работы в межсменное время,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- создание условий для специализации рабочих и участков.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7"/>
          <p:cNvSpPr txBox="1"/>
          <p:nvPr/>
        </p:nvSpPr>
        <p:spPr>
          <a:xfrm>
            <a:off x="214312" y="571500"/>
            <a:ext cx="8715375" cy="4154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Вместе с тем применение обезличенного ремонта: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требует наличия резервного (оборотного) фонда агрегатов,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повышает затраты,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требует наличия дополнительных площадей для их складирования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снижается также заинтересованность машинистов в повышении сроков службы агрегатов.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8"/>
          <p:cNvSpPr txBox="1"/>
          <p:nvPr/>
        </p:nvSpPr>
        <p:spPr>
          <a:xfrm>
            <a:off x="214312" y="785812"/>
            <a:ext cx="8715375" cy="563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Эффективность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агрегатного метода ремонта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определяется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наличием парка однотипных машин,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т.е. унификацией агрегатов различных машин.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Агрегатный метод эффективен при ремонте ДМ на строительных объектах, так как при этом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снижаются затраты на их транспортирование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Выбор метода ремонта определяется сопоставлением: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времени простоя ДМ,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длительности межсменного периода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возможности ремонта агрегата непосредственно на машине.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9"/>
          <p:cNvSpPr txBox="1"/>
          <p:nvPr/>
        </p:nvSpPr>
        <p:spPr>
          <a:xfrm>
            <a:off x="214312" y="642937"/>
            <a:ext cx="8715375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Если требуется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капитальный ремонт,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агрегат отправляют в обменный пункт (или непосредственно на ремонтное предприятие) для замены на отремонтированный. </a:t>
            </a:r>
            <a:endParaRPr/>
          </a:p>
        </p:txBody>
      </p:sp>
      <p:pic>
        <p:nvPicPr>
          <p:cNvPr id="351" name="Google Shape;351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187" y="2786062"/>
            <a:ext cx="8715375" cy="385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0"/>
          <p:cNvSpPr txBox="1"/>
          <p:nvPr/>
        </p:nvSpPr>
        <p:spPr>
          <a:xfrm>
            <a:off x="214312" y="785812"/>
            <a:ext cx="8929687" cy="37861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Разновидностью агрегатного метода ремонта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является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плановая замена ремонтных комплектов (ПЗРК),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.е. замена нескольких агрегатов и узлов, объединенных в ремонтный комплект (РК).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Заменяют РК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через определенную наработку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стационарной базе ЭП.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Ремонт агрегатов и комплектование РК выполняются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специализированных ремонтных предприятиях.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1"/>
          <p:cNvSpPr txBox="1"/>
          <p:nvPr/>
        </p:nvSpPr>
        <p:spPr>
          <a:xfrm>
            <a:off x="214312" y="642937"/>
            <a:ext cx="8715375" cy="452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Например,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для гусеничных тракторов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формируются три ремонтных комплекта: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2" marR="0" lvl="0" indent="-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РК-1, состоящий из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направляющих колес и катков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сборе;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2" marR="0" lvl="0" indent="-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РК-2, включающий в себя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гусеничные тележки в сборе, гусеничное полотно, муфту сцепления, бортовые фрикционы в сборе и агрегаты гидрооборудования;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РК-3, состоящий из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двигателя и агрегатов трансмиссии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2"/>
          <p:cNvSpPr txBox="1"/>
          <p:nvPr/>
        </p:nvSpPr>
        <p:spPr>
          <a:xfrm>
            <a:off x="357187" y="642937"/>
            <a:ext cx="8572500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Применение РК, как правило,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сопровождается изменением структуры ремонтного цикла.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Периодичность 1500 мото-ч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при каждом ремонте применяются различные РК. 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первом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гусеничного трактора (1500 мото-ч) применяют РК-1,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втором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(3000 мото-ч)- одновременно РК-1 и РК-2,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третьем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(4500 мото-ч)- РК-1. 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последнем в цикле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четвертом ремонте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(6000 мото-ч) предусматривается замена всех трех РК,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т.е.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выполняется капитальный ремонт машины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3"/>
          <p:cNvSpPr txBox="1"/>
          <p:nvPr/>
        </p:nvSpPr>
        <p:spPr>
          <a:xfrm>
            <a:off x="214312" y="571500"/>
            <a:ext cx="8715375" cy="52625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расчета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размера оборотного фонда агрегатов и РК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применяют различные методы: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нормативный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по средним наработкам,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вероятностные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оптимизационные.</a:t>
            </a:r>
            <a:endParaRPr/>
          </a:p>
          <a:p>
            <a:pPr marL="177800" marR="0" lvl="0" indent="-25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Нормативный метод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основан на использовании статистических данных о потребности запасных агрегатов на 100 машин.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Метод расчета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 средним наработкам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основывается на использовании данных о режимах работы агрегата и его надежности. </a:t>
            </a:r>
            <a:endParaRPr/>
          </a:p>
        </p:txBody>
      </p:sp>
      <p:sp>
        <p:nvSpPr>
          <p:cNvPr id="374" name="Google Shape;374;p53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4"/>
          <p:cNvSpPr txBox="1"/>
          <p:nvPr/>
        </p:nvSpPr>
        <p:spPr>
          <a:xfrm>
            <a:off x="285750" y="2500312"/>
            <a:ext cx="8643937" cy="415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число работающих агрегатов (обычно соответствует числу машин);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плановая наработка машины, мото-ч;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об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длительность оборота агрегата, дн.;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2400" b="1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средняя наработка на замену (ремонт) агрегата, мото-ч;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длительность периода, за который определяется плановая наработка, дн.;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φ</a:t>
            </a:r>
            <a:r>
              <a:rPr lang="en-US" sz="2400" b="1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- 1,1...1,3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коэффициент, учитывающий отклонения времени оборота агрегата и межремонтной наработки (коэффициент запаса).</a:t>
            </a:r>
            <a:endParaRPr/>
          </a:p>
        </p:txBody>
      </p:sp>
      <p:pic>
        <p:nvPicPr>
          <p:cNvPr id="380" name="Google Shape;380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57437" y="1214437"/>
            <a:ext cx="3228975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4"/>
          <p:cNvSpPr txBox="1"/>
          <p:nvPr/>
        </p:nvSpPr>
        <p:spPr>
          <a:xfrm>
            <a:off x="214312" y="642937"/>
            <a:ext cx="87153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Размер оборотного фонда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9"/>
          <p:cNvSpPr txBox="1"/>
          <p:nvPr/>
        </p:nvSpPr>
        <p:spPr>
          <a:xfrm>
            <a:off x="428625" y="642937"/>
            <a:ext cx="8501062" cy="600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Группа ОУ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осуществляет непосредственное оперативное управление работой производственных комплексов: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планирование ТО и ремонта,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распределение машин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посты ТО и ремонта,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передачу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на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рабочие места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информации об операциях, которые должны быть выполнены,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контроль времени выполнения работ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т.п.</a:t>
            </a:r>
            <a:endParaRPr/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Группа ОАИ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систематизирует, обрабатывает, анализирует и хранит информацию о деятельности всех подразделений, а также обрабатывает рекомендации по совершенствованию работы служб ТО и ремонта.</a:t>
            </a:r>
            <a:endParaRPr/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Группа ТПП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формирует план материально-технического обеспечения производства и задания бригадам.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5"/>
          <p:cNvSpPr txBox="1"/>
          <p:nvPr/>
        </p:nvSpPr>
        <p:spPr>
          <a:xfrm>
            <a:off x="214312" y="642937"/>
            <a:ext cx="8715375" cy="3416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Пример.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Определить размер оборотного фонда агрегатов данного наименования, 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средний межремонтный ресурс которых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0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=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1800 мото-ч. 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предприятии работает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50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машин с данным агрегатом. 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плановая годовая наработка одной машины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0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= 1100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мото-ч. 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ремонт агрегатов выполняется централизованно. 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длительность оборота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0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об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= 20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календарных дней;</a:t>
            </a:r>
            <a:endParaRPr/>
          </a:p>
          <a:p>
            <a:pPr marL="187325" marR="0" lvl="0" indent="-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φ</a:t>
            </a:r>
            <a:r>
              <a:rPr lang="en-US" sz="2400" b="0" i="1" u="none" baseline="-25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= 1,1.</a:t>
            </a:r>
            <a:endParaRPr/>
          </a:p>
        </p:txBody>
      </p:sp>
      <p:sp>
        <p:nvSpPr>
          <p:cNvPr id="388" name="Google Shape;388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9" name="Google Shape;389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1625" y="4143375"/>
            <a:ext cx="5926137" cy="1357312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55"/>
          <p:cNvSpPr txBox="1"/>
          <p:nvPr/>
        </p:nvSpPr>
        <p:spPr>
          <a:xfrm>
            <a:off x="214312" y="5715000"/>
            <a:ext cx="8643937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Таким образом, оборотный фонд предприятия должен состоять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 двух агрегатов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данного наименования.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6"/>
          <p:cNvSpPr txBox="1"/>
          <p:nvPr/>
        </p:nvSpPr>
        <p:spPr>
          <a:xfrm>
            <a:off x="142875" y="642937"/>
            <a:ext cx="8786812" cy="4894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5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Планирование и учет ТО и ремонта машин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Производственное планирование включает в себя: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планирование перспективного и оперативного использования ДМ;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определение состава и числа технических воздействий;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учет и анализ числа и характера отказов;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доведение до подразделений ЭП плановых заданий и сроков их выполнения;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5100" marR="0" lvl="0" indent="-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контроль за выполнением планов и их корректировку и др.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7"/>
          <p:cNvSpPr txBox="1"/>
          <p:nvPr/>
        </p:nvSpPr>
        <p:spPr>
          <a:xfrm>
            <a:off x="285750" y="714375"/>
            <a:ext cx="857250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Планирование ТО и ремонта выполняется для заданных режимов работы машин.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При этом различают:</a:t>
            </a:r>
            <a:endParaRPr/>
          </a:p>
          <a:p>
            <a:pPr marL="165100" marR="0" lvl="0" indent="-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суточный,</a:t>
            </a:r>
            <a:endParaRPr/>
          </a:p>
          <a:p>
            <a:pPr marL="165100" marR="0" lvl="0" indent="-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годовой</a:t>
            </a:r>
            <a:endParaRPr/>
          </a:p>
          <a:p>
            <a:pPr marL="165100" marR="0" lvl="0" indent="-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месячный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режимы работы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которые разрабатываются применительно к конкретным условиям эксплуатации машин.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8"/>
          <p:cNvSpPr txBox="1"/>
          <p:nvPr/>
        </p:nvSpPr>
        <p:spPr>
          <a:xfrm>
            <a:off x="285750" y="571500"/>
            <a:ext cx="8643937" cy="4154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Среднесуточная наработка </a:t>
            </a:r>
            <a:r>
              <a:rPr lang="en-US" sz="2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ДМ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мото-ч,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t</a:t>
            </a:r>
            <a:r>
              <a:rPr lang="en-US" sz="28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cc</a:t>
            </a: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=t</a:t>
            </a:r>
            <a:r>
              <a:rPr lang="en-US" sz="28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8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8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исп </a:t>
            </a: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где: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длительность рабочей смены, ч (при 5-ти дневной рабочей неделе </a:t>
            </a:r>
            <a:r>
              <a:rPr lang="en-US" sz="2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0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 ч);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средний коэффициент сменности;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r>
              <a:rPr lang="en-US" sz="24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исn</a:t>
            </a: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коэффициент внутрисменного использования.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9"/>
          <p:cNvSpPr txBox="1"/>
          <p:nvPr/>
        </p:nvSpPr>
        <p:spPr>
          <a:xfrm>
            <a:off x="285750" y="642937"/>
            <a:ext cx="8643937" cy="5694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Пример.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ЭП работает 10 машин одного типа,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из которых 7 работают в одну смену, а 3 - в две смены,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т.е. средний коэффициент сменности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см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Длительность рабочей смены составляет 8 ч.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Технология выполнения строительных работ обеспечивает коэффициент внутрисменного использования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0,75.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Тогда среднесуточная наработка одной машины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</a:t>
            </a:r>
            <a:endParaRPr/>
          </a:p>
          <a:p>
            <a:pPr marL="0" marR="0" lvl="0" indent="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8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cc</a:t>
            </a:r>
            <a:r>
              <a:rPr lang="en-US" sz="28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8 •1,3 • 0,75 = 7,8 мото-ч.</a:t>
            </a:r>
            <a:endParaRPr/>
          </a:p>
        </p:txBody>
      </p:sp>
      <p:pic>
        <p:nvPicPr>
          <p:cNvPr id="413" name="Google Shape;413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5887" y="1928812"/>
            <a:ext cx="2392362" cy="83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0"/>
          <p:cNvSpPr txBox="1"/>
          <p:nvPr/>
        </p:nvSpPr>
        <p:spPr>
          <a:xfrm>
            <a:off x="285750" y="642937"/>
            <a:ext cx="8643937" cy="52625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Годовой или месячный режимы работы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машины определяются длительностью ее работы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планируемой наработкой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мото-ч.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Планируемая длительность работы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(Д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пр.в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),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длительность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календарная планового периода;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прв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- праздничные и выходные дни,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,- простои по метеоусловиям,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- простои организационным причинам,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простои при перебазированиях.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1"/>
          <p:cNvSpPr txBox="1"/>
          <p:nvPr/>
        </p:nvSpPr>
        <p:spPr>
          <a:xfrm>
            <a:off x="357187" y="642937"/>
            <a:ext cx="8572500" cy="452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Неблагоприятными метеоусловиями, определяющими простои, являются дождь, низкая температура, ветер, промерзание грунта.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Длительность перерывов в работе машин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организационным причинам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обычно не превышает 3 %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 календарной длительности без учета праздничных и выходных дней.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Время перебазирования зависит от того, как далеко размещаются строительные объекты и времени работы на них ДМ.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2"/>
          <p:cNvSpPr txBox="1"/>
          <p:nvPr/>
        </p:nvSpPr>
        <p:spPr>
          <a:xfrm>
            <a:off x="285750" y="571500"/>
            <a:ext cx="8572500" cy="48323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Драг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включает в себя: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Д'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время непосредственной работы машины на объектах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ТО, Р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дни простоя машины в ТО и ремонте т. е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Д'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 Д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ТО, </a:t>
            </a:r>
            <a:r>
              <a:rPr lang="en-US" sz="3600" b="1" i="1" u="none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принятого периода работы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планируемая наработка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дорожной машины определяется по соотношению, мото-ч,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t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Д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Т.И.</a:t>
            </a:r>
            <a:r>
              <a:rPr lang="en-US" sz="36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36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с.с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1" u="none" baseline="-25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62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62"/>
          <p:cNvSpPr txBox="1"/>
          <p:nvPr/>
        </p:nvSpPr>
        <p:spPr>
          <a:xfrm>
            <a:off x="428625" y="5357812"/>
            <a:ext cx="8572500" cy="4000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62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63"/>
          <p:cNvSpPr txBox="1"/>
          <p:nvPr/>
        </p:nvSpPr>
        <p:spPr>
          <a:xfrm>
            <a:off x="214312" y="3571875"/>
            <a:ext cx="85725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МД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прост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число машино-дней соответственно работы и простоев в ТО и ремонте за плановый календарный период.</a:t>
            </a:r>
            <a:endParaRPr/>
          </a:p>
        </p:txBody>
      </p:sp>
      <p:pic>
        <p:nvPicPr>
          <p:cNvPr id="439" name="Google Shape;439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137" y="1428750"/>
            <a:ext cx="7105650" cy="1785937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63"/>
          <p:cNvSpPr txBox="1"/>
          <p:nvPr/>
        </p:nvSpPr>
        <p:spPr>
          <a:xfrm>
            <a:off x="285750" y="642937"/>
            <a:ext cx="8643937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Коэффициент технического использования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64"/>
          <p:cNvSpPr txBox="1"/>
          <p:nvPr/>
        </p:nvSpPr>
        <p:spPr>
          <a:xfrm>
            <a:off x="428625" y="2857500"/>
            <a:ext cx="8286750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1, 2, ТР, КР.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длительности простоев в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ТО-1, ТО-2, ТР, КР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1, 2, ТР, КР.</a:t>
            </a:r>
            <a:r>
              <a:rPr lang="en-US" sz="2400" b="1" i="0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периодичности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ТО-1, ТО-2, ТР, КР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включает в себя простой в ТО-3,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учитывают также время на транспортирование машин в ремонт и обратно).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Удельный простой не включает в себя простои в воздействиях, планируемых по календарю, например сезонное ТО.</a:t>
            </a:r>
            <a:endParaRPr/>
          </a:p>
        </p:txBody>
      </p:sp>
      <p:pic>
        <p:nvPicPr>
          <p:cNvPr id="446" name="Google Shape;446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" y="1571625"/>
            <a:ext cx="8912225" cy="1109662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64"/>
          <p:cNvSpPr txBox="1"/>
          <p:nvPr/>
        </p:nvSpPr>
        <p:spPr>
          <a:xfrm>
            <a:off x="714375" y="571500"/>
            <a:ext cx="81438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Удельный простой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воздействиях, планируемых по наработке, дн /мото-ч,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 txBox="1"/>
          <p:nvPr/>
        </p:nvSpPr>
        <p:spPr>
          <a:xfrm>
            <a:off x="285750" y="571500"/>
            <a:ext cx="8643937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 startAt="2"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Формирование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производственных комплексов:</a:t>
            </a:r>
            <a:endParaRPr/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комплекс ТО и диагностики (ТОД),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включающий в себя соответствующие бригады, выполняющие работы обычно на месте работы машины;</a:t>
            </a:r>
            <a:endParaRPr/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комплекс ремонта машин (РМ),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объединяющий бригады, которые выполняют работы непосредственно на машине,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т. е. плановый текущий и капитальный ремонт машин, а также замену крупных и сложных элементов машины;</a:t>
            </a:r>
            <a:endParaRPr/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68275" marR="0" lvl="0" indent="-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комплекс ремонтных отделений и участков (РО),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выполняется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ремонт агрегатов и узлов, а также восстановления и изготовления деталей.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82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(сварочные, кузнечные, слесарно-механические работы, ремонт агрегатов, электрооборудования, топливной аппаратуры, рабочего оборудования и др).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5"/>
          <p:cNvSpPr txBox="1"/>
          <p:nvPr/>
        </p:nvSpPr>
        <p:spPr>
          <a:xfrm>
            <a:off x="214312" y="571500"/>
            <a:ext cx="8715375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Пример.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предприятии эксплуатируется группа экскаваторов со среднесуточной наработкой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сс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7,8 мото-ч.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Периодичности ТО-1, ТО-2, ТР (включая ТО-3) и КР составляют соответственно: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50, 250, 1000 и 6000 мото-ч,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Длительности этих воздействий соответственно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0,3;  1;  8 и 19  дней.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Нормативный простой экскаватора в воздействиях, планируемых по наработке, дн./мото-ч,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ДМ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0,3/50 (1 - 50/250) + 1/250 (1 - 250/1000) + 8/1000    (1 - 1000/6000) + 19/6000 = 0,018</a:t>
            </a:r>
            <a:endParaRPr/>
          </a:p>
          <a:p>
            <a:pPr marL="0" marR="0" lvl="0" indent="177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 18 рабочих дней на 1000 мото-ч.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6"/>
          <p:cNvSpPr txBox="1"/>
          <p:nvPr/>
        </p:nvSpPr>
        <p:spPr>
          <a:xfrm>
            <a:off x="357187" y="571500"/>
            <a:ext cx="8572500" cy="369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Нормативный коэффициент технического использования,</a:t>
            </a:r>
            <a:endParaRPr/>
          </a:p>
          <a:p>
            <a:pPr marL="0" marR="0" lvl="0" indent="177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ТИ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=1/(1 +0,018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7,8) = 0,877.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Если принять число дней использования машины, равным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=223,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планируемая годовая наработка, мото-ч,</a:t>
            </a:r>
            <a:endParaRPr/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223х0,877х7,8 = 1525 мото-час.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67"/>
          <p:cNvSpPr txBox="1"/>
          <p:nvPr/>
        </p:nvSpPr>
        <p:spPr>
          <a:xfrm>
            <a:off x="285750" y="642937"/>
            <a:ext cx="8643937" cy="4154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ЭП разрабатывают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годовой, квартальные и месячные планы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и ремонта.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Годовой план ТО и ремонта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определяет число плановых ТО и ремонта по каждой машине и по всему парку машин.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Для КР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плане устанавливают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даты проведения.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Годовой план является основанием для расчета потребности в материальных и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трудовых ресурсах.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8"/>
          <p:cNvSpPr txBox="1"/>
          <p:nvPr/>
        </p:nvSpPr>
        <p:spPr>
          <a:xfrm>
            <a:off x="428625" y="642937"/>
            <a:ext cx="8572500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Исходные данные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разработки годового плана: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фi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фактические наработки машины на начало планируемого года со времени проведения последнего соответствующего вида ТО и ремонта (или с начала эксплуатации), мото-ч; 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nл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планируемая годовая наработка машины, мото-ч;</a:t>
            </a:r>
            <a:endParaRPr sz="2400" b="0" i="1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периодичности воздействий, мото-ч.</a:t>
            </a:r>
            <a:endParaRPr/>
          </a:p>
        </p:txBody>
      </p:sp>
      <p:pic>
        <p:nvPicPr>
          <p:cNvPr id="470" name="Google Shape;470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" y="3357562"/>
            <a:ext cx="8291512" cy="300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9"/>
          <p:cNvSpPr txBox="1"/>
          <p:nvPr/>
        </p:nvSpPr>
        <p:spPr>
          <a:xfrm>
            <a:off x="357187" y="642937"/>
            <a:ext cx="85725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Потребность в ТО и ремонте машины за планируемый период</a:t>
            </a:r>
            <a:endParaRPr/>
          </a:p>
        </p:txBody>
      </p:sp>
      <p:pic>
        <p:nvPicPr>
          <p:cNvPr id="477" name="Google Shape;477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82812" y="1285875"/>
            <a:ext cx="4248150" cy="15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69"/>
          <p:cNvSpPr txBox="1"/>
          <p:nvPr/>
        </p:nvSpPr>
        <p:spPr>
          <a:xfrm>
            <a:off x="357187" y="2857500"/>
            <a:ext cx="8572500" cy="37861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1" i="0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Σ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число всех видов ТО и ремонта, у которых периодичность больше периодичности рассчитываемого 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-го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вида воздействия (при расчете КР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принимается равным нулю).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Из-за необходимости учета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расчет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проводится в следующей последовательности:  КР,    ТР и ТО-3,   ТО-2,    ТО-1.</a:t>
            </a:r>
            <a:endParaRPr/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7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Полученное значение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округляется до меньшего целого числа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70"/>
          <p:cNvSpPr txBox="1"/>
          <p:nvPr/>
        </p:nvSpPr>
        <p:spPr>
          <a:xfrm>
            <a:off x="142875" y="642937"/>
            <a:ext cx="8786812" cy="5632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Пусть на начало планируемого года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ф.КP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1400 мото-ч;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фТР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400 мото-ч;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фТО-2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150 мото-ч;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Рt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фТ0-1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0 мото-ч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Планируемая наработка         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1500 мото-ч.</a:t>
            </a:r>
            <a:endParaRPr/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Нормативные периодичности воздействий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6000 мото-ч,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1000 мото-ч,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250 мото-ч и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50 мото-ч.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1"/>
          <p:cNvSpPr txBox="1"/>
          <p:nvPr/>
        </p:nvSpPr>
        <p:spPr>
          <a:xfrm>
            <a:off x="285750" y="785812"/>
            <a:ext cx="8643937" cy="304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Находим: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(1400 + 1500)/6000 - 0 = 0,48.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Принимаем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0.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(400+ 1500)/1000 - 0= 1,9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TP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(150 + 1500)/250 - 1 = 5,52.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5.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(0 + 1500)/50 - 6 = 24,0.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72"/>
          <p:cNvSpPr txBox="1"/>
          <p:nvPr/>
        </p:nvSpPr>
        <p:spPr>
          <a:xfrm>
            <a:off x="214312" y="500062"/>
            <a:ext cx="8643937" cy="563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Квартальный план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Основой является годовой план. 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Квартальный план содержит уточненные скорректированные значения наработки машин по месячным планам и устанавливает виды ТО и ремонта в каждом месяце (без указания конкретных дат). 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Квартальный план разрабатывается примерно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за две недели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 начала квартала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месячном план-графике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устанавливаются даты остановки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каждой ДМ на ТО и ремонт 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продолжительность простоя в днях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что необходимо для подготовки производства и равномерной загрузки базы.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73"/>
          <p:cNvSpPr txBox="1"/>
          <p:nvPr/>
        </p:nvSpPr>
        <p:spPr>
          <a:xfrm>
            <a:off x="285750" y="642937"/>
            <a:ext cx="8643937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Месячный план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разрабатывается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за 7…10 дней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 начала месяца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Его корректировка допустима в пределах ±10% от нормативной периодичности воздействия, например для ТО-1 это  ± 1...2 дня.</a:t>
            </a:r>
            <a:endParaRPr/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 месячного плана делаются выписки для каждой передвижной мастерской (ПМ) и зон ТО и ремонта, календарное планирование загрузки зоны (отделений) по постам, конкретным рабочим и рабочим местам.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74"/>
          <p:cNvSpPr txBox="1"/>
          <p:nvPr/>
        </p:nvSpPr>
        <p:spPr>
          <a:xfrm>
            <a:off x="214312" y="571500"/>
            <a:ext cx="8715375" cy="3694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Составляется месячный план двумя методами: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по фактической наработке,</a:t>
            </a:r>
            <a:endParaRPr sz="2400" b="0" i="0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и календарному времени.</a:t>
            </a:r>
            <a:endParaRPr sz="2400" b="0" i="0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Планирование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фактической наработке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машины применяется на ЭП, где ведется ежедневный ее учет.</a:t>
            </a:r>
            <a:endParaRPr/>
          </a:p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День месяца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0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который начинается проведение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i-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го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или ремонта конкретной машины, определяется по формуле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7" name="Google Shape;507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4750" y="4071937"/>
            <a:ext cx="5676900" cy="185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1"/>
          <p:cNvSpPr txBox="1"/>
          <p:nvPr/>
        </p:nvSpPr>
        <p:spPr>
          <a:xfrm>
            <a:off x="428625" y="1000125"/>
            <a:ext cx="8501062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комплекса подготовки производства (ПП),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приемка, мойка, разборка, комплектование, хранение и учет ремонтного и оборотного фондов;</a:t>
            </a:r>
            <a:endParaRPr/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доставка агрегатов,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узлов и деталей на рабочие места;</a:t>
            </a:r>
            <a:endParaRPr/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обеспечение рабочих инструментами и приспособлениями и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др.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75"/>
          <p:cNvSpPr txBox="1"/>
          <p:nvPr/>
        </p:nvSpPr>
        <p:spPr>
          <a:xfrm>
            <a:off x="357187" y="642937"/>
            <a:ext cx="8572500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0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число рабочих дней в планируемом месяце;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Р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пл.м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планируемая наработка в расчетном месяце, мото-ч.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Если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&gt; 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 соответствующий вид ТО или ремонта в этом месяце не проводится.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определения даты начала работ к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добавляется число выходных дней, приходящихся на расчетный период. </a:t>
            </a:r>
            <a:endParaRPr/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7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Результаты расчета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округляются до целых меньших чисел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76"/>
          <p:cNvSpPr txBox="1"/>
          <p:nvPr/>
        </p:nvSpPr>
        <p:spPr>
          <a:xfrm>
            <a:off x="142875" y="714375"/>
            <a:ext cx="8715375" cy="47704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планировании </a:t>
            </a:r>
            <a:r>
              <a:rPr lang="en-US" sz="2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календарному времени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сначала определяется через сколько дней нужно остановить ДМ на очередное ТО: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</a:t>
            </a:r>
            <a:r>
              <a:rPr lang="en-US" sz="32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32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oi</a:t>
            </a:r>
            <a:r>
              <a:rPr lang="en-US" sz="32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= Р</a:t>
            </a:r>
            <a:r>
              <a:rPr lang="en-US" sz="32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32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/t</a:t>
            </a:r>
            <a:r>
              <a:rPr lang="en-US" sz="32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cc</a:t>
            </a:r>
            <a:r>
              <a:rPr lang="en-US" sz="32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cc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принимается как средняя по группе однотипных машин. </a:t>
            </a:r>
            <a:endParaRPr/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Полученное число дней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</a:t>
            </a:r>
            <a:r>
              <a:rPr lang="en-US" sz="2400" b="1" i="1" u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oi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отсчитывают от дня выполнения последнего обслуживания и на графике отмечают плановый день постановки машины на очередное ТО.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77"/>
          <p:cNvSpPr txBox="1"/>
          <p:nvPr/>
        </p:nvSpPr>
        <p:spPr>
          <a:xfrm>
            <a:off x="285750" y="714375"/>
            <a:ext cx="8643937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ТО-1 -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решение о направлении машины на обслуживание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принимается за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2…3 дня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(смены) до предполагаемой его даты.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ТО-2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решение о направлении на обслуживание принимается </a:t>
            </a: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за 4…6 дней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 предполагаемой его даты.</a:t>
            </a:r>
            <a:endParaRPr/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течение этого времени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проводится углубленное диагностирование машины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уточняется объем предстоящих работ.</a:t>
            </a:r>
            <a:endParaRPr/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9208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координации работ, контроля сроков их выполнения и снижения числа сложных ситуаций в ЭП на каждые сутки могут составляться сводный диспетчерский график и сменно-суточные задания подразделениям.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78"/>
          <p:cNvSpPr txBox="1"/>
          <p:nvPr/>
        </p:nvSpPr>
        <p:spPr>
          <a:xfrm>
            <a:off x="357187" y="609600"/>
            <a:ext cx="8572500" cy="4894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Учет и отчетность по ТО и ремонту.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Основным эксплуатационным документом является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формуляр, или бортовой журнал,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который содержит сведения о техническом состоянии машины, ее комплектности, произведенной работе, по ТО и ремонту и т. д.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Учет выполнения ТО и ремонта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ведется бригадами ПМ и стационарной мастерской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соответствующих журналах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которые в конце месяца сдаются в отдел главного механика или производственно-технический отдел ЭП, а записи, содержащиеся в них,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переносятся в формуляр (паспорт) машины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9"/>
          <p:cNvSpPr txBox="1"/>
          <p:nvPr/>
        </p:nvSpPr>
        <p:spPr>
          <a:xfrm>
            <a:off x="357187" y="642937"/>
            <a:ext cx="8572500" cy="452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Бригады ТО и ремонта могут получать месячные планы в виде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планов-нарядов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Работа каждой ПМ планируется помесячно на основании сквозных графиков ТО и ремонта.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Учет воздействий, выполненных ПМ, ведется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специальном журнале.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Заявки на случайный ремонт фиксируются отдельно.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Обычно запись о выполнении планового ТО подтверждается машинистом, бригадиром ПМ и механиком участка.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0"/>
          <p:cNvSpPr txBox="1"/>
          <p:nvPr/>
        </p:nvSpPr>
        <p:spPr>
          <a:xfrm>
            <a:off x="214312" y="714375"/>
            <a:ext cx="8715375" cy="6002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централизованной системе управления</a:t>
            </a: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используется следующая документация: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лицевая карточка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планирования ТО, учета и анализа выполненных воздействий, а также корректировки плана ТО (с учетом фактической наработки);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план-отчет ТО,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составляемый на основании лицевой карточки, который заполняется бригадиром и возвращается в конце смены;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листок учета и контрольный талон,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использующиеся для регистрации сведений о ТО и ремонте. В них отражаются все выполненные работы, расход запасных частей и трудозатраты;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4625" marR="0" lvl="0" indent="-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-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оперативный сменный (суточный) план,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содержащий информацию по обеспечению подготовки производства (составляется на I...3 смены), и другая документация.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1"/>
          <p:cNvSpPr txBox="1"/>
          <p:nvPr/>
        </p:nvSpPr>
        <p:spPr>
          <a:xfrm>
            <a:off x="285750" y="642937"/>
            <a:ext cx="8643937" cy="2586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4625" marR="0" lvl="0" indent="-603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настоящее время все большее распространение получают информационные технологии учета и организации ТО и ремонта, в том числе с использованием</a:t>
            </a:r>
            <a:endParaRPr/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штрихового кодирования,</a:t>
            </a:r>
            <a:endParaRPr/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бортовых компьютерных систем,</a:t>
            </a:r>
            <a:endParaRPr/>
          </a:p>
          <a:p>
            <a:pPr marL="0" marR="0" lvl="0" indent="174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ресурсов Интернет.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/>
          <p:nvPr/>
        </p:nvSpPr>
        <p:spPr>
          <a:xfrm>
            <a:off x="571500" y="571500"/>
            <a:ext cx="6421437" cy="830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682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Примерная организационная структура</a:t>
            </a:r>
            <a:endParaRPr/>
          </a:p>
          <a:p>
            <a:pPr marL="0" marR="0" lvl="0" indent="1682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технической службы ЭП </a:t>
            </a:r>
            <a:endParaRPr/>
          </a:p>
        </p:txBody>
      </p:sp>
      <p:sp>
        <p:nvSpPr>
          <p:cNvPr id="193" name="Google Shape;193;p22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25" y="1357312"/>
            <a:ext cx="9134475" cy="4630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3"/>
          <p:cNvSpPr txBox="1"/>
          <p:nvPr/>
        </p:nvSpPr>
        <p:spPr>
          <a:xfrm>
            <a:off x="357187" y="642937"/>
            <a:ext cx="8572500" cy="4894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Организация труда производственных рабочих</a:t>
            </a:r>
            <a:endParaRPr/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ЭП применяют </a:t>
            </a:r>
            <a:r>
              <a:rPr lang="en-US" sz="2400" b="1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индивидуальную и коллективную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(бригадную)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формы организации труда рабочих. </a:t>
            </a:r>
            <a:endParaRPr/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Индивидуальный характер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носит работа сварщиков, станочников и т.п. </a:t>
            </a:r>
            <a:endParaRPr/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Формами бригад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производства ТО и ремонта ДМ и автомобилей являются: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специализированные бригады,</a:t>
            </a:r>
            <a:endParaRPr sz="2400" b="0" i="1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комплексные,</a:t>
            </a:r>
            <a:endParaRPr sz="2400" b="0" i="1" u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None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- и агрегатно-участковые.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/>
          <p:nvPr/>
        </p:nvSpPr>
        <p:spPr>
          <a:xfrm>
            <a:off x="285750" y="571500"/>
            <a:ext cx="8643937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1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Специализированные бригады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Формируются по технологической специализации, т.е. по видам воздействий. </a:t>
            </a:r>
            <a:endParaRPr/>
          </a:p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Каждая бригада выполняет обычно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один определенный вид технического воздействия 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(ЕО, ТО-1, ТО-2, ТО-3, ТР, ремонт агрегатов), как правило,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всем машинам ЭП. </a:t>
            </a:r>
            <a:endParaRPr/>
          </a:p>
        </p:txBody>
      </p:sp>
      <p:pic>
        <p:nvPicPr>
          <p:cNvPr id="207" name="Google Shape;20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071812"/>
            <a:ext cx="91567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4"/>
          <p:cNvSpPr txBox="1"/>
          <p:nvPr/>
        </p:nvSpPr>
        <p:spPr>
          <a:xfrm>
            <a:off x="357187" y="5643562"/>
            <a:ext cx="8286750" cy="830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2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Бригады ЕО – если ежедневно возвращается </a:t>
            </a:r>
            <a:r>
              <a:rPr lang="en-US" sz="2400" b="0" i="1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свыше 60 машин.</a:t>
            </a: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Городская">
  <a:themeElements>
    <a:clrScheme name="Городская">
      <a:dk1>
        <a:srgbClr val="000000"/>
      </a:dk1>
      <a:lt1>
        <a:srgbClr val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rgbClr val="000000"/>
      </a:dk1>
      <a:lt1>
        <a:srgbClr val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Городская">
  <a:themeElements>
    <a:clrScheme name="Городская">
      <a:dk1>
        <a:srgbClr val="000000"/>
      </a:dk1>
      <a:lt1>
        <a:srgbClr val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ородская">
  <a:themeElements>
    <a:clrScheme name="Городская">
      <a:dk1>
        <a:srgbClr val="000000"/>
      </a:dk1>
      <a:lt1>
        <a:srgbClr val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3884</Words>
  <Application>Microsoft Office PowerPoint</Application>
  <PresentationFormat>Экран (4:3)</PresentationFormat>
  <Paragraphs>475</Paragraphs>
  <Slides>66</Slides>
  <Notes>66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66</vt:i4>
      </vt:variant>
    </vt:vector>
  </HeadingPairs>
  <TitlesOfParts>
    <vt:vector size="75" baseType="lpstr">
      <vt:lpstr>Arial</vt:lpstr>
      <vt:lpstr>Calibri</vt:lpstr>
      <vt:lpstr>Georgia</vt:lpstr>
      <vt:lpstr>Noto Sans Symbols</vt:lpstr>
      <vt:lpstr>Trebuchet MS</vt:lpstr>
      <vt:lpstr>1_Городская</vt:lpstr>
      <vt:lpstr>Городская</vt:lpstr>
      <vt:lpstr>2_Городская</vt:lpstr>
      <vt:lpstr>3_Городская</vt:lpstr>
      <vt:lpstr>Техническая эксплуатация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Техническая эксплуатация</dc:title>
  <dc:creator>User</dc:creator>
  <cp:lastModifiedBy>User</cp:lastModifiedBy>
  <cp:revision>1</cp:revision>
  <dcterms:modified xsi:type="dcterms:W3CDTF">2022-01-26T06:29:32Z</dcterms:modified>
</cp:coreProperties>
</file>