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70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57222" y="135729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Исследовательская работа по математике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«</a:t>
            </a:r>
            <a:r>
              <a:rPr lang="ru-RU" sz="3200" dirty="0"/>
              <a:t>Волшебное число </a:t>
            </a:r>
            <a:r>
              <a:rPr lang="en-US" sz="3200" i="1" dirty="0"/>
              <a:t>π</a:t>
            </a:r>
            <a:r>
              <a:rPr lang="ru-RU" sz="3200" i="1" dirty="0"/>
              <a:t>и</a:t>
            </a:r>
            <a:r>
              <a:rPr lang="ru-RU" i="1" dirty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endParaRPr lang="ru-RU" sz="1800" dirty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Выполнил: ученик 8 класса</a:t>
            </a:r>
          </a:p>
          <a:p>
            <a:r>
              <a:rPr lang="ru-RU" sz="1800" dirty="0" err="1">
                <a:solidFill>
                  <a:schemeClr val="tx1"/>
                </a:solidFill>
              </a:rPr>
              <a:t>Шнайдер</a:t>
            </a:r>
            <a:r>
              <a:rPr lang="ru-RU" sz="1800" dirty="0">
                <a:solidFill>
                  <a:schemeClr val="tx1"/>
                </a:solidFill>
              </a:rPr>
              <a:t> Евгений Евгеньевич</a:t>
            </a:r>
          </a:p>
          <a:p>
            <a:r>
              <a:rPr lang="ru-RU" sz="1800" dirty="0">
                <a:solidFill>
                  <a:schemeClr val="tx1"/>
                </a:solidFill>
              </a:rPr>
              <a:t>МБОУ "Бобровская СОШ"</a:t>
            </a:r>
          </a:p>
          <a:p>
            <a:r>
              <a:rPr lang="ru-RU" sz="1800" dirty="0">
                <a:solidFill>
                  <a:schemeClr val="tx1"/>
                </a:solidFill>
              </a:rPr>
              <a:t> </a:t>
            </a:r>
          </a:p>
          <a:p>
            <a:r>
              <a:rPr lang="ru-RU" sz="1800" dirty="0">
                <a:solidFill>
                  <a:schemeClr val="tx1"/>
                </a:solidFill>
              </a:rPr>
              <a:t>Руководитель: </a:t>
            </a:r>
          </a:p>
          <a:p>
            <a:r>
              <a:rPr lang="ru-RU" sz="1800" smtClean="0">
                <a:solidFill>
                  <a:schemeClr val="tx1"/>
                </a:solidFill>
              </a:rPr>
              <a:t>Зарубина</a:t>
            </a:r>
            <a:r>
              <a:rPr lang="ru-RU" sz="180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Юлия </a:t>
            </a:r>
            <a:r>
              <a:rPr lang="ru-RU" sz="1800" dirty="0" err="1">
                <a:solidFill>
                  <a:schemeClr val="tx1"/>
                </a:solidFill>
              </a:rPr>
              <a:t>Абдижобборовна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dirty="0">
                <a:solidFill>
                  <a:schemeClr val="tx1"/>
                </a:solidFill>
              </a:rPr>
              <a:t> </a:t>
            </a:r>
          </a:p>
          <a:p>
            <a:pPr algn="l"/>
            <a:endParaRPr lang="ru-RU" sz="1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BD867F-4151-4A07-952A-6EE35E167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1008CFE8-4EDC-414F-A3CC-C31F8E27BC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ru-RU" sz="2400" b="1" dirty="0">
                    <a:solidFill>
                      <a:srgbClr val="F07F09">
                        <a:tint val="88000"/>
                        <a:satMod val="150000"/>
                      </a:srgbClr>
                    </a:solidFill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Практическая часть</a:t>
                </a:r>
              </a:p>
              <a:p>
                <a:pPr marL="457200" indent="-457200" algn="ctr">
                  <a:buAutoNum type="arabicPeriod"/>
                </a:pPr>
                <a:r>
                  <a:rPr lang="ru-RU" sz="2400" b="1" dirty="0">
                    <a:solidFill>
                      <a:srgbClr val="F07F09">
                        <a:tint val="88000"/>
                        <a:satMod val="150000"/>
                      </a:srgbClr>
                    </a:solidFill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Практическое вычисление числа п</a:t>
                </a:r>
                <a:endParaRPr lang="ru-RU" sz="1400" b="1" dirty="0"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latin typeface="Verdana"/>
                  <a:ea typeface="+mj-ea"/>
                  <a:cs typeface="+mj-cs"/>
                </a:endParaRPr>
              </a:p>
              <a:p>
                <a:pPr marL="0" indent="0" algn="ctr">
                  <a:buNone/>
                </a:pPr>
                <a:endParaRPr lang="ru-RU" sz="2400" b="1" dirty="0"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latin typeface="Verdana"/>
                  <a:ea typeface="+mj-ea"/>
                  <a:cs typeface="+mj-cs"/>
                </a:endParaRPr>
              </a:p>
              <a:p>
                <a:pPr marL="0" indent="0" algn="ctr">
                  <a:buNone/>
                </a:pPr>
                <a:endParaRPr lang="ru-RU" sz="2000" b="1" dirty="0"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latin typeface="Verdana"/>
                  <a:ea typeface="+mj-ea"/>
                  <a:cs typeface="+mj-cs"/>
                </a:endParaRPr>
              </a:p>
              <a:p>
                <a:r>
                  <a:rPr lang="ru-RU" sz="2000" dirty="0"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Взяли 4 предмета имеющих форму цилиндра и измерили с помощью нити и линейки длину окружности и диаметр каждого предмета</a:t>
                </a:r>
              </a:p>
              <a:p>
                <a:pPr marL="0" indent="0" algn="ctr">
                  <a:buNone/>
                </a:pPr>
                <a:r>
                  <a:rPr lang="ru-RU" sz="2000" dirty="0">
                    <a:solidFill>
                      <a:srgbClr val="F07F09">
                        <a:tint val="88000"/>
                        <a:satMod val="150000"/>
                      </a:srgbClr>
                    </a:solidFill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 </a:t>
                </a:r>
                <a14:m>
                  <m:oMath xmlns:m="http://schemas.openxmlformats.org/officeDocument/2006/math">
                    <m:r>
                      <a:rPr lang="el-GR" sz="2000" b="0" i="1" smtClean="0">
                        <a:solidFill>
                          <a:srgbClr val="F07F09">
                            <a:tint val="88000"/>
                            <a:satMod val="150000"/>
                          </a:srgbClr>
                        </a:solidFill>
                        <a:effectLst>
                          <a:outerShdw blurRad="53975" dist="22860" dir="5400000" algn="tl" rotWithShape="0">
                            <a:srgbClr val="000000">
                              <a:alpha val="55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+mj-ea"/>
                        <a:cs typeface="+mj-cs"/>
                      </a:rPr>
                      <m:t>𝜋</m:t>
                    </m:r>
                    <m:r>
                      <a:rPr lang="ru-RU" sz="2000" b="0" i="1" smtClean="0">
                        <a:solidFill>
                          <a:srgbClr val="F07F09">
                            <a:tint val="88000"/>
                            <a:satMod val="150000"/>
                          </a:srgbClr>
                        </a:solidFill>
                        <a:effectLst>
                          <a:outerShdw blurRad="53975" dist="22860" dir="5400000" algn="tl" rotWithShape="0">
                            <a:srgbClr val="000000">
                              <a:alpha val="55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+mj-ea"/>
                        <a:cs typeface="+mj-cs"/>
                      </a:rPr>
                      <m:t>=с:</m:t>
                    </m:r>
                    <m:r>
                      <a:rPr lang="en-US" sz="2000" b="0" i="1" smtClean="0">
                        <a:solidFill>
                          <a:srgbClr val="F07F09">
                            <a:tint val="88000"/>
                            <a:satMod val="150000"/>
                          </a:srgbClr>
                        </a:solidFill>
                        <a:effectLst>
                          <a:outerShdw blurRad="53975" dist="22860" dir="5400000" algn="tl" rotWithShape="0">
                            <a:srgbClr val="000000">
                              <a:alpha val="55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+mj-ea"/>
                        <a:cs typeface="+mj-cs"/>
                      </a:rPr>
                      <m:t>𝑑</m:t>
                    </m:r>
                    <m:r>
                      <a:rPr lang="ru-RU" sz="2000" b="0" i="1" smtClean="0">
                        <a:solidFill>
                          <a:srgbClr val="F07F09">
                            <a:tint val="88000"/>
                            <a:satMod val="150000"/>
                          </a:srgbClr>
                        </a:solidFill>
                        <a:effectLst>
                          <a:outerShdw blurRad="53975" dist="22860" dir="5400000" algn="tl" rotWithShape="0">
                            <a:srgbClr val="000000">
                              <a:alpha val="55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+mj-ea"/>
                        <a:cs typeface="+mj-cs"/>
                      </a:rPr>
                      <m:t>=3,2</m:t>
                    </m:r>
                  </m:oMath>
                </a14:m>
                <a:endParaRPr lang="ru-RU" sz="2000" dirty="0"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latin typeface="Verdana"/>
                  <a:ea typeface="+mj-ea"/>
                  <a:cs typeface="+mj-cs"/>
                </a:endParaRPr>
              </a:p>
              <a:p>
                <a:pPr marL="0" indent="0" algn="ctr">
                  <a:buNone/>
                </a:pPr>
                <a:endParaRPr lang="ru-RU" sz="2000" dirty="0"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latin typeface="Verdana"/>
                  <a:ea typeface="+mj-ea"/>
                  <a:cs typeface="+mj-cs"/>
                </a:endParaRPr>
              </a:p>
              <a:p>
                <a:r>
                  <a:rPr lang="ru-RU" sz="2000" dirty="0"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Начертили на плотном картоне окружность </a:t>
                </a:r>
                <a:r>
                  <a:rPr lang="en-US" sz="2000" dirty="0"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d</a:t>
                </a:r>
                <a:r>
                  <a:rPr lang="ru-RU" sz="2000" dirty="0">
                    <a:effectLst>
                      <a:outerShdw blurRad="53975" dist="22860" dir="5400000" algn="tl" rotWithShape="0">
                        <a:srgbClr val="000000">
                          <a:alpha val="55000"/>
                        </a:srgbClr>
                      </a:outerShdw>
                    </a:effectLst>
                    <a:latin typeface="Verdana"/>
                    <a:ea typeface="+mj-ea"/>
                    <a:cs typeface="+mj-cs"/>
                  </a:rPr>
                  <a:t>=15см, вырезали получившийся круг и обмотали вокруг него тонкую нить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l-GR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07F09">
                              <a:tint val="88000"/>
                              <a:satMod val="150000"/>
                            </a:srgbClr>
                          </a:solidFill>
                          <a:effectLst>
                            <a:outerShdw blurRad="53975" dist="22860" dir="5400000" algn="tl" rotWithShape="0">
                              <a:srgbClr val="000000">
                                <a:alpha val="55000"/>
                              </a:srgbClr>
                            </a:outerShdw>
                          </a:effectLst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𝜋</m:t>
                      </m:r>
                      <m:r>
                        <a:rPr kumimoji="0" lang="ru-R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07F09">
                              <a:tint val="88000"/>
                              <a:satMod val="150000"/>
                            </a:srgbClr>
                          </a:solidFill>
                          <a:effectLst>
                            <a:outerShdw blurRad="53975" dist="22860" dir="5400000" algn="tl" rotWithShape="0">
                              <a:srgbClr val="000000">
                                <a:alpha val="55000"/>
                              </a:srgbClr>
                            </a:outerShdw>
                          </a:effectLst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=с:</m:t>
                      </m:r>
                      <m:r>
                        <a:rPr kumimoji="0" lang="en-US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07F09">
                              <a:tint val="88000"/>
                              <a:satMod val="150000"/>
                            </a:srgbClr>
                          </a:solidFill>
                          <a:effectLst>
                            <a:outerShdw blurRad="53975" dist="22860" dir="5400000" algn="tl" rotWithShape="0">
                              <a:srgbClr val="000000">
                                <a:alpha val="55000"/>
                              </a:srgbClr>
                            </a:outerShdw>
                          </a:effectLst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𝑑</m:t>
                      </m:r>
                      <m:r>
                        <a:rPr kumimoji="0" lang="ru-R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07F09">
                              <a:tint val="88000"/>
                              <a:satMod val="150000"/>
                            </a:srgbClr>
                          </a:solidFill>
                          <a:effectLst>
                            <a:outerShdw blurRad="53975" dist="22860" dir="5400000" algn="tl" rotWithShape="0">
                              <a:srgbClr val="000000">
                                <a:alpha val="55000"/>
                              </a:srgbClr>
                            </a:outerShdw>
                          </a:effectLst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=3,1</m:t>
                      </m:r>
                    </m:oMath>
                  </m:oMathPara>
                </a14:m>
                <a:endParaRPr kumimoji="0" lang="ru-RU" sz="2000" i="0" u="none" strike="noStrike" kern="1200" cap="none" spc="0" normalizeH="0" baseline="0" noProof="0" dirty="0">
                  <a:ln>
                    <a:noFill/>
                  </a:ln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endParaRPr>
              </a:p>
              <a:p>
                <a:endParaRPr lang="ru-RU" sz="1400" b="1" dirty="0">
                  <a:solidFill>
                    <a:srgbClr val="F07F09">
                      <a:tint val="88000"/>
                      <a:satMod val="150000"/>
                    </a:srgbClr>
                  </a:solidFill>
                  <a:effectLst>
                    <a:outerShdw blurRad="53975" dist="22860" dir="5400000" algn="tl" rotWithShape="0">
                      <a:srgbClr val="000000">
                        <a:alpha val="55000"/>
                      </a:srgbClr>
                    </a:outerShdw>
                  </a:effectLst>
                  <a:latin typeface="Verdana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1008CFE8-4EDC-414F-A3CC-C31F8E27BC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310" r="-1565" b="-1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2920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714356"/>
            <a:ext cx="2854634" cy="677214"/>
          </a:xfrm>
        </p:spPr>
        <p:txBody>
          <a:bodyPr>
            <a:normAutofit/>
          </a:bodyPr>
          <a:lstStyle/>
          <a:p>
            <a:r>
              <a:rPr lang="ru-RU" sz="2800" dirty="0"/>
              <a:t>Заключение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3"/>
            <a:ext cx="8229600" cy="3857652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  <a:buNone/>
            </a:pPr>
            <a:r>
              <a:rPr lang="ru-RU" sz="1800" dirty="0"/>
              <a:t>Данная работа имеет практическую значимость как пособие для учителя математики, так и физики и ученика, которое позволяет всесторонне изучить число </a:t>
            </a:r>
            <a:r>
              <a:rPr lang="en-US" sz="1800" dirty="0"/>
              <a:t>π</a:t>
            </a:r>
            <a:r>
              <a:rPr lang="ru-RU" sz="1800" dirty="0"/>
              <a:t>и, а также познакомиться с его тайнами и значением в жизни человека.</a:t>
            </a:r>
          </a:p>
          <a:p>
            <a:pPr indent="457200" algn="just">
              <a:lnSpc>
                <a:spcPct val="150000"/>
              </a:lnSpc>
              <a:buNone/>
            </a:pPr>
            <a:r>
              <a:rPr lang="ru-RU" sz="1800" dirty="0"/>
              <a:t>Первые цифры числа </a:t>
            </a:r>
            <a:r>
              <a:rPr lang="en-US" sz="1800" dirty="0"/>
              <a:t>π</a:t>
            </a:r>
            <a:r>
              <a:rPr lang="ru-RU" sz="1800" dirty="0"/>
              <a:t>и</a:t>
            </a:r>
            <a:r>
              <a:rPr lang="en-US" sz="1800" dirty="0"/>
              <a:t> </a:t>
            </a:r>
            <a:r>
              <a:rPr lang="ru-RU" sz="1800" dirty="0"/>
              <a:t>можно запомнить по числу букв в каждом слове следующей фразы:</a:t>
            </a:r>
          </a:p>
          <a:p>
            <a:pPr>
              <a:buNone/>
            </a:pPr>
            <a:r>
              <a:rPr lang="ru-RU" sz="1800" dirty="0"/>
              <a:t>                                         Что я знаю о круге</a:t>
            </a:r>
          </a:p>
          <a:p>
            <a:pPr>
              <a:buNone/>
            </a:pPr>
            <a:r>
              <a:rPr lang="ru-RU" sz="1800" dirty="0"/>
              <a:t> </a:t>
            </a:r>
          </a:p>
          <a:p>
            <a:pPr algn="ctr">
              <a:buNone/>
            </a:pPr>
            <a:r>
              <a:rPr lang="ru-RU" sz="1800" dirty="0"/>
              <a:t>       </a:t>
            </a:r>
            <a:r>
              <a:rPr lang="en-US" sz="1800" dirty="0"/>
              <a:t>π</a:t>
            </a:r>
            <a:r>
              <a:rPr lang="ru-RU" sz="1800" dirty="0"/>
              <a:t>и = 3,	1	4	1	5</a:t>
            </a:r>
          </a:p>
          <a:p>
            <a:pPr indent="342900" algn="just">
              <a:lnSpc>
                <a:spcPct val="150000"/>
              </a:lnSpc>
            </a:pPr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357166"/>
            <a:ext cx="4071966" cy="78579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Список литературы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3883021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800" dirty="0"/>
          </a:p>
          <a:p>
            <a:pPr lvl="0" indent="0">
              <a:lnSpc>
                <a:spcPct val="170000"/>
              </a:lnSpc>
              <a:buNone/>
            </a:pPr>
            <a:r>
              <a:rPr lang="ru-RU" sz="1400" dirty="0"/>
              <a:t>1</a:t>
            </a:r>
            <a:r>
              <a:rPr lang="en-US" sz="1400" dirty="0"/>
              <a:t>.    </a:t>
            </a:r>
            <a:r>
              <a:rPr lang="ru-RU" sz="1400" dirty="0"/>
              <a:t>Математика. Арифметика. Геометрия. 5 класс: учебник для общеобразовательных</a:t>
            </a:r>
            <a:r>
              <a:rPr lang="en-US" sz="1400" dirty="0"/>
              <a:t> </a:t>
            </a:r>
            <a:r>
              <a:rPr lang="ru-RU" sz="1400" dirty="0"/>
              <a:t>учреждений/   </a:t>
            </a:r>
            <a:r>
              <a:rPr lang="ru-RU" sz="1400" dirty="0" err="1"/>
              <a:t>Е.А.Бунимович</a:t>
            </a:r>
            <a:r>
              <a:rPr lang="ru-RU" sz="1400" dirty="0"/>
              <a:t>, Г.В.Дорофеев, С.Б.Суворова и др., «Просвещение» 2010 г.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2.    </a:t>
            </a:r>
            <a:r>
              <a:rPr lang="ru-RU" sz="1400" dirty="0"/>
              <a:t>Жуков А.В. Вездесущее число Пи.- </a:t>
            </a:r>
            <a:r>
              <a:rPr lang="en-US" sz="1400" dirty="0"/>
              <a:t>M</a:t>
            </a:r>
            <a:r>
              <a:rPr lang="ru-RU" sz="1400" dirty="0"/>
              <a:t>.:</a:t>
            </a:r>
            <a:r>
              <a:rPr lang="en-US" sz="1400" dirty="0"/>
              <a:t>URSS</a:t>
            </a:r>
            <a:r>
              <a:rPr lang="ru-RU" sz="1400" dirty="0"/>
              <a:t>,2012, 240 с.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3.    </a:t>
            </a:r>
            <a:r>
              <a:rPr lang="ru-RU" sz="1400" dirty="0" err="1"/>
              <a:t>Звонкин</a:t>
            </a:r>
            <a:r>
              <a:rPr lang="ru-RU" sz="1400" dirty="0"/>
              <a:t> А. Что такое </a:t>
            </a:r>
            <a:r>
              <a:rPr lang="en-US" sz="1400" dirty="0"/>
              <a:t>π</a:t>
            </a:r>
            <a:r>
              <a:rPr lang="ru-RU" sz="1400" dirty="0"/>
              <a:t> // Квант, 1978 №11.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4.    </a:t>
            </a:r>
            <a:r>
              <a:rPr lang="ru-RU" sz="1400" dirty="0" err="1"/>
              <a:t>Кымпан</a:t>
            </a:r>
            <a:r>
              <a:rPr lang="ru-RU" sz="1400" dirty="0"/>
              <a:t> Ф. История числа </a:t>
            </a:r>
            <a:r>
              <a:rPr lang="en-US" sz="1400" dirty="0"/>
              <a:t>π</a:t>
            </a:r>
            <a:r>
              <a:rPr lang="ru-RU" sz="1400" dirty="0"/>
              <a:t>. - М.: Наука, Гл. ред. физ.-мат. лит., 1987, 138 с.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5.    </a:t>
            </a:r>
            <a:r>
              <a:rPr lang="ru-RU" sz="1400" dirty="0" err="1"/>
              <a:t>Райк</a:t>
            </a:r>
            <a:r>
              <a:rPr lang="ru-RU" sz="1400" dirty="0"/>
              <a:t> А.Е. Очерки по истории математики в древности. - Саранск, 1987, 95 с.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6.    </a:t>
            </a:r>
            <a:r>
              <a:rPr lang="ru-RU" sz="1400" dirty="0"/>
              <a:t>Шумихин, Шумихина. Число Пи. История, длинною в 4000 лет.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7.    </a:t>
            </a:r>
            <a:r>
              <a:rPr lang="ru-RU" sz="1400" dirty="0" err="1"/>
              <a:t>Янн</a:t>
            </a:r>
            <a:r>
              <a:rPr lang="ru-RU" sz="1400" dirty="0"/>
              <a:t> </a:t>
            </a:r>
            <a:r>
              <a:rPr lang="ru-RU" sz="1400" dirty="0" err="1"/>
              <a:t>Мартел</a:t>
            </a:r>
            <a:r>
              <a:rPr lang="en-US" sz="1400" dirty="0"/>
              <a:t>.</a:t>
            </a:r>
            <a:r>
              <a:rPr lang="ru-RU" sz="1400" dirty="0"/>
              <a:t> Жизнь Пи - 2004</a:t>
            </a:r>
            <a:r>
              <a:rPr lang="en-US" sz="1400" dirty="0"/>
              <a:t>.</a:t>
            </a:r>
            <a:endParaRPr lang="ru-RU" sz="1400" dirty="0"/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8.    </a:t>
            </a:r>
            <a:r>
              <a:rPr lang="ru-RU" sz="1400" dirty="0"/>
              <a:t>Хоакин </a:t>
            </a:r>
            <a:r>
              <a:rPr lang="ru-RU" sz="1400" dirty="0" err="1"/>
              <a:t>Наварро</a:t>
            </a:r>
            <a:r>
              <a:rPr lang="ru-RU" sz="1400" dirty="0"/>
              <a:t>. Секреты числа Пи. Почему неразрешима задача о квадратуре круга - 2014.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9.    </a:t>
            </a:r>
            <a:r>
              <a:rPr lang="ru-RU" sz="1400" dirty="0" err="1"/>
              <a:t>Дю</a:t>
            </a:r>
            <a:r>
              <a:rPr lang="ru-RU" sz="1400" dirty="0"/>
              <a:t> Сотой </a:t>
            </a:r>
            <a:r>
              <a:rPr lang="ru-RU" sz="1400" dirty="0" err="1"/>
              <a:t>Маркус</a:t>
            </a:r>
            <a:r>
              <a:rPr lang="ru-RU" sz="1400" dirty="0"/>
              <a:t>. Тайны чисел. Математическая одиссея - 2016</a:t>
            </a:r>
          </a:p>
          <a:p>
            <a:pPr lvl="0" indent="0">
              <a:lnSpc>
                <a:spcPct val="170000"/>
              </a:lnSpc>
              <a:buNone/>
            </a:pPr>
            <a:r>
              <a:rPr lang="en-US" sz="1400" dirty="0"/>
              <a:t>10.  </a:t>
            </a:r>
            <a:r>
              <a:rPr lang="ru-RU" sz="1400" dirty="0"/>
              <a:t>Кита Юлия. Кому нужна математика? - 2018</a:t>
            </a:r>
          </a:p>
          <a:p>
            <a:pPr indent="0">
              <a:lnSpc>
                <a:spcPct val="170000"/>
              </a:lnSpc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85784" y="150017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Исследовательская работа по математике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ru-RU" dirty="0"/>
              <a:t>«</a:t>
            </a:r>
            <a:r>
              <a:rPr lang="ru-RU" sz="3200" dirty="0"/>
              <a:t>Волшебное число </a:t>
            </a:r>
            <a:r>
              <a:rPr lang="en-US" sz="3200" i="1" dirty="0"/>
              <a:t>π</a:t>
            </a:r>
            <a:r>
              <a:rPr lang="ru-RU" sz="3200" i="1" dirty="0"/>
              <a:t>и</a:t>
            </a:r>
            <a:r>
              <a:rPr lang="ru-RU" i="1" dirty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endParaRPr lang="ru-RU" sz="1800" dirty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Выполнил: ученик 8 класса</a:t>
            </a:r>
          </a:p>
          <a:p>
            <a:r>
              <a:rPr lang="ru-RU" sz="1800" dirty="0" err="1">
                <a:solidFill>
                  <a:schemeClr val="tx1"/>
                </a:solidFill>
              </a:rPr>
              <a:t>Шнайдер</a:t>
            </a:r>
            <a:r>
              <a:rPr lang="ru-RU" sz="1800" dirty="0">
                <a:solidFill>
                  <a:schemeClr val="tx1"/>
                </a:solidFill>
              </a:rPr>
              <a:t> Евгений Евгеньевич</a:t>
            </a:r>
          </a:p>
          <a:p>
            <a:r>
              <a:rPr lang="ru-RU" sz="1800" dirty="0">
                <a:solidFill>
                  <a:schemeClr val="tx1"/>
                </a:solidFill>
              </a:rPr>
              <a:t>МБОУ "Бобровская СОШ"</a:t>
            </a:r>
          </a:p>
          <a:p>
            <a:r>
              <a:rPr lang="ru-RU" sz="1800" dirty="0">
                <a:solidFill>
                  <a:schemeClr val="tx1"/>
                </a:solidFill>
              </a:rPr>
              <a:t> </a:t>
            </a:r>
          </a:p>
          <a:p>
            <a:r>
              <a:rPr lang="ru-RU" sz="1800" dirty="0">
                <a:solidFill>
                  <a:schemeClr val="tx1"/>
                </a:solidFill>
              </a:rPr>
              <a:t>Руководитель: </a:t>
            </a:r>
          </a:p>
          <a:p>
            <a:r>
              <a:rPr lang="ru-RU" sz="1800" dirty="0" err="1">
                <a:solidFill>
                  <a:schemeClr val="tx1"/>
                </a:solidFill>
              </a:rPr>
              <a:t>Кульмухамедова</a:t>
            </a:r>
            <a:r>
              <a:rPr lang="ru-RU" sz="1800" dirty="0">
                <a:solidFill>
                  <a:schemeClr val="tx1"/>
                </a:solidFill>
              </a:rPr>
              <a:t> Юлия </a:t>
            </a:r>
            <a:r>
              <a:rPr lang="ru-RU" sz="1800" dirty="0" err="1">
                <a:solidFill>
                  <a:schemeClr val="tx1"/>
                </a:solidFill>
              </a:rPr>
              <a:t>Абдижобборовна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b="1" dirty="0">
                <a:solidFill>
                  <a:schemeClr val="tx1"/>
                </a:solidFill>
              </a:rPr>
              <a:t> </a:t>
            </a:r>
          </a:p>
          <a:p>
            <a:pPr algn="l"/>
            <a:endParaRPr lang="ru-RU" sz="1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b="1" dirty="0"/>
              <a:t>Цель работы:</a:t>
            </a:r>
            <a:endParaRPr lang="ru-RU" dirty="0"/>
          </a:p>
          <a:p>
            <a:pPr fontAlgn="base">
              <a:buNone/>
            </a:pPr>
            <a:endParaRPr lang="ru-RU" dirty="0"/>
          </a:p>
          <a:p>
            <a:pPr fontAlgn="base"/>
            <a:r>
              <a:rPr lang="ru-RU" sz="2600" dirty="0"/>
              <a:t>Исследование числа πи и выявление его роли в окружающей среде.</a:t>
            </a:r>
          </a:p>
          <a:p>
            <a:pPr fontAlgn="base">
              <a:buNone/>
            </a:pPr>
            <a:r>
              <a:rPr lang="ru-RU" b="1" dirty="0"/>
              <a:t> </a:t>
            </a:r>
            <a:endParaRPr lang="ru-RU" dirty="0"/>
          </a:p>
          <a:p>
            <a:pPr fontAlgn="base"/>
            <a:r>
              <a:rPr lang="ru-RU" b="1" dirty="0"/>
              <a:t>Задачи работы:</a:t>
            </a:r>
            <a:endParaRPr lang="ru-RU" dirty="0"/>
          </a:p>
          <a:p>
            <a:pPr fontAlgn="base">
              <a:buNone/>
            </a:pPr>
            <a:r>
              <a:rPr lang="ru-RU" dirty="0"/>
              <a:t> </a:t>
            </a:r>
          </a:p>
          <a:p>
            <a:pPr fontAlgn="base"/>
            <a:r>
              <a:rPr lang="ru-RU" sz="2300" dirty="0"/>
              <a:t>1. Познакомиться подробнее с числом πи.</a:t>
            </a:r>
          </a:p>
          <a:p>
            <a:pPr fontAlgn="base">
              <a:buNone/>
            </a:pPr>
            <a:r>
              <a:rPr lang="ru-RU" sz="2300" dirty="0"/>
              <a:t> </a:t>
            </a:r>
          </a:p>
          <a:p>
            <a:pPr fontAlgn="base"/>
            <a:r>
              <a:rPr lang="ru-RU" sz="2300" dirty="0"/>
              <a:t>2. Провести практическую работу нахождения числа πи.</a:t>
            </a:r>
          </a:p>
          <a:p>
            <a:pPr fontAlgn="base">
              <a:buNone/>
            </a:pPr>
            <a:r>
              <a:rPr lang="ru-RU" sz="2300" dirty="0"/>
              <a:t> </a:t>
            </a:r>
          </a:p>
          <a:p>
            <a:pPr fontAlgn="base"/>
            <a:r>
              <a:rPr lang="ru-RU" sz="2300" dirty="0"/>
              <a:t>3. Найти занимательные факты и правила для запоминания числа πи.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6112178" cy="105156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Теоретическая часть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ru-RU" sz="2400" dirty="0"/>
              <a:t>1</a:t>
            </a:r>
            <a:r>
              <a:rPr lang="en-US" sz="2400" dirty="0"/>
              <a:t>.</a:t>
            </a:r>
            <a:r>
              <a:rPr lang="ru-RU" sz="2400" dirty="0"/>
              <a:t>Магия числа </a:t>
            </a:r>
            <a:r>
              <a:rPr lang="en-US" sz="2400" b="1" dirty="0"/>
              <a:t>π</a:t>
            </a:r>
            <a:r>
              <a:rPr lang="ru-RU" sz="2400" b="1" dirty="0"/>
              <a:t>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1785950"/>
          </a:xfrm>
        </p:spPr>
        <p:txBody>
          <a:bodyPr>
            <a:normAutofit fontScale="92500" lnSpcReduction="10000"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ru-RU" sz="2400" dirty="0"/>
              <a:t>«</a:t>
            </a:r>
            <a:r>
              <a:rPr lang="ru-RU" sz="1800" dirty="0"/>
              <a:t>Отбрось от диаметра его девятую часть и построй квадрат со стороной, равной остальной части, будет он эквивалентен кругу». Из этого следует, что у </a:t>
            </a:r>
            <a:r>
              <a:rPr lang="ru-RU" sz="1800" dirty="0" err="1"/>
              <a:t>Ахмеса</a:t>
            </a:r>
            <a:r>
              <a:rPr lang="ru-RU" sz="1800" dirty="0"/>
              <a:t> </a:t>
            </a:r>
            <a:r>
              <a:rPr lang="en-US" sz="1800" b="1" dirty="0"/>
              <a:t>π</a:t>
            </a:r>
            <a:r>
              <a:rPr lang="ru-RU" sz="1800" b="1" dirty="0"/>
              <a:t>и</a:t>
            </a:r>
            <a:r>
              <a:rPr lang="ru-RU" sz="1800" dirty="0"/>
              <a:t> = 3,1605. Так началась письменная история «пи».</a:t>
            </a:r>
          </a:p>
          <a:p>
            <a:pPr indent="342900"/>
            <a:endParaRPr lang="ru-RU" sz="1800" dirty="0"/>
          </a:p>
        </p:txBody>
      </p:sp>
      <p:pic>
        <p:nvPicPr>
          <p:cNvPr id="5" name="Рисунок 4" descr="viewImage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786058"/>
            <a:ext cx="7286676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42852"/>
            <a:ext cx="8229600" cy="642918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2</a:t>
            </a:r>
            <a:r>
              <a:rPr lang="en-US" sz="2400" dirty="0"/>
              <a:t>.</a:t>
            </a:r>
            <a:r>
              <a:rPr lang="ru-RU" sz="2400" dirty="0"/>
              <a:t> История появления числа </a:t>
            </a:r>
            <a:r>
              <a:rPr lang="ru-RU" sz="2400" b="1" dirty="0"/>
              <a:t>πи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642918"/>
            <a:ext cx="4614866" cy="1357322"/>
          </a:xfrm>
        </p:spPr>
        <p:txBody>
          <a:bodyPr>
            <a:noAutofit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ru-RU" sz="1800" dirty="0"/>
              <a:t>Площадь круга диаметром </a:t>
            </a:r>
            <a:r>
              <a:rPr lang="en-US" sz="1800" dirty="0"/>
              <a:t>d </a:t>
            </a:r>
            <a:r>
              <a:rPr lang="ru-RU" sz="1800" dirty="0"/>
              <a:t>египетские математики определяли как (</a:t>
            </a:r>
            <a:r>
              <a:rPr lang="en-US" sz="1800" dirty="0"/>
              <a:t>d</a:t>
            </a:r>
            <a:r>
              <a:rPr lang="ru-RU" sz="1800" dirty="0"/>
              <a:t>-</a:t>
            </a:r>
            <a:r>
              <a:rPr lang="en-US" sz="1800" dirty="0"/>
              <a:t>d</a:t>
            </a:r>
            <a:r>
              <a:rPr lang="ru-RU" sz="1800" dirty="0"/>
              <a:t>/9)</a:t>
            </a:r>
            <a:r>
              <a:rPr lang="ru-RU" sz="1800" baseline="30000" dirty="0"/>
              <a:t>2</a:t>
            </a:r>
            <a:r>
              <a:rPr lang="en-US" sz="1800" dirty="0"/>
              <a:t> </a:t>
            </a:r>
            <a:r>
              <a:rPr lang="ru-RU" sz="1800" dirty="0"/>
              <a:t>(эта запись дана здесь в современных</a:t>
            </a:r>
            <a:r>
              <a:rPr lang="en-US" sz="1800" dirty="0"/>
              <a:t> </a:t>
            </a:r>
            <a:r>
              <a:rPr lang="ru-RU" sz="1800" dirty="0"/>
              <a:t>символах).</a:t>
            </a:r>
            <a:r>
              <a:rPr lang="en-US" sz="1800" dirty="0"/>
              <a:t> </a:t>
            </a:r>
            <a:r>
              <a:rPr lang="ru-RU" sz="1800" dirty="0"/>
              <a:t>Из приведенного выражения можно заключить, что в то время число </a:t>
            </a:r>
            <a:r>
              <a:rPr lang="en-US" sz="1800" b="1" dirty="0"/>
              <a:t>π</a:t>
            </a:r>
            <a:r>
              <a:rPr lang="ru-RU" sz="1800" b="1" dirty="0"/>
              <a:t>и</a:t>
            </a:r>
            <a:r>
              <a:rPr lang="ru-RU" sz="1800" dirty="0"/>
              <a:t> считали равным дроби (16/9)</a:t>
            </a:r>
            <a:r>
              <a:rPr lang="ru-RU" sz="1800" baseline="30000" dirty="0"/>
              <a:t>2</a:t>
            </a:r>
            <a:r>
              <a:rPr lang="ru-RU" sz="1800" dirty="0"/>
              <a:t>, или 256/81 , т.е. </a:t>
            </a:r>
            <a:r>
              <a:rPr lang="en-US" sz="1800" dirty="0"/>
              <a:t>p</a:t>
            </a:r>
            <a:r>
              <a:rPr lang="ru-RU" sz="1800" dirty="0"/>
              <a:t> = 3,160...</a:t>
            </a:r>
          </a:p>
        </p:txBody>
      </p:sp>
      <p:sp>
        <p:nvSpPr>
          <p:cNvPr id="9218" name="AutoShape 2" descr="What Is Pi? | Live Science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YctSHrw8bPz94HrLyfyruB-1200-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928670"/>
            <a:ext cx="3571900" cy="32861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34" y="4286256"/>
            <a:ext cx="750099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ru-RU" dirty="0"/>
              <a:t>В священной книге джайнизма (одной из древнейших религий, существовавших в Индии и возникшей в VI в. до н.э.) имеется указание, из которого следует, что число </a:t>
            </a:r>
            <a:r>
              <a:rPr lang="en-US" b="1" dirty="0"/>
              <a:t>π</a:t>
            </a:r>
            <a:r>
              <a:rPr lang="ru-RU" b="1" dirty="0"/>
              <a:t>и</a:t>
            </a:r>
            <a:r>
              <a:rPr lang="ru-RU" dirty="0"/>
              <a:t> в то время принимали равным , что даёт дробь 3,162...</a:t>
            </a:r>
          </a:p>
          <a:p>
            <a:pPr indent="342900" algn="just"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4614898" cy="9286940"/>
          </a:xfrm>
        </p:spPr>
        <p:txBody>
          <a:bodyPr>
            <a:normAutofit/>
          </a:bodyPr>
          <a:lstStyle/>
          <a:p>
            <a:pPr indent="342900">
              <a:lnSpc>
                <a:spcPct val="150000"/>
              </a:lnSpc>
              <a:buNone/>
            </a:pPr>
            <a:r>
              <a:rPr lang="ru-RU" sz="1800" dirty="0"/>
              <a:t>По точным расчётам Архимеда отношение окружности к диаметру заключено между числами 3  и 3   а это означает, что</a:t>
            </a:r>
            <a:r>
              <a:rPr lang="ru-RU" sz="1800" b="1" dirty="0"/>
              <a:t> </a:t>
            </a:r>
            <a:r>
              <a:rPr lang="en-US" sz="1800" b="1" dirty="0"/>
              <a:t>π</a:t>
            </a:r>
            <a:r>
              <a:rPr lang="ru-RU" sz="1800" b="1" dirty="0"/>
              <a:t>и</a:t>
            </a:r>
            <a:r>
              <a:rPr lang="ru-RU" sz="1800" dirty="0"/>
              <a:t> = 3,1419... Истинное значение этого отношения 3,1415922653...</a:t>
            </a:r>
          </a:p>
          <a:p>
            <a:pPr>
              <a:lnSpc>
                <a:spcPct val="150000"/>
              </a:lnSpc>
            </a:pPr>
            <a:endParaRPr lang="ru-RU" sz="2300" dirty="0"/>
          </a:p>
        </p:txBody>
      </p:sp>
      <p:pic>
        <p:nvPicPr>
          <p:cNvPr id="4" name="Рисунок 3" descr="106263_700x7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500042"/>
            <a:ext cx="4143404" cy="43577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857760"/>
            <a:ext cx="7643866" cy="867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lnSpc>
                <a:spcPct val="150000"/>
              </a:lnSpc>
              <a:buNone/>
            </a:pPr>
            <a:r>
              <a:rPr lang="ru-RU" dirty="0"/>
              <a:t>В V в. до н.э. китайским математиком </a:t>
            </a:r>
            <a:r>
              <a:rPr lang="ru-RU" dirty="0" err="1"/>
              <a:t>Цзу</a:t>
            </a:r>
            <a:r>
              <a:rPr lang="ru-RU" dirty="0"/>
              <a:t> </a:t>
            </a:r>
            <a:r>
              <a:rPr lang="ru-RU" dirty="0" err="1"/>
              <a:t>Чунчжи</a:t>
            </a:r>
            <a:r>
              <a:rPr lang="ru-RU" dirty="0"/>
              <a:t> было найдено более точное значение этого числа: 3,1415927...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274" y="571480"/>
            <a:ext cx="4929254" cy="5357850"/>
          </a:xfrm>
        </p:spPr>
        <p:txBody>
          <a:bodyPr>
            <a:normAutofit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ru-RU" sz="1800" dirty="0"/>
              <a:t>К</a:t>
            </a:r>
            <a:r>
              <a:rPr lang="en-US" sz="1800" dirty="0"/>
              <a:t> </a:t>
            </a:r>
            <a:r>
              <a:rPr lang="en-US" sz="1800" dirty="0" err="1"/>
              <a:t>числу</a:t>
            </a:r>
            <a:r>
              <a:rPr lang="en-US" sz="1800" dirty="0"/>
              <a:t> "</a:t>
            </a:r>
            <a:r>
              <a:rPr lang="en-US" sz="1800" dirty="0" err="1"/>
              <a:t>пи</a:t>
            </a:r>
            <a:r>
              <a:rPr lang="en-US" sz="1800" dirty="0"/>
              <a:t>" </a:t>
            </a:r>
            <a:r>
              <a:rPr lang="en-US" sz="1800" dirty="0" err="1"/>
              <a:t>можно</a:t>
            </a:r>
            <a:r>
              <a:rPr lang="en-US" sz="1800" dirty="0"/>
              <a:t> </a:t>
            </a:r>
            <a:r>
              <a:rPr lang="en-US" sz="1800" dirty="0" err="1"/>
              <a:t>прийти</a:t>
            </a:r>
            <a:r>
              <a:rPr lang="en-US" sz="1800" dirty="0"/>
              <a:t>, </a:t>
            </a:r>
            <a:r>
              <a:rPr lang="en-US" sz="1800" dirty="0" err="1"/>
              <a:t>отыскивая</a:t>
            </a:r>
            <a:r>
              <a:rPr lang="en-US" sz="1800" dirty="0"/>
              <a:t> </a:t>
            </a:r>
            <a:r>
              <a:rPr lang="en-US" sz="1800" dirty="0" err="1"/>
              <a:t>пределы</a:t>
            </a:r>
            <a:r>
              <a:rPr lang="ru-RU" sz="1800" dirty="0"/>
              <a:t> </a:t>
            </a:r>
            <a:r>
              <a:rPr lang="en-US" sz="1800" dirty="0" err="1"/>
              <a:t>некоторых</a:t>
            </a:r>
            <a:r>
              <a:rPr lang="en-US" sz="1800" dirty="0"/>
              <a:t> </a:t>
            </a:r>
            <a:r>
              <a:rPr lang="en-US" sz="1800" dirty="0" err="1"/>
              <a:t>рядов</a:t>
            </a:r>
            <a:r>
              <a:rPr lang="en-US" sz="1800" dirty="0"/>
              <a:t>. </a:t>
            </a:r>
            <a:r>
              <a:rPr lang="en-US" sz="1800" dirty="0" err="1"/>
              <a:t>Так</a:t>
            </a:r>
            <a:r>
              <a:rPr lang="en-US" sz="1800" dirty="0"/>
              <a:t>, </a:t>
            </a:r>
            <a:r>
              <a:rPr lang="ru-RU" sz="1800" dirty="0"/>
              <a:t>Г</a:t>
            </a:r>
            <a:r>
              <a:rPr lang="en-US" sz="1800" dirty="0"/>
              <a:t>.</a:t>
            </a:r>
            <a:r>
              <a:rPr lang="ru-RU" sz="1800" dirty="0"/>
              <a:t>Лейбниц</a:t>
            </a:r>
            <a:r>
              <a:rPr lang="en-US" sz="1800" dirty="0"/>
              <a:t> (1646-1716) </a:t>
            </a:r>
            <a:r>
              <a:rPr lang="en-US" sz="1800" dirty="0" err="1"/>
              <a:t>получил</a:t>
            </a:r>
            <a:r>
              <a:rPr lang="en-US" sz="1800" dirty="0"/>
              <a:t> в 1674 г. </a:t>
            </a:r>
            <a:r>
              <a:rPr lang="en-US" sz="1800" dirty="0" err="1"/>
              <a:t>ряд</a:t>
            </a:r>
            <a:r>
              <a:rPr lang="en-US" sz="1800" dirty="0"/>
              <a:t> 1-1/3+1/5-1/7+1/9-1/11+... = π/4,</a:t>
            </a:r>
            <a:br>
              <a:rPr lang="en-US" sz="1800" dirty="0"/>
            </a:br>
            <a:r>
              <a:rPr lang="en-US" sz="1800" dirty="0" err="1"/>
              <a:t>который</a:t>
            </a:r>
            <a:r>
              <a:rPr lang="en-US" sz="1800" dirty="0"/>
              <a:t> </a:t>
            </a:r>
            <a:r>
              <a:rPr lang="en-US" sz="1800" dirty="0" err="1"/>
              <a:t>дал</a:t>
            </a:r>
            <a:r>
              <a:rPr lang="en-US" sz="1800" dirty="0"/>
              <a:t> </a:t>
            </a:r>
            <a:r>
              <a:rPr lang="en-US" sz="1800" dirty="0" err="1"/>
              <a:t>возможность</a:t>
            </a:r>
            <a:r>
              <a:rPr lang="en-US" sz="1800" dirty="0"/>
              <a:t> </a:t>
            </a:r>
            <a:r>
              <a:rPr lang="en-US" sz="1800" dirty="0" err="1"/>
              <a:t>вычислить</a:t>
            </a:r>
            <a:r>
              <a:rPr lang="en-US" sz="1800" dirty="0"/>
              <a:t> = π </a:t>
            </a:r>
            <a:r>
              <a:rPr lang="en-US" sz="1800" dirty="0" err="1"/>
              <a:t>более</a:t>
            </a:r>
            <a:r>
              <a:rPr lang="en-US" sz="1800" dirty="0"/>
              <a:t> </a:t>
            </a:r>
            <a:r>
              <a:rPr lang="en-US" sz="1800" dirty="0" err="1"/>
              <a:t>коротким</a:t>
            </a:r>
            <a:r>
              <a:rPr lang="en-US" sz="1800" dirty="0"/>
              <a:t> </a:t>
            </a:r>
            <a:r>
              <a:rPr lang="en-US" sz="1800" dirty="0" err="1"/>
              <a:t>путём</a:t>
            </a:r>
            <a:r>
              <a:rPr lang="en-US" sz="1800" dirty="0"/>
              <a:t>, </a:t>
            </a:r>
            <a:r>
              <a:rPr lang="en-US" sz="1800" dirty="0" err="1"/>
              <a:t>нежели</a:t>
            </a:r>
            <a:r>
              <a:rPr lang="en-US" sz="1800" dirty="0"/>
              <a:t> </a:t>
            </a:r>
            <a:r>
              <a:rPr lang="en-US" sz="1800" dirty="0" err="1"/>
              <a:t>Архимед</a:t>
            </a:r>
            <a:r>
              <a:rPr lang="en-US" sz="1800" dirty="0"/>
              <a:t>.</a:t>
            </a:r>
            <a:endParaRPr lang="ru-RU" sz="1800" dirty="0"/>
          </a:p>
        </p:txBody>
      </p:sp>
      <p:pic>
        <p:nvPicPr>
          <p:cNvPr id="5" name="Рисунок 4" descr="388518_9_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714356"/>
            <a:ext cx="2838450" cy="3724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001156" cy="4525963"/>
          </a:xfrm>
        </p:spPr>
        <p:txBody>
          <a:bodyPr>
            <a:normAutofit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ru-RU" sz="1800" dirty="0"/>
              <a:t>Десятичная дробь, выражающая число </a:t>
            </a:r>
            <a:r>
              <a:rPr lang="en-US" sz="1800" b="1" dirty="0"/>
              <a:t>π</a:t>
            </a:r>
            <a:r>
              <a:rPr lang="ru-RU" sz="1800" b="1" dirty="0"/>
              <a:t>и</a:t>
            </a:r>
            <a:r>
              <a:rPr lang="ru-RU" sz="1800" dirty="0"/>
              <a:t>, бесконечна, хотя можно вычислить различные конечные дроби – десятичные приближения для </a:t>
            </a:r>
            <a:r>
              <a:rPr lang="en-US" sz="1800" b="1" dirty="0"/>
              <a:t>π</a:t>
            </a:r>
            <a:r>
              <a:rPr lang="ru-RU" sz="1800" b="1" dirty="0"/>
              <a:t>и</a:t>
            </a:r>
            <a:r>
              <a:rPr lang="ru-RU" sz="1800" dirty="0"/>
              <a:t>. Наиболее популярное приближение – с точностью до сотых: </a:t>
            </a:r>
            <a:r>
              <a:rPr lang="en-US" sz="1800" b="1" dirty="0"/>
              <a:t>π</a:t>
            </a:r>
            <a:r>
              <a:rPr lang="ru-RU" sz="1800" b="1" dirty="0"/>
              <a:t>и</a:t>
            </a:r>
            <a:r>
              <a:rPr lang="ru-RU" sz="1800" dirty="0"/>
              <a:t> ≈ 3,14.</a:t>
            </a:r>
          </a:p>
          <a:p>
            <a:pPr indent="342900" algn="just">
              <a:lnSpc>
                <a:spcPct val="150000"/>
              </a:lnSpc>
              <a:buNone/>
            </a:pPr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500042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Приближения числа 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πи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</p:txBody>
      </p:sp>
      <p:pic>
        <p:nvPicPr>
          <p:cNvPr id="7" name="Рисунок 6" descr="pchchptnz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500306"/>
            <a:ext cx="6286544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572528" cy="3000395"/>
          </a:xfrm>
        </p:spPr>
        <p:txBody>
          <a:bodyPr>
            <a:normAutofit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ru-RU" sz="1800" dirty="0"/>
              <a:t>В</a:t>
            </a:r>
            <a:r>
              <a:rPr lang="en-US" sz="1800" dirty="0" err="1"/>
              <a:t>писанные</a:t>
            </a:r>
            <a:r>
              <a:rPr lang="ru-RU" sz="1800" dirty="0"/>
              <a:t> </a:t>
            </a:r>
            <a:r>
              <a:rPr lang="en-US" sz="1800" dirty="0"/>
              <a:t>и </a:t>
            </a:r>
            <a:r>
              <a:rPr lang="en-US" sz="1800" dirty="0" err="1"/>
              <a:t>описанные</a:t>
            </a:r>
            <a:r>
              <a:rPr lang="en-US" sz="1800" dirty="0"/>
              <a:t> </a:t>
            </a:r>
            <a:r>
              <a:rPr lang="en-US" sz="1800" dirty="0" err="1"/>
              <a:t>правильные</a:t>
            </a:r>
            <a:r>
              <a:rPr lang="en-US" sz="1800" dirty="0"/>
              <a:t> </a:t>
            </a:r>
            <a:r>
              <a:rPr lang="en-US" sz="1800" dirty="0" err="1"/>
              <a:t>многоугольники</a:t>
            </a:r>
            <a:r>
              <a:rPr lang="en-US" sz="1800" dirty="0"/>
              <a:t> </a:t>
            </a:r>
            <a:r>
              <a:rPr lang="en-US" sz="1800" dirty="0" err="1"/>
              <a:t>стали</a:t>
            </a:r>
            <a:r>
              <a:rPr lang="en-US" sz="1800" dirty="0"/>
              <a:t> </a:t>
            </a:r>
            <a:r>
              <a:rPr lang="en-US" sz="1800" dirty="0" err="1"/>
              <a:t>активно</a:t>
            </a:r>
            <a:r>
              <a:rPr lang="en-US" sz="1800" dirty="0"/>
              <a:t> </a:t>
            </a:r>
            <a:r>
              <a:rPr lang="en-US" sz="1800" dirty="0" err="1"/>
              <a:t>применяться</a:t>
            </a:r>
            <a:r>
              <a:rPr lang="en-US" sz="1800" dirty="0"/>
              <a:t> </a:t>
            </a:r>
            <a:r>
              <a:rPr lang="en-US" sz="1800" dirty="0" err="1"/>
              <a:t>как</a:t>
            </a:r>
            <a:r>
              <a:rPr lang="en-US" sz="1800" dirty="0"/>
              <a:t> </a:t>
            </a:r>
            <a:r>
              <a:rPr lang="en-US" sz="1800" dirty="0" err="1"/>
              <a:t>для</a:t>
            </a:r>
            <a:r>
              <a:rPr lang="en-US" sz="1800" dirty="0"/>
              <a:t> </a:t>
            </a:r>
            <a:r>
              <a:rPr lang="en-US" sz="1800" dirty="0" err="1"/>
              <a:t>теоретических</a:t>
            </a:r>
            <a:r>
              <a:rPr lang="en-US" sz="1800" dirty="0"/>
              <a:t> </a:t>
            </a:r>
            <a:r>
              <a:rPr lang="en-US" sz="1800" dirty="0" err="1"/>
              <a:t>исследований</a:t>
            </a:r>
            <a:r>
              <a:rPr lang="en-US" sz="1800" dirty="0"/>
              <a:t>, </a:t>
            </a:r>
            <a:r>
              <a:rPr lang="en-US" sz="1800" dirty="0" err="1"/>
              <a:t>так</a:t>
            </a:r>
            <a:r>
              <a:rPr lang="en-US" sz="1800" dirty="0"/>
              <a:t> и </a:t>
            </a:r>
            <a:r>
              <a:rPr lang="en-US" sz="1800" dirty="0" err="1"/>
              <a:t>для</a:t>
            </a:r>
            <a:r>
              <a:rPr lang="en-US" sz="1800" dirty="0"/>
              <a:t> </a:t>
            </a:r>
            <a:r>
              <a:rPr lang="en-US" sz="1800" dirty="0" err="1"/>
              <a:t>конкретного</a:t>
            </a:r>
            <a:r>
              <a:rPr lang="en-US" sz="1800" dirty="0"/>
              <a:t> </a:t>
            </a:r>
            <a:r>
              <a:rPr lang="en-US" sz="1800" dirty="0" err="1"/>
              <a:t>вычисления</a:t>
            </a:r>
            <a:r>
              <a:rPr lang="en-US" sz="1800" dirty="0"/>
              <a:t> </a:t>
            </a:r>
            <a:r>
              <a:rPr lang="en-US" sz="1800" dirty="0" err="1"/>
              <a:t>числа</a:t>
            </a:r>
            <a:r>
              <a:rPr lang="en-US" sz="1800" dirty="0"/>
              <a:t> π</a:t>
            </a:r>
            <a:r>
              <a:rPr lang="ru-RU" sz="1800" dirty="0"/>
              <a:t>и</a:t>
            </a:r>
            <a:r>
              <a:rPr lang="en-US" sz="1800" dirty="0"/>
              <a:t>.</a:t>
            </a:r>
            <a:endParaRPr lang="ru-RU" sz="1800" dirty="0"/>
          </a:p>
        </p:txBody>
      </p:sp>
      <p:pic>
        <p:nvPicPr>
          <p:cNvPr id="5" name="Рисунок 4" descr="img-r3BCu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357430"/>
            <a:ext cx="6500858" cy="32861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429552" cy="660098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4. Дополнительные факты о числе </a:t>
            </a:r>
            <a:r>
              <a:rPr lang="en-US" sz="2800" dirty="0"/>
              <a:t>π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785794"/>
            <a:ext cx="4186238" cy="4071966"/>
          </a:xfrm>
        </p:spPr>
        <p:txBody>
          <a:bodyPr>
            <a:noAutofit/>
          </a:bodyPr>
          <a:lstStyle/>
          <a:p>
            <a:pPr indent="342900" algn="just">
              <a:lnSpc>
                <a:spcPct val="170000"/>
              </a:lnSpc>
            </a:pPr>
            <a:r>
              <a:rPr lang="ru-RU" sz="1400" dirty="0"/>
              <a:t>Мировой рекорд по запоминанию знаков числа после запятой принадлежит китайцу </a:t>
            </a:r>
            <a:r>
              <a:rPr lang="ru-RU" sz="1400" dirty="0" err="1"/>
              <a:t>Лю</a:t>
            </a:r>
            <a:r>
              <a:rPr lang="ru-RU" sz="1400" dirty="0"/>
              <a:t> </a:t>
            </a:r>
            <a:r>
              <a:rPr lang="ru-RU" sz="1400" dirty="0" err="1"/>
              <a:t>Чао</a:t>
            </a:r>
            <a:endParaRPr lang="ru-RU" sz="1400" dirty="0"/>
          </a:p>
          <a:p>
            <a:pPr indent="342900" algn="just">
              <a:lnSpc>
                <a:spcPct val="170000"/>
              </a:lnSpc>
            </a:pPr>
            <a:r>
              <a:rPr lang="ru-RU" sz="1400" dirty="0"/>
              <a:t>Памятник числу «пи» на ступенях перед зданием Музея искусств в Сиэтле.</a:t>
            </a:r>
          </a:p>
          <a:p>
            <a:pPr indent="342900" algn="just">
              <a:lnSpc>
                <a:spcPct val="170000"/>
              </a:lnSpc>
            </a:pPr>
            <a:r>
              <a:rPr lang="ru-RU" sz="1400" dirty="0"/>
              <a:t>Памятник числу «пи» в Волгограде расположенный у входа в музей занимательных наук.</a:t>
            </a:r>
          </a:p>
          <a:p>
            <a:pPr indent="342900" algn="just">
              <a:lnSpc>
                <a:spcPct val="170000"/>
              </a:lnSpc>
            </a:pPr>
            <a:r>
              <a:rPr lang="ru-RU" sz="1400" dirty="0"/>
              <a:t>Существует художественный фильм, названный в честь числа Пи</a:t>
            </a:r>
          </a:p>
          <a:p>
            <a:pPr indent="342900" algn="just">
              <a:lnSpc>
                <a:spcPct val="170000"/>
              </a:lnSpc>
            </a:pPr>
            <a:r>
              <a:rPr lang="ru-RU" sz="1400" dirty="0"/>
              <a:t>Неофициальный праздник «День числа пи» ежегодно отмечается 14 марта</a:t>
            </a:r>
          </a:p>
          <a:p>
            <a:pPr algn="just"/>
            <a:endParaRPr lang="ru-RU" sz="1400" dirty="0"/>
          </a:p>
        </p:txBody>
      </p:sp>
      <p:pic>
        <p:nvPicPr>
          <p:cNvPr id="5" name="Рисунок 4" descr="i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071546"/>
            <a:ext cx="3667124" cy="2071702"/>
          </a:xfrm>
          <a:prstGeom prst="rect">
            <a:avLst/>
          </a:prstGeom>
        </p:spPr>
      </p:pic>
      <p:pic>
        <p:nvPicPr>
          <p:cNvPr id="6" name="Рисунок 5" descr="Без названия.jf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357562"/>
            <a:ext cx="3670553" cy="228601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298</TotalTime>
  <Words>675</Words>
  <Application>Microsoft Office PowerPoint</Application>
  <PresentationFormat>Экран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Cambria Math</vt:lpstr>
      <vt:lpstr>Verdana</vt:lpstr>
      <vt:lpstr>Wingdings 2</vt:lpstr>
      <vt:lpstr>Аспект</vt:lpstr>
      <vt:lpstr>       Исследовательская работа по математике   «Волшебное число πи»</vt:lpstr>
      <vt:lpstr> </vt:lpstr>
      <vt:lpstr>Теоретическая часть  1.Магия числа πи</vt:lpstr>
      <vt:lpstr>2. История появления числа πи</vt:lpstr>
      <vt:lpstr>Презентация PowerPoint</vt:lpstr>
      <vt:lpstr>Презентация PowerPoint</vt:lpstr>
      <vt:lpstr>Презентация PowerPoint</vt:lpstr>
      <vt:lpstr>Презентация PowerPoint</vt:lpstr>
      <vt:lpstr>4. Дополнительные факты о числе π </vt:lpstr>
      <vt:lpstr>Презентация PowerPoint</vt:lpstr>
      <vt:lpstr>Заключение</vt:lpstr>
      <vt:lpstr>Список литературы </vt:lpstr>
      <vt:lpstr>Исследовательская работа по математике     «Волшебное число πи»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«Волшебное число π»</dc:title>
  <dc:creator>Admin</dc:creator>
  <cp:lastModifiedBy>PC</cp:lastModifiedBy>
  <cp:revision>33</cp:revision>
  <dcterms:created xsi:type="dcterms:W3CDTF">2021-02-28T14:28:54Z</dcterms:created>
  <dcterms:modified xsi:type="dcterms:W3CDTF">2022-11-02T07:59:18Z</dcterms:modified>
</cp:coreProperties>
</file>