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56" r:id="rId2"/>
    <p:sldId id="263" r:id="rId3"/>
    <p:sldId id="262" r:id="rId4"/>
    <p:sldId id="258" r:id="rId5"/>
    <p:sldId id="259" r:id="rId6"/>
    <p:sldId id="260" r:id="rId7"/>
    <p:sldId id="264" r:id="rId8"/>
    <p:sldId id="261" r:id="rId9"/>
    <p:sldId id="265" r:id="rId10"/>
    <p:sldId id="266" r:id="rId11"/>
    <p:sldId id="267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8CD544-5EEB-4E8A-ACD9-7E05913A1435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F8A65C-69C2-4A3A-8045-5DD8354187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71394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F8A65C-69C2-4A3A-8045-5DD83541876A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38612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AF6B9E5F-1EB8-49CF-9D49-E8843C2F36B5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2131D39C-0A5D-4C1F-B163-C8338CA6C574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28735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B9E5F-1EB8-49CF-9D49-E8843C2F36B5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1D39C-0A5D-4C1F-B163-C8338CA6C5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22982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B9E5F-1EB8-49CF-9D49-E8843C2F36B5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1D39C-0A5D-4C1F-B163-C8338CA6C574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850242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B9E5F-1EB8-49CF-9D49-E8843C2F36B5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1D39C-0A5D-4C1F-B163-C8338CA6C574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451333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B9E5F-1EB8-49CF-9D49-E8843C2F36B5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1D39C-0A5D-4C1F-B163-C8338CA6C5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63637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B9E5F-1EB8-49CF-9D49-E8843C2F36B5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1D39C-0A5D-4C1F-B163-C8338CA6C574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504185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B9E5F-1EB8-49CF-9D49-E8843C2F36B5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1D39C-0A5D-4C1F-B163-C8338CA6C574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217179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B9E5F-1EB8-49CF-9D49-E8843C2F36B5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1D39C-0A5D-4C1F-B163-C8338CA6C574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8290445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B9E5F-1EB8-49CF-9D49-E8843C2F36B5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1D39C-0A5D-4C1F-B163-C8338CA6C574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10296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B9E5F-1EB8-49CF-9D49-E8843C2F36B5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1D39C-0A5D-4C1F-B163-C8338CA6C5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02796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B9E5F-1EB8-49CF-9D49-E8843C2F36B5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1D39C-0A5D-4C1F-B163-C8338CA6C574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96972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B9E5F-1EB8-49CF-9D49-E8843C2F36B5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1D39C-0A5D-4C1F-B163-C8338CA6C5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60452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B9E5F-1EB8-49CF-9D49-E8843C2F36B5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1D39C-0A5D-4C1F-B163-C8338CA6C574}" type="slidenum">
              <a:rPr lang="ru-RU" smtClean="0"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46893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B9E5F-1EB8-49CF-9D49-E8843C2F36B5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1D39C-0A5D-4C1F-B163-C8338CA6C574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736053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B9E5F-1EB8-49CF-9D49-E8843C2F36B5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1D39C-0A5D-4C1F-B163-C8338CA6C5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99907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B9E5F-1EB8-49CF-9D49-E8843C2F36B5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1D39C-0A5D-4C1F-B163-C8338CA6C574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375405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B9E5F-1EB8-49CF-9D49-E8843C2F36B5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1D39C-0A5D-4C1F-B163-C8338CA6C5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28965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AF6B9E5F-1EB8-49CF-9D49-E8843C2F36B5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2131D39C-0A5D-4C1F-B163-C8338CA6C5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38943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2493051"/>
          </a:xfrm>
        </p:spPr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Изменения КИМ ЕГЭ 2023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47386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17418" y="1288474"/>
            <a:ext cx="10584873" cy="192578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Уточнены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критерии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оценивания задания 37 письменной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части:</a:t>
            </a:r>
          </a:p>
          <a:p>
            <a:pPr marL="0" indent="0" algn="just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графу решение коммуникативной задачи К1 (0 баллов) добавлено </a:t>
            </a:r>
          </a:p>
          <a:p>
            <a:pPr marL="0" indent="0" algn="just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ИЛИ 2 аспекта не раскрыты  и 2-4 раскрыты неполно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неточно</a:t>
            </a:r>
          </a:p>
          <a:p>
            <a:pPr marL="0" indent="0" algn="just">
              <a:buNone/>
            </a:pP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5218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14401" y="1108364"/>
            <a:ext cx="10363200" cy="5043054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Уточнены  критерии оценивания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задания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устной части:</a:t>
            </a:r>
          </a:p>
          <a:p>
            <a:pPr marL="0" indent="0" algn="just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вопросы 1-5 задания «интервью» выставляется 1 балл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если:</a:t>
            </a:r>
          </a:p>
          <a:p>
            <a:pPr algn="just"/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Дан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полный и точный ответ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запрос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информации: 2–3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коммуникативно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обусловленные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фразы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 которых отсутствуют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элементарные лексико-грамматические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и/или фонетические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ошибки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2606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89709" y="609601"/>
            <a:ext cx="10640291" cy="5721926"/>
          </a:xfrm>
        </p:spPr>
        <p:txBody>
          <a:bodyPr>
            <a:normAutofit fontScale="77500" lnSpcReduction="20000"/>
          </a:bodyPr>
          <a:lstStyle/>
          <a:p>
            <a:pPr marL="0" indent="0" algn="just">
              <a:lnSpc>
                <a:spcPct val="120000"/>
              </a:lnSpc>
              <a:spcBef>
                <a:spcPts val="600"/>
              </a:spcBef>
              <a:buNone/>
            </a:pPr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Письменная часть 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состоит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четырёх разделов: «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Аудирование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«Чтение»,</a:t>
            </a:r>
          </a:p>
          <a:p>
            <a:pPr marL="0" indent="0" algn="just">
              <a:lnSpc>
                <a:spcPct val="120000"/>
              </a:lnSpc>
              <a:spcBef>
                <a:spcPts val="600"/>
              </a:spcBef>
              <a:buNone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«Грамматика и лексика», «Письменная речь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 Рекомендуемое</a:t>
            </a:r>
            <a:endParaRPr lang="ru-RU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20000"/>
              </a:lnSpc>
              <a:spcBef>
                <a:spcPts val="600"/>
              </a:spcBef>
              <a:buNone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время на выполнение заданий этого раздела работы – 90 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минут.</a:t>
            </a:r>
          </a:p>
          <a:p>
            <a:pPr marL="0" indent="0" algn="just">
              <a:lnSpc>
                <a:spcPct val="120000"/>
              </a:lnSpc>
              <a:spcBef>
                <a:spcPts val="600"/>
              </a:spcBef>
              <a:buNone/>
            </a:pP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Устная часть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КИМ ЕГЭ по английскому языку включает в 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себя 4 задания: чтение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вслух небольшого текста 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научно-популярного характера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Время на подготовку – 1,5 минуты.</a:t>
            </a:r>
          </a:p>
          <a:p>
            <a:pPr marL="0" indent="0" algn="just">
              <a:lnSpc>
                <a:spcPct val="120000"/>
              </a:lnSpc>
              <a:spcBef>
                <a:spcPts val="600"/>
              </a:spcBef>
              <a:buNone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задании 2 предлагается ознакомиться с рекламным 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объявлением и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задать четыре вопроса на основе ключевых слов. Время на подготовку 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1,5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минуты.</a:t>
            </a:r>
          </a:p>
          <a:p>
            <a:pPr marL="0" indent="0" algn="just">
              <a:lnSpc>
                <a:spcPct val="120000"/>
              </a:lnSpc>
              <a:spcBef>
                <a:spcPts val="600"/>
              </a:spcBef>
              <a:buNone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задании 3 предлагается дать интервью на актуальную тему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развёрнуто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точно ответив на пять вопросов.</a:t>
            </a:r>
          </a:p>
          <a:p>
            <a:pPr marL="0" indent="0" algn="just">
              <a:lnSpc>
                <a:spcPct val="120000"/>
              </a:lnSpc>
              <a:spcBef>
                <a:spcPts val="600"/>
              </a:spcBef>
              <a:buNone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задании 4 предлагается проблемная тема для проектной 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работы и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фотографии, выбор которых в качестве иллюстраций надо обосновать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и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нужно выразить своё мнение по проблеме проектной работы. Время 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подготовку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2,5 минуты.</a:t>
            </a:r>
          </a:p>
          <a:p>
            <a:pPr marL="0" indent="0" algn="just">
              <a:lnSpc>
                <a:spcPct val="120000"/>
              </a:lnSpc>
              <a:spcBef>
                <a:spcPts val="600"/>
              </a:spcBef>
              <a:buNone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Общее время ответа одного экзаменуемого (включая время 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подготовку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– 17 минут.</a:t>
            </a:r>
            <a:endParaRPr lang="ru-RU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81150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30037" y="1690255"/>
            <a:ext cx="9296400" cy="4185613"/>
          </a:xfrm>
        </p:spPr>
        <p:txBody>
          <a:bodyPr/>
          <a:lstStyle/>
          <a:p>
            <a:pPr marL="0" indent="0">
              <a:buNone/>
            </a:pPr>
            <a:r>
              <a:rPr lang="ru-RU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экзаменационной работе 2023 г. сокращено с 20 до 18 количество заданий в разделе 3 «Грамматика и лексика».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30831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14400" y="1856510"/>
            <a:ext cx="10377055" cy="3255818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Уменьшено максимальное количество баллов за выполнение заданий 1, 2, 10 и 11. Максимальный балл за верное выполнение заданий 1 и 11 стал равен 3 </a:t>
            </a:r>
            <a:r>
              <a:rPr lang="ru-RU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баллам (</a:t>
            </a:r>
            <a:r>
              <a:rPr lang="ru-RU" sz="36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2022 - 6 баллов</a:t>
            </a:r>
            <a:r>
              <a:rPr lang="ru-RU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r>
              <a:rPr lang="ru-RU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верное выполнение заданий 2 и 10 - 4 </a:t>
            </a:r>
            <a:r>
              <a:rPr lang="ru-RU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баллам (</a:t>
            </a:r>
            <a:r>
              <a:rPr lang="ru-RU" sz="36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2022 – 7 баллов</a:t>
            </a:r>
            <a:r>
              <a:rPr lang="ru-RU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0316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60763" y="1787236"/>
            <a:ext cx="9635833" cy="30341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Максимальный первичный балл за выполнение экзаменационной работы </a:t>
            </a:r>
            <a:r>
              <a:rPr lang="ru-RU" sz="4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уменьшен </a:t>
            </a:r>
            <a:r>
              <a:rPr lang="ru-RU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86 баллов.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2440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27090522"/>
              </p:ext>
            </p:extLst>
          </p:nvPr>
        </p:nvGraphicFramePr>
        <p:xfrm>
          <a:off x="1591763" y="1439575"/>
          <a:ext cx="7963176" cy="4076700"/>
        </p:xfrm>
        <a:graphic>
          <a:graphicData uri="http://schemas.openxmlformats.org/drawingml/2006/table">
            <a:tbl>
              <a:tblPr/>
              <a:tblGrid>
                <a:gridCol w="1990791">
                  <a:extLst>
                    <a:ext uri="{9D8B030D-6E8A-4147-A177-3AD203B41FA5}">
                      <a16:colId xmlns:a16="http://schemas.microsoft.com/office/drawing/2014/main" val="1968918964"/>
                    </a:ext>
                  </a:extLst>
                </a:gridCol>
                <a:gridCol w="1194410">
                  <a:extLst>
                    <a:ext uri="{9D8B030D-6E8A-4147-A177-3AD203B41FA5}">
                      <a16:colId xmlns:a16="http://schemas.microsoft.com/office/drawing/2014/main" val="3142880193"/>
                    </a:ext>
                  </a:extLst>
                </a:gridCol>
                <a:gridCol w="2695481">
                  <a:extLst>
                    <a:ext uri="{9D8B030D-6E8A-4147-A177-3AD203B41FA5}">
                      <a16:colId xmlns:a16="http://schemas.microsoft.com/office/drawing/2014/main" val="3700068763"/>
                    </a:ext>
                  </a:extLst>
                </a:gridCol>
                <a:gridCol w="2082494">
                  <a:extLst>
                    <a:ext uri="{9D8B030D-6E8A-4147-A177-3AD203B41FA5}">
                      <a16:colId xmlns:a16="http://schemas.microsoft.com/office/drawing/2014/main" val="354686289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fontAlgn="base"/>
                      <a:r>
                        <a:rPr lang="ru-RU" b="1" u="none" strike="noStrike" dirty="0">
                          <a:effectLst/>
                        </a:rPr>
                        <a:t>Блок ЕГЭ</a:t>
                      </a:r>
                      <a:br>
                        <a:rPr lang="ru-RU" b="1" u="none" strike="noStrike" dirty="0">
                          <a:effectLst/>
                        </a:rPr>
                      </a:br>
                      <a:r>
                        <a:rPr lang="ru-RU" b="1" u="none" strike="noStrike" dirty="0">
                          <a:effectLst/>
                        </a:rPr>
                        <a:t>по английскому</a:t>
                      </a:r>
                      <a:endParaRPr lang="ru-RU" u="none" strike="noStrike" dirty="0">
                        <a:effectLst/>
                      </a:endParaRPr>
                    </a:p>
                  </a:txBody>
                  <a:tcPr marL="95250" marR="95250" marT="95250" marB="95250" anchor="ctr">
                    <a:lnL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ru-RU" b="1" u="none" strike="noStrike">
                          <a:effectLst/>
                        </a:rPr>
                        <a:t>Число</a:t>
                      </a:r>
                      <a:br>
                        <a:rPr lang="ru-RU" b="1" u="none" strike="noStrike">
                          <a:effectLst/>
                        </a:rPr>
                      </a:br>
                      <a:r>
                        <a:rPr lang="ru-RU" b="1" u="none" strike="noStrike">
                          <a:effectLst/>
                        </a:rPr>
                        <a:t>заданий</a:t>
                      </a:r>
                      <a:endParaRPr lang="ru-RU" u="none" strike="noStrike">
                        <a:effectLst/>
                      </a:endParaRPr>
                    </a:p>
                  </a:txBody>
                  <a:tcPr marL="95250" marR="95250" marT="95250" marB="95250" anchor="ctr">
                    <a:lnL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ru-RU" b="1" u="none" strike="noStrike" dirty="0">
                          <a:effectLst/>
                        </a:rPr>
                        <a:t>Максимальное количество баллов</a:t>
                      </a:r>
                      <a:endParaRPr lang="ru-RU" u="none" strike="noStrike" dirty="0">
                        <a:effectLst/>
                      </a:endParaRPr>
                    </a:p>
                  </a:txBody>
                  <a:tcPr marL="95250" marR="95250" marT="95250" marB="95250" anchor="ctr">
                    <a:lnL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ru-RU" b="1" u="none" strike="noStrike">
                          <a:effectLst/>
                        </a:rPr>
                        <a:t>% выполнения от всей работы / Тестовый балл</a:t>
                      </a:r>
                      <a:endParaRPr lang="ru-RU" u="none" strike="noStrike">
                        <a:effectLst/>
                      </a:endParaRPr>
                    </a:p>
                  </a:txBody>
                  <a:tcPr marL="95250" marR="95250" marT="95250" marB="95250" anchor="ctr">
                    <a:lnL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0777972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fontAlgn="base"/>
                      <a:r>
                        <a:rPr lang="ru-RU" u="none" strike="noStrike">
                          <a:effectLst/>
                        </a:rPr>
                        <a:t>Аудирование</a:t>
                      </a:r>
                    </a:p>
                  </a:txBody>
                  <a:tcPr marL="95250" marR="95250" marT="95250" marB="95250" anchor="ctr">
                    <a:lnL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ru-RU" u="none" strike="noStrike" dirty="0">
                          <a:effectLst/>
                        </a:rPr>
                        <a:t>9</a:t>
                      </a:r>
                    </a:p>
                  </a:txBody>
                  <a:tcPr marL="95250" marR="95250" marT="95250" marB="95250" anchor="ctr">
                    <a:lnL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ru-RU" u="none" strike="noStrike" dirty="0">
                          <a:effectLst/>
                        </a:rPr>
                        <a:t>14</a:t>
                      </a:r>
                    </a:p>
                  </a:txBody>
                  <a:tcPr marL="95250" marR="95250" marT="95250" marB="95250" anchor="ctr">
                    <a:lnL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ru-RU" u="none" strike="noStrike">
                          <a:effectLst/>
                        </a:rPr>
                        <a:t>16,5</a:t>
                      </a:r>
                    </a:p>
                  </a:txBody>
                  <a:tcPr marL="95250" marR="95250" marT="95250" marB="95250" anchor="ctr">
                    <a:lnL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720706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fontAlgn="base"/>
                      <a:r>
                        <a:rPr lang="ru-RU" u="none" strike="noStrike">
                          <a:effectLst/>
                        </a:rPr>
                        <a:t>Чтение</a:t>
                      </a:r>
                    </a:p>
                  </a:txBody>
                  <a:tcPr marL="95250" marR="95250" marT="95250" marB="95250" anchor="ctr">
                    <a:lnL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ru-RU" u="none" strike="noStrike">
                          <a:effectLst/>
                        </a:rPr>
                        <a:t>9</a:t>
                      </a:r>
                    </a:p>
                  </a:txBody>
                  <a:tcPr marL="95250" marR="95250" marT="95250" marB="95250" anchor="ctr">
                    <a:lnL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ru-RU" u="none" strike="noStrike" dirty="0">
                          <a:effectLst/>
                        </a:rPr>
                        <a:t>14</a:t>
                      </a:r>
                    </a:p>
                  </a:txBody>
                  <a:tcPr marL="95250" marR="95250" marT="95250" marB="95250" anchor="ctr">
                    <a:lnL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ru-RU" u="none" strike="noStrike">
                          <a:effectLst/>
                        </a:rPr>
                        <a:t>16,5</a:t>
                      </a:r>
                    </a:p>
                  </a:txBody>
                  <a:tcPr marL="95250" marR="95250" marT="95250" marB="95250" anchor="ctr">
                    <a:lnL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27979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fontAlgn="base"/>
                      <a:r>
                        <a:rPr lang="ru-RU" u="none" strike="noStrike">
                          <a:effectLst/>
                        </a:rPr>
                        <a:t>Грамматика и лексика</a:t>
                      </a:r>
                    </a:p>
                  </a:txBody>
                  <a:tcPr marL="95250" marR="95250" marT="95250" marB="95250" anchor="ctr">
                    <a:lnL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ru-RU" u="none" strike="noStrike">
                          <a:effectLst/>
                        </a:rPr>
                        <a:t>18</a:t>
                      </a:r>
                    </a:p>
                  </a:txBody>
                  <a:tcPr marL="95250" marR="95250" marT="95250" marB="95250" anchor="ctr">
                    <a:lnL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ru-RU" u="none" strike="noStrike" dirty="0">
                          <a:effectLst/>
                        </a:rPr>
                        <a:t>18</a:t>
                      </a:r>
                    </a:p>
                  </a:txBody>
                  <a:tcPr marL="95250" marR="95250" marT="95250" marB="95250" anchor="ctr">
                    <a:lnL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ru-RU" u="none" strike="noStrike" dirty="0">
                          <a:effectLst/>
                        </a:rPr>
                        <a:t>21</a:t>
                      </a:r>
                    </a:p>
                  </a:txBody>
                  <a:tcPr marL="95250" marR="95250" marT="95250" marB="95250" anchor="ctr">
                    <a:lnL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247194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fontAlgn="base"/>
                      <a:r>
                        <a:rPr lang="ru-RU" u="none" strike="noStrike">
                          <a:effectLst/>
                        </a:rPr>
                        <a:t>Письменная речь</a:t>
                      </a:r>
                    </a:p>
                  </a:txBody>
                  <a:tcPr marL="95250" marR="95250" marT="95250" marB="95250" anchor="ctr">
                    <a:lnL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ru-RU" u="none" strike="noStrike">
                          <a:effectLst/>
                        </a:rPr>
                        <a:t>2</a:t>
                      </a:r>
                    </a:p>
                  </a:txBody>
                  <a:tcPr marL="95250" marR="95250" marT="95250" marB="95250" anchor="ctr">
                    <a:lnL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ru-RU" u="none" strike="noStrike">
                          <a:effectLst/>
                        </a:rPr>
                        <a:t>20</a:t>
                      </a:r>
                    </a:p>
                  </a:txBody>
                  <a:tcPr marL="95250" marR="95250" marT="95250" marB="95250" anchor="ctr">
                    <a:lnL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ru-RU" u="none" strike="noStrike" dirty="0">
                          <a:effectLst/>
                        </a:rPr>
                        <a:t>23</a:t>
                      </a:r>
                    </a:p>
                  </a:txBody>
                  <a:tcPr marL="95250" marR="95250" marT="95250" marB="95250" anchor="ctr">
                    <a:lnL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927208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fontAlgn="base"/>
                      <a:r>
                        <a:rPr lang="ru-RU" u="none" strike="noStrike">
                          <a:effectLst/>
                        </a:rPr>
                        <a:t>Говорение</a:t>
                      </a:r>
                    </a:p>
                  </a:txBody>
                  <a:tcPr marL="95250" marR="95250" marT="95250" marB="95250" anchor="ctr">
                    <a:lnL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ru-RU" u="none" strike="noStrike">
                          <a:effectLst/>
                        </a:rPr>
                        <a:t>4</a:t>
                      </a:r>
                    </a:p>
                  </a:txBody>
                  <a:tcPr marL="95250" marR="95250" marT="95250" marB="95250" anchor="ctr">
                    <a:lnL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ru-RU" u="none" strike="noStrike">
                          <a:effectLst/>
                        </a:rPr>
                        <a:t>20</a:t>
                      </a:r>
                    </a:p>
                  </a:txBody>
                  <a:tcPr marL="95250" marR="95250" marT="95250" marB="95250" anchor="ctr">
                    <a:lnL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ru-RU" u="none" strike="noStrike" dirty="0">
                          <a:effectLst/>
                        </a:rPr>
                        <a:t>23</a:t>
                      </a:r>
                    </a:p>
                  </a:txBody>
                  <a:tcPr marL="95250" marR="95250" marT="95250" marB="95250" anchor="ctr">
                    <a:lnL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17223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fontAlgn="base"/>
                      <a:r>
                        <a:rPr lang="ru-RU" u="none" strike="noStrike">
                          <a:effectLst/>
                        </a:rPr>
                        <a:t>Всего</a:t>
                      </a:r>
                    </a:p>
                  </a:txBody>
                  <a:tcPr marL="95250" marR="95250" marT="95250" marB="95250" anchor="ctr">
                    <a:lnL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ru-RU" u="none" strike="noStrike">
                          <a:effectLst/>
                        </a:rPr>
                        <a:t>42</a:t>
                      </a:r>
                    </a:p>
                  </a:txBody>
                  <a:tcPr marL="95250" marR="95250" marT="95250" marB="95250" anchor="ctr">
                    <a:lnL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ru-RU" u="none" strike="noStrike">
                          <a:effectLst/>
                        </a:rPr>
                        <a:t>86</a:t>
                      </a:r>
                    </a:p>
                  </a:txBody>
                  <a:tcPr marL="95250" marR="95250" marT="95250" marB="95250" anchor="ctr">
                    <a:lnL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ru-RU" u="none" strike="noStrike" dirty="0">
                          <a:effectLst/>
                        </a:rPr>
                        <a:t>100</a:t>
                      </a:r>
                    </a:p>
                  </a:txBody>
                  <a:tcPr marL="95250" marR="95250" marT="95250" marB="95250" anchor="ctr">
                    <a:lnL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5679535"/>
                  </a:ext>
                </a:extLst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512617" y="270187"/>
            <a:ext cx="11208327" cy="13849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900" b="1" i="1" u="none" strike="noStrike" cap="none" normalizeH="0" baseline="0" smtClean="0">
                <a:ln>
                  <a:noFill/>
                </a:ln>
                <a:solidFill>
                  <a:srgbClr val="5A5665"/>
                </a:solidFill>
                <a:effectLst/>
                <a:latin typeface="Open Sans"/>
              </a:rPr>
              <a:t>Минимальный проходной балл ЕГЭ по английскому в 2023 году – 22.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115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66800" y="803564"/>
            <a:ext cx="9829797" cy="5072304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ru-RU" sz="35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Уточнена формулировка </a:t>
            </a:r>
            <a:r>
              <a:rPr lang="ru-RU" sz="35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задания 38 письменной </a:t>
            </a:r>
            <a:r>
              <a:rPr lang="ru-RU" sz="35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части:</a:t>
            </a:r>
          </a:p>
          <a:p>
            <a:r>
              <a:rPr lang="ru-RU" dirty="0" smtClean="0"/>
              <a:t>2023 – </a:t>
            </a:r>
            <a:r>
              <a:rPr lang="en-US" dirty="0"/>
              <a:t>Imagine that you are doing a project on </a:t>
            </a:r>
            <a:r>
              <a:rPr lang="en-US" b="1" dirty="0"/>
              <a:t>how teenagers relax after</a:t>
            </a:r>
          </a:p>
          <a:p>
            <a:pPr marL="0" indent="0">
              <a:buNone/>
            </a:pPr>
            <a:r>
              <a:rPr lang="en-US" b="1" dirty="0"/>
              <a:t>a busy day in </a:t>
            </a:r>
            <a:r>
              <a:rPr lang="en-US" b="1" dirty="0" err="1"/>
              <a:t>Zetland</a:t>
            </a:r>
            <a:r>
              <a:rPr lang="en-US" dirty="0"/>
              <a:t>. You have found some data on the subject – the</a:t>
            </a:r>
          </a:p>
          <a:p>
            <a:pPr marL="0" indent="0">
              <a:buNone/>
            </a:pPr>
            <a:r>
              <a:rPr lang="en-US" dirty="0"/>
              <a:t>results of the opinion polls (see the table below).</a:t>
            </a:r>
          </a:p>
          <a:p>
            <a:pPr marL="0" indent="0">
              <a:buNone/>
            </a:pPr>
            <a:r>
              <a:rPr lang="en-US" dirty="0"/>
              <a:t>Comment on the data in the table and give your opinion </a:t>
            </a:r>
            <a:r>
              <a:rPr lang="en-US" dirty="0" smtClean="0"/>
              <a:t>on</a:t>
            </a:r>
            <a:r>
              <a:rPr lang="ru-RU" dirty="0" smtClean="0"/>
              <a:t> </a:t>
            </a:r>
            <a:r>
              <a:rPr lang="en-US" dirty="0" smtClean="0"/>
              <a:t>the </a:t>
            </a:r>
            <a:r>
              <a:rPr lang="en-US" dirty="0"/>
              <a:t>subject of the project.</a:t>
            </a:r>
            <a:endParaRPr lang="ru-RU" dirty="0" smtClean="0"/>
          </a:p>
          <a:p>
            <a:r>
              <a:rPr lang="ru-RU" dirty="0" smtClean="0"/>
              <a:t>2022</a:t>
            </a:r>
            <a:r>
              <a:rPr lang="ru-RU" b="1" i="1" dirty="0" smtClean="0"/>
              <a:t> - </a:t>
            </a:r>
            <a:r>
              <a:rPr lang="en-US" dirty="0"/>
              <a:t>Imagine that you are doing a project on </a:t>
            </a:r>
            <a:r>
              <a:rPr lang="en-US" b="1" dirty="0"/>
              <a:t>what book genres </a:t>
            </a:r>
            <a:r>
              <a:rPr lang="en-US" b="1" dirty="0" smtClean="0"/>
              <a:t>are</a:t>
            </a:r>
            <a:r>
              <a:rPr lang="ru-RU" b="1" dirty="0" smtClean="0"/>
              <a:t> </a:t>
            </a:r>
            <a:r>
              <a:rPr lang="en-US" b="1" dirty="0" smtClean="0"/>
              <a:t>popular</a:t>
            </a:r>
            <a:endParaRPr lang="en-US" b="1" dirty="0"/>
          </a:p>
          <a:p>
            <a:pPr marL="0" indent="0">
              <a:buNone/>
            </a:pPr>
            <a:r>
              <a:rPr lang="en-US" b="1" dirty="0"/>
              <a:t>among teenagers in </a:t>
            </a:r>
            <a:r>
              <a:rPr lang="en-US" b="1" dirty="0" err="1"/>
              <a:t>Zetland</a:t>
            </a:r>
            <a:r>
              <a:rPr lang="en-US" dirty="0"/>
              <a:t>. You have found some data on the subject –</a:t>
            </a:r>
          </a:p>
          <a:p>
            <a:pPr marL="0" indent="0">
              <a:buNone/>
            </a:pPr>
            <a:r>
              <a:rPr lang="en-US" dirty="0"/>
              <a:t>the results of the opinion polls (see the table below).</a:t>
            </a:r>
          </a:p>
          <a:p>
            <a:pPr marL="0" indent="0">
              <a:buNone/>
            </a:pPr>
            <a:r>
              <a:rPr lang="en-US" dirty="0"/>
              <a:t>Comment on the data in the table and give your opinion on</a:t>
            </a:r>
          </a:p>
          <a:p>
            <a:pPr marL="0" indent="0">
              <a:buNone/>
            </a:pPr>
            <a:r>
              <a:rPr lang="en-US" dirty="0"/>
              <a:t>the subject of the project.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36142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45126" y="845127"/>
            <a:ext cx="10487891" cy="5209309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Уточнена формулировка задания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 устной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части: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FF0000"/>
                </a:solidFill>
              </a:rPr>
              <a:t>2023</a:t>
            </a:r>
            <a:r>
              <a:rPr lang="ru-RU" dirty="0" smtClean="0"/>
              <a:t>: </a:t>
            </a:r>
            <a:r>
              <a:rPr lang="en-US" b="1" dirty="0"/>
              <a:t>Imagine that you and your friend are doing a school project</a:t>
            </a:r>
          </a:p>
          <a:p>
            <a:pPr marL="0" indent="0">
              <a:buNone/>
            </a:pPr>
            <a:r>
              <a:rPr lang="en-US" b="1" dirty="0"/>
              <a:t>“Shopping”. You have found some illustrations and want to share the news.</a:t>
            </a:r>
          </a:p>
          <a:p>
            <a:pPr marL="0" indent="0">
              <a:buNone/>
            </a:pPr>
            <a:r>
              <a:rPr lang="en-US" b="1" dirty="0"/>
              <a:t>Leave a voice message to your friend. In 2.5 minutes be ready to:</a:t>
            </a:r>
          </a:p>
          <a:p>
            <a:pPr marL="0" indent="0">
              <a:buNone/>
            </a:pPr>
            <a:r>
              <a:rPr lang="en-US" dirty="0"/>
              <a:t>• </a:t>
            </a:r>
            <a:r>
              <a:rPr lang="en-US" dirty="0">
                <a:solidFill>
                  <a:srgbClr val="FF0000"/>
                </a:solidFill>
              </a:rPr>
              <a:t>explain the choice of the illustrations </a:t>
            </a:r>
            <a:r>
              <a:rPr lang="en-US" dirty="0"/>
              <a:t>for the project by briefly describing</a:t>
            </a:r>
          </a:p>
          <a:p>
            <a:pPr marL="0" indent="0">
              <a:buNone/>
            </a:pPr>
            <a:r>
              <a:rPr lang="en-US" dirty="0"/>
              <a:t>them and noting the differences;</a:t>
            </a:r>
          </a:p>
          <a:p>
            <a:pPr marL="0" indent="0">
              <a:buNone/>
            </a:pPr>
            <a:r>
              <a:rPr lang="en-US" dirty="0"/>
              <a:t>• </a:t>
            </a:r>
            <a:r>
              <a:rPr lang="en-US" dirty="0"/>
              <a:t>mention the advantages (1–2) of the two types of shopping;</a:t>
            </a:r>
          </a:p>
          <a:p>
            <a:pPr marL="0" indent="0">
              <a:buNone/>
            </a:pPr>
            <a:r>
              <a:rPr lang="en-US" dirty="0"/>
              <a:t>• </a:t>
            </a:r>
            <a:r>
              <a:rPr lang="en-US" dirty="0"/>
              <a:t>mention the disadvantages (1–2) of the two types of shopping;</a:t>
            </a:r>
          </a:p>
          <a:p>
            <a:pPr marL="0" indent="0">
              <a:buNone/>
            </a:pPr>
            <a:r>
              <a:rPr lang="en-US" dirty="0"/>
              <a:t>• </a:t>
            </a:r>
            <a:r>
              <a:rPr lang="en-US" dirty="0"/>
              <a:t>express your opinion on the subject of the project – which way of shopping</a:t>
            </a:r>
          </a:p>
          <a:p>
            <a:pPr marL="0" indent="0">
              <a:buNone/>
            </a:pPr>
            <a:r>
              <a:rPr lang="en-US" dirty="0"/>
              <a:t>you prefer and why.</a:t>
            </a:r>
          </a:p>
          <a:p>
            <a:pPr marL="0" indent="0">
              <a:buNone/>
            </a:pPr>
            <a:r>
              <a:rPr lang="en-US" b="1" dirty="0"/>
              <a:t>You will speak for not more than 3 minutes (12–15 sentences).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32637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17418" y="692727"/>
            <a:ext cx="10584873" cy="5472546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>
                <a:solidFill>
                  <a:srgbClr val="FF0000"/>
                </a:solidFill>
              </a:rPr>
              <a:t>2022</a:t>
            </a:r>
            <a:r>
              <a:rPr lang="ru-RU" b="1" dirty="0" smtClean="0"/>
              <a:t> - </a:t>
            </a:r>
            <a:r>
              <a:rPr lang="en-US" b="1" dirty="0" smtClean="0"/>
              <a:t>Task </a:t>
            </a:r>
            <a:r>
              <a:rPr lang="en-US" b="1" dirty="0"/>
              <a:t>4. Imagine that you are doing a project “Life without gadgets” together</a:t>
            </a:r>
          </a:p>
          <a:p>
            <a:pPr marL="0" indent="0">
              <a:buNone/>
            </a:pPr>
            <a:r>
              <a:rPr lang="en-US" b="1" dirty="0"/>
              <a:t>with your friend. You have found some illustrations and want to share the</a:t>
            </a:r>
          </a:p>
          <a:p>
            <a:pPr marL="0" indent="0">
              <a:buNone/>
            </a:pPr>
            <a:r>
              <a:rPr lang="en-US" b="1" dirty="0"/>
              <a:t>news. Leave a voice message to your friend. In 2.5 minutes be ready to:</a:t>
            </a:r>
          </a:p>
          <a:p>
            <a:pPr marL="0" indent="0">
              <a:buNone/>
            </a:pPr>
            <a:r>
              <a:rPr lang="en-US" dirty="0"/>
              <a:t>• </a:t>
            </a:r>
            <a:r>
              <a:rPr lang="en-US" dirty="0"/>
              <a:t>give a brief description of the photos, justifying the choice of the photos for</a:t>
            </a:r>
          </a:p>
          <a:p>
            <a:pPr marL="0" indent="0">
              <a:buNone/>
            </a:pPr>
            <a:r>
              <a:rPr lang="en-US" dirty="0"/>
              <a:t>the project;</a:t>
            </a:r>
          </a:p>
          <a:p>
            <a:pPr marL="0" indent="0">
              <a:buNone/>
            </a:pPr>
            <a:r>
              <a:rPr lang="en-US" dirty="0"/>
              <a:t>• </a:t>
            </a:r>
            <a:r>
              <a:rPr lang="en-US" dirty="0"/>
              <a:t>say in what way the pictures are different, justifying the choice of the photos</a:t>
            </a:r>
          </a:p>
          <a:p>
            <a:pPr marL="0" indent="0">
              <a:buNone/>
            </a:pPr>
            <a:r>
              <a:rPr lang="en-US" dirty="0"/>
              <a:t>for the project;</a:t>
            </a:r>
          </a:p>
          <a:p>
            <a:pPr marL="0" indent="0">
              <a:buNone/>
            </a:pPr>
            <a:r>
              <a:rPr lang="en-US" dirty="0"/>
              <a:t>• </a:t>
            </a:r>
            <a:r>
              <a:rPr lang="en-US" dirty="0"/>
              <a:t>mention the advantages and disadvantages (1–2) of the two types of books;</a:t>
            </a:r>
          </a:p>
          <a:p>
            <a:pPr marL="0" indent="0">
              <a:buNone/>
            </a:pPr>
            <a:r>
              <a:rPr lang="en-US" dirty="0"/>
              <a:t>• </a:t>
            </a:r>
            <a:r>
              <a:rPr lang="en-US" dirty="0"/>
              <a:t>express your opinion on the subject of the project – whether you would like</a:t>
            </a:r>
          </a:p>
          <a:p>
            <a:pPr marL="0" indent="0">
              <a:buNone/>
            </a:pPr>
            <a:r>
              <a:rPr lang="en-US" dirty="0"/>
              <a:t>to live without gadgets and why.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04129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202</TotalTime>
  <Words>678</Words>
  <Application>Microsoft Office PowerPoint</Application>
  <PresentationFormat>Широкоэкранный</PresentationFormat>
  <Paragraphs>80</Paragraphs>
  <Slides>11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7" baseType="lpstr">
      <vt:lpstr>Arial</vt:lpstr>
      <vt:lpstr>Calibri</vt:lpstr>
      <vt:lpstr>Garamond</vt:lpstr>
      <vt:lpstr>Open Sans</vt:lpstr>
      <vt:lpstr>Times New Roman</vt:lpstr>
      <vt:lpstr>Натуральные материалы</vt:lpstr>
      <vt:lpstr> Изменения КИМ ЕГЭ 2023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Изменения КИМ ЕГЭ 2023</dc:title>
  <dc:creator>Пользователь Windows</dc:creator>
  <cp:lastModifiedBy>Пользователь Windows</cp:lastModifiedBy>
  <cp:revision>13</cp:revision>
  <dcterms:created xsi:type="dcterms:W3CDTF">2022-10-31T04:50:46Z</dcterms:created>
  <dcterms:modified xsi:type="dcterms:W3CDTF">2022-10-31T08:13:35Z</dcterms:modified>
</cp:coreProperties>
</file>