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57" r:id="rId4"/>
    <p:sldId id="262" r:id="rId5"/>
    <p:sldId id="263" r:id="rId6"/>
    <p:sldId id="282" r:id="rId7"/>
    <p:sldId id="283" r:id="rId8"/>
    <p:sldId id="284" r:id="rId9"/>
    <p:sldId id="259" r:id="rId10"/>
    <p:sldId id="260" r:id="rId11"/>
    <p:sldId id="286" r:id="rId12"/>
    <p:sldId id="269" r:id="rId13"/>
    <p:sldId id="270" r:id="rId14"/>
    <p:sldId id="264" r:id="rId15"/>
    <p:sldId id="265" r:id="rId16"/>
    <p:sldId id="267" r:id="rId17"/>
    <p:sldId id="285" r:id="rId18"/>
    <p:sldId id="266" r:id="rId19"/>
    <p:sldId id="273" r:id="rId20"/>
    <p:sldId id="268" r:id="rId21"/>
    <p:sldId id="277" r:id="rId22"/>
    <p:sldId id="280" r:id="rId23"/>
    <p:sldId id="271" r:id="rId24"/>
    <p:sldId id="281" r:id="rId25"/>
    <p:sldId id="287" r:id="rId26"/>
    <p:sldId id="279" r:id="rId27"/>
    <p:sldId id="28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699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72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641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350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813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317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86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437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00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155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69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251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316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997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31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259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511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903C526-CC77-4029-B632-E1765AEDA9E7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BCC2E1E-9028-4F74-AFE8-AAB2D1AC6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84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B%D1%8C%D1%82%D0%B5%D1%80%D0%BD%D0%B0%D1%82%D0%B8%D0%B2%D0%BD%D0%BE%D0%B5_%D1%83%D1%80%D0%B5%D0%B3%D1%83%D0%BB%D0%B8%D1%80%D0%BE%D0%B2%D0%B0%D0%BD%D0%B8%D0%B5_%D1%81%D0%BF%D0%BE%D1%80%D0%BE%D0%B2" TargetMode="External"/><Relationship Id="rId2" Type="http://schemas.openxmlformats.org/officeDocument/2006/relationships/hyperlink" Target="https://ru.wikipedia.org/wiki/%D0%9F%D1%80%D0%B0%D0%B2%D0%B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hyperlink" Target="https://ru.wikipedia.org/wiki/%D0%90%D0%BD%D0%B3%D0%BB%D0%B8%D0%B9%D1%81%D0%BA%D0%B8%D0%B9_%D1%8F%D0%B7%D1%8B%D0%BA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mediators.ru/rus/training_of_mediators/basic_principles/187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13407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50227" y="1425319"/>
            <a:ext cx="28939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2053" y="1916832"/>
            <a:ext cx="5675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служба медиации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196752"/>
            <a:ext cx="8229600" cy="58916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Презентация для родителей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71538" y="3714752"/>
            <a:ext cx="5143536" cy="2071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Работу выполнила: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Захарова Е.Н.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Сентябрь 2022год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27584" y="836712"/>
            <a:ext cx="74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Медиа́ция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alt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Право"/>
              </a:rPr>
              <a:t>праве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одна из технологий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Альтернативное урегулирование споров"/>
              </a:rPr>
              <a:t>альтернативного урегулирования споров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Английский язык"/>
              </a:rPr>
              <a:t>англ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Английский язык"/>
              </a:rPr>
              <a:t>.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alternative</a:t>
            </a:r>
            <a:r>
              <a:rPr lang="ru-RU" alt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dispute</a:t>
            </a:r>
            <a:r>
              <a:rPr lang="ru-RU" alt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ru-RU" alt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ADR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участием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третьей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нейтральной, беспристрастной, не заинтересованной в данном конфликте стороны —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Медиатора, 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помогает сторонам выработать определённое соглашение по спору, при этом стороны полностью контролируют процесс принятия решения по урегулированию спора и условия его разрешения. </a:t>
            </a:r>
          </a:p>
          <a:p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/Википедия/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36621" y="3932378"/>
            <a:ext cx="3470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Постулат медиатора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5061" y="4468217"/>
            <a:ext cx="6423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b="1" i="1" dirty="0"/>
              <a:t>"</a:t>
            </a:r>
            <a:r>
              <a:rPr lang="ru-RU" alt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учить, не лечить, не судить" </a:t>
            </a:r>
          </a:p>
        </p:txBody>
      </p:sp>
      <p:pic>
        <p:nvPicPr>
          <p:cNvPr id="7" name="Picture 2" descr="http://vko.sud.kz/sites/default/files/u112/mediaciya_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5074380"/>
            <a:ext cx="1519355" cy="130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37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603852"/>
            <a:ext cx="6107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службы школьной медиации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196752"/>
            <a:ext cx="68277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Куратор СШМ:</a:t>
            </a: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заместитель директора по ВР.</a:t>
            </a:r>
          </a:p>
          <a:p>
            <a:pPr>
              <a:buFont typeface="Wingdings" pitchFamily="2" charset="2"/>
              <a:buNone/>
            </a:pPr>
            <a:r>
              <a:rPr lang="ru-RU" alt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Медиаторы:</a:t>
            </a: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педагог-психолог, социальный педагог,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работники образовательного учреждения</a:t>
            </a:r>
          </a:p>
        </p:txBody>
      </p:sp>
      <p:pic>
        <p:nvPicPr>
          <p:cNvPr id="4" name="Picture 5" descr="IEP-IPR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70" y="4005064"/>
            <a:ext cx="3446473" cy="244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468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268760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благополучного, гуманного и безопасного пространства для полноценного развития и социализации детей и подростков, в том числе при возникновении трудных жизненных ситуаций, включая вступление их в конфликт с законом.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 ведущего (медиатора)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организовать такой диалог, который инициирует взаимопонимание, восстановительные действия и групповое принятие решений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школьной службы медиации: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53136"/>
            <a:ext cx="2520280" cy="170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643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129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b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340768"/>
            <a:ext cx="8280920" cy="400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просветительских мероприятий и информирование всех участников процесса о принципах и технологии проведения процедуры медиации.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безопасного пространства (среды) для учащихся, их родителей и педагогических работников школы, воспитания у них культуры конструктивного поведения в спорах и конфликтах;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разрешении конфликтных и криминальных ситуаций на основе принципов восстановительной медиации.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68755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70489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Ожидания от введения служб школьной медиации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73925"/>
            <a:ext cx="777686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общее количество конфликтных ситуаций, в которые вовлекаются дети, а также их остроту;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эффективность ведения профилактической и коррекционной работы, направленной на снижение проявления асоциального поведения обучающихся;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количество правонарушений, совершаемых несовершеннолетними, в том числе повторных;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квалификацию работников образовательной организации по защите прав и интересов детей;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оптимизировать взаимодействие с органами и учреждениями системы профилактики безнадзорности и правонарушений несовершеннолетних;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оздоровить психологическую обстановку в образовательной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2686821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5526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основа организации служб школьной медиации в образовательных организациях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609736"/>
            <a:ext cx="828092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Федерации;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24 июля 1998 г. № 124-ФЗ «Об основных гарантиях прав ребенка в Российской Федерации»;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 декабря 2012 г. № 273-ФЗ «Об образовании в Российской Федерации»;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Конвенция о правах ребенка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27 июля 2010 г. № 193-ФЗ «Об альтернативной процедуре урегулирования споров с участием посредника (процедуре медиации)»;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Приказ Министерства образования и науки Российской Федерации от 14 февраля 2011 г. N 187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 программы подготовки медиаторов» и Постановление Правительства Российской Федерации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3 декабря 2010 года № 969 «О программе подготовки медиаторов»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стратегия действий в интересах детей на 2012 - 2017 годы от 15 октября 2012 г. № 1916-р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Оренбургской области от 20.11.2015г. № 907-п «Об утверждении положения о службе школьной медиации в Оренбургской области»;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652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1102" y="437437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медиации в образовании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376516"/>
            <a:ext cx="7920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разрешении споров и конфликтов в следующих межличностных системах</a:t>
            </a:r>
            <a:r>
              <a:rPr lang="ru-RU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«ученик» – «ученик», «сверстники»;</a:t>
            </a:r>
          </a:p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«ученик» - «Учитель»;</a:t>
            </a:r>
          </a:p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«ребенок» – «Родитель»;</a:t>
            </a:r>
          </a:p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«Учитель» – «Родитель», «родители»;</a:t>
            </a:r>
          </a:p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«Педагог» – «Педагог», «Администрация».</a:t>
            </a:r>
          </a:p>
          <a:p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принятии коллегиальных решений в среде: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44824"/>
            <a:ext cx="1960056" cy="147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098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esktop\медиация\belmed-spor-obra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" y="-1191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5331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548680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медиации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161938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добровольность,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конфиденциальность,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взаимоуважение,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равноправие сторон,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нейтральность и беспристрастность медиатора,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 процедуры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onflict Resolu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32656"/>
            <a:ext cx="2088232" cy="2522349"/>
          </a:xfrm>
          <a:prstGeom prst="rect">
            <a:avLst/>
          </a:prstGeom>
          <a:noFill/>
        </p:spPr>
      </p:pic>
      <p:pic>
        <p:nvPicPr>
          <p:cNvPr id="6" name="Picture 2" descr="&amp;Zcy;&amp;acy; &amp;dcy;&amp;vcy;&amp;acy; &amp;gcy;&amp;ocy;&amp;dcy;&amp;acy; &amp;scy;&amp;ucy;&amp;shchcy;&amp;iecy;&amp;scy;&amp;tcy;&amp;vcy;&amp;ocy;&amp;vcy;&amp;acy;&amp;ncy;&amp;icy;&amp;yacy; &amp;mcy;&amp;iecy;&amp;dcy;&amp;icy;&amp;acy;&amp;tscy;&amp;icy;&amp;icy; &amp;pcy;&amp;rcy;&amp;icy;&amp;mcy;&amp;icy;&amp;rcy;&amp;icy;&amp;tcy;&amp;softcy;&amp;scy;&amp;yacy; &amp;scy; &amp;iecy;&amp;iecy; &amp;pcy;&amp;ocy;&amp;mcy;&amp;ocy;&amp;shchcy;&amp;softcy;&amp;yucy; &amp;pcy;&amp;ocy;&amp;pcy;&amp;rcy;&amp;ocy;&amp;bcy;&amp;ocy;&amp;vcy;&amp;acy;&amp;lcy;&amp;icy; &amp;lcy;&amp;icy;&amp;shcy;&amp;softcy; &amp;iecy;&amp;dcy;&amp;icy;&amp;ncy;&amp;icy;&amp;tscy;&amp;ycy; &amp;vcy;&amp;ocy;&amp;rcy;&amp;ocy;&amp;ncy;&amp;iecy;&amp;zhcy;&amp;scy;&amp;kcy;&amp;icy;&amp;khcy; &amp;kcy;&amp;ocy;&amp;mcy;&amp;pcy;&amp;acy;&amp;ncy;&amp;icy;&amp;jcy; - &amp;Rcy;&amp;acy;&amp;mcy;&amp;bcy;&amp;lcy;&amp;iecy;&amp;rcy;-&amp;Ncy;&amp;ocy;&amp;vcy;&amp;ocy;&amp;scy;&amp;tcy;&amp;i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608" y="4293096"/>
            <a:ext cx="2447764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338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onschool.ru/assets/images/2015/10/p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051" y="1"/>
            <a:ext cx="921905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304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92695"/>
            <a:ext cx="50405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люди собрались вместе и сказали друг другу: «Построим себе город и башню, высотою до небес, и сделаем себе имя, прежде нежели рассеемся по лицу всей земли». </a:t>
            </a: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Возгордившись и желая прославить себя, люди ревностно занялись постройкой. Но Господу не угодно было это. Он посмотрел на город и башню, которые они строили, и сказал: «Вот, один народ и один у всех язык… и не отстанут они от того, что задумали делать. </a:t>
            </a: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Сойдем же и смешаем там язык их так, чтобы один не понимал речи другого».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 смешал язык людей, так что они не понимали друг друга и не могли продолжать строительства башни. Поэтому то место стало называться «Вавилон», то есть «смешение».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Вавилонская Башня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auction.retrobazar.com/newsimage/263_2966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330673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219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diacia.vitebsk.biz/source/photos/2014/06/10/mediacia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96" y="-1"/>
            <a:ext cx="9230467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0930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8"/>
            <a:ext cx="394218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дает участие в Школьной службе примирения? 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7481" y="836712"/>
            <a:ext cx="300437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Подростку: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Осознать причины своего поступка и их последствия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Принести извинения, загладить причиненный вред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Получить прощение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Вернуть к себе уважение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Восстановить важные для себя отношения, в т.ч. в семье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Восстановить отношения с педагогами и администрацией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Повысить коммуникативную компетентность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По-настоящему разрешить проблему с жертвой и договориться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24849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Помочь ребенку в трудной жизненной ситуации, поддержать его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развитию у ребенка чувства ответственности за свои поступки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успешному восстановлению отношений ребенка в школьном коллективе 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Жертве: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Избавиться от негативных переживаний и желания отомстить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Убедиться в том, что справедливость существует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Вернуть уважение окружающих и самоуважение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Восстановить положение среди сверстников </a:t>
            </a:r>
          </a:p>
        </p:txBody>
      </p:sp>
    </p:spTree>
    <p:extLst>
      <p:ext uri="{BB962C8B-B14F-4D97-AF65-F5344CB8AC3E}">
        <p14:creationId xmlns:p14="http://schemas.microsoft.com/office/powerpoint/2010/main" val="20035608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osh-pravdinsk.ucoz.ru/2016/socpedagog/ehtapy_mediaci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01100" cy="615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78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tos-mt.kcdn.kz/21/defd70311dbba285f7f1dedb14e293/2-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48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6826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Медиация – это альтернатива</a:t>
            </a:r>
            <a:r>
              <a:rPr lang="ru-RU" altLang="ru-RU" dirty="0">
                <a:solidFill>
                  <a:srgbClr val="C00000"/>
                </a:solidFill>
              </a:rPr>
              <a:t>…..</a:t>
            </a: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3" name="Объект 3"/>
          <p:cNvGrpSpPr>
            <a:grpSpLocks/>
          </p:cNvGrpSpPr>
          <p:nvPr/>
        </p:nvGrpSpPr>
        <p:grpSpPr bwMode="auto">
          <a:xfrm>
            <a:off x="457200" y="1328459"/>
            <a:ext cx="8229600" cy="4785395"/>
            <a:chOff x="551" y="1509"/>
            <a:chExt cx="2858" cy="686"/>
          </a:xfrm>
        </p:grpSpPr>
        <p:cxnSp>
          <p:nvCxnSpPr>
            <p:cNvPr id="1028" name="_s1028"/>
            <p:cNvCxnSpPr>
              <a:cxnSpLocks noChangeShapeType="1"/>
              <a:stCxn id="8" idx="0"/>
              <a:endCxn id="5" idx="2"/>
            </p:cNvCxnSpPr>
            <p:nvPr/>
          </p:nvCxnSpPr>
          <p:spPr bwMode="auto">
            <a:xfrm rot="5400000" flipH="1">
              <a:off x="2424" y="1353"/>
              <a:ext cx="110" cy="997"/>
            </a:xfrm>
            <a:prstGeom prst="bentConnector3">
              <a:avLst>
                <a:gd name="adj1" fmla="val 14875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7" idx="0"/>
              <a:endCxn id="5" idx="2"/>
            </p:cNvCxnSpPr>
            <p:nvPr/>
          </p:nvCxnSpPr>
          <p:spPr bwMode="auto">
            <a:xfrm rot="16200000">
              <a:off x="1926" y="1851"/>
              <a:ext cx="110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6" idx="0"/>
              <a:endCxn id="5" idx="2"/>
            </p:cNvCxnSpPr>
            <p:nvPr/>
          </p:nvCxnSpPr>
          <p:spPr bwMode="auto">
            <a:xfrm rot="16200000">
              <a:off x="1427" y="1353"/>
              <a:ext cx="110" cy="997"/>
            </a:xfrm>
            <a:prstGeom prst="bentConnector3">
              <a:avLst>
                <a:gd name="adj1" fmla="val 14875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" name="_s1031"/>
            <p:cNvSpPr>
              <a:spLocks noChangeArrowheads="1"/>
            </p:cNvSpPr>
            <p:nvPr/>
          </p:nvSpPr>
          <p:spPr bwMode="auto">
            <a:xfrm>
              <a:off x="1548" y="150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Разрешение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конфликта</a:t>
              </a:r>
            </a:p>
          </p:txBody>
        </p:sp>
        <p:sp>
          <p:nvSpPr>
            <p:cNvPr id="6" name="_s1032"/>
            <p:cNvSpPr>
              <a:spLocks noChangeArrowheads="1"/>
            </p:cNvSpPr>
            <p:nvPr/>
          </p:nvSpPr>
          <p:spPr bwMode="auto">
            <a:xfrm>
              <a:off x="551" y="1907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при помощи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администрации</a:t>
              </a:r>
            </a:p>
          </p:txBody>
        </p:sp>
        <p:sp>
          <p:nvSpPr>
            <p:cNvPr id="7" name="_s1033"/>
            <p:cNvSpPr>
              <a:spLocks noChangeArrowheads="1"/>
            </p:cNvSpPr>
            <p:nvPr/>
          </p:nvSpPr>
          <p:spPr bwMode="auto">
            <a:xfrm>
              <a:off x="1548" y="1907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при помощи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социального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педагога</a:t>
              </a:r>
            </a:p>
          </p:txBody>
        </p:sp>
        <p:sp>
          <p:nvSpPr>
            <p:cNvPr id="8" name="_s1034"/>
            <p:cNvSpPr>
              <a:spLocks noChangeArrowheads="1"/>
            </p:cNvSpPr>
            <p:nvPr/>
          </p:nvSpPr>
          <p:spPr bwMode="auto">
            <a:xfrm>
              <a:off x="2545" y="1907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при помощи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медиатора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возник конфликт, и вы не можете самостоятельно найти золотую серединку, тогда вам к нам  в Службу школьной медиации </a:t>
            </a:r>
            <a:b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kirssh1.68edu.ru/wp-content/uploads/2015/10/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7644" y="2613025"/>
            <a:ext cx="36766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942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40.radikal.ru/i087/1109/72/67784750a6b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27" y="548680"/>
            <a:ext cx="8064896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12729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12776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741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8346" y="404664"/>
            <a:ext cx="763284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"Почему мир полон непонимания? </a:t>
            </a:r>
            <a:r>
              <a:rPr lang="ru-RU" sz="2400" b="1" i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Старики не понимают молодежь, а молодежь - стариков, друг друга не понимают соседи, учителя и ученики, начальники и подчиненные, государства не понимают свои народы, а народы - своих правителей. 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528903"/>
            <a:ext cx="8013576" cy="972105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деле не понимают . Все это даже  в тех случаях, когда люди говорят на  одном языке 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932" y="3377541"/>
            <a:ext cx="28575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&amp;Rcy;&amp;iecy;&amp;shcy;&amp;iecy;&amp;ncy;&amp;icy;&amp;iecy; &amp;shcy;&amp;kcy;&amp;ocy;&amp;lcy;&amp;softcy;&amp;ncy;&amp;ycy;&amp;khcy; &amp;kcy;&amp;ocy;&amp;ncy;&amp;fcy;&amp;lcy;&amp;icy;&amp;kcy;&amp;tcy;&amp;ocy;&amp;vcy; &amp;pcy;&amp;ocy;-&amp;ncy;&amp;ocy;&amp;vcy;&amp;ocy;&amp;mcy;&amp;ucy; / &amp;ncy;&amp;ocy;&amp;vcy;&amp;ocy;&amp;scy;&amp;tcy;&amp;icy; &quot;&amp;Pcy;&amp;rcy;&amp;ocy;-&amp;SHCHcy;&amp;iecy;&amp;rcy;&amp;bcy;&amp;icy;&amp;ncy;&amp;kcy;&amp;acy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2160240" cy="267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Александр\Desktop\усп\3798364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149080"/>
            <a:ext cx="2470489" cy="2100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210011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Вызовы времени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76839"/>
            <a:ext cx="75608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жизнеспособности цивилизации;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эффекты экологических и социально-экономических изменений;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экстремизм и терроризм;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миграционные процессы;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расслоение в обществе;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ослабление роли семьи как фундаментального общественного института;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территориальный и ресурсный передел мира.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этих и других факторов в обществе растут или остаются стабильно высокими асоциальные проявления:	 детская наркомания, алкоголизм,</a:t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безнадзорность и беспризорность, детская и подростковая преступность, правонарушения, совершаемые несовершеннолетними, проявление суицидального поведения.</a:t>
            </a:r>
            <a:b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380" y="116632"/>
            <a:ext cx="1924115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39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времени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196753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внедрение новых принципов существования человечества;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виды коммуникационных технологий;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гуманизация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образования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построение отношений участников образовательного процесса на основе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взаимоуважения.</a:t>
            </a: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689743"/>
            <a:ext cx="6840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на первых местах в мировой образовательной политике   называются четыре цели образования:</a:t>
            </a:r>
          </a:p>
          <a:p>
            <a:pPr algn="r">
              <a:defRPr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1).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жить вместе;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2). Научить получать знания;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3). Научить работать;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4). Научить жить.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95232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511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alt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Частые способы реагирования на конфликты в школе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48055"/>
            <a:ext cx="61926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(наказание или угроза наказанием)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к психологу или социальному педагогу</a:t>
            </a:r>
            <a:endParaRPr lang="ru-RU" alt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«Стрелки» среди подростков</a:t>
            </a:r>
            <a:endParaRPr lang="ru-RU" alt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Замалчивание</a:t>
            </a:r>
            <a:endParaRPr lang="ru-RU" alt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Иван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65104"/>
            <a:ext cx="3054672" cy="2045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579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у этих способов?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484784"/>
            <a:ext cx="727280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способе выхода  из конфликта принимают не сами участники ситуации, а кто-то другой,  используя при этом: </a:t>
            </a:r>
          </a:p>
          <a:p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власть (взрослые);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физическую силу (дети на «стрелках»)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83655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попыток разрешить сложившуюся ситуацию стало создание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школьной  службы медиации.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044005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Медиация – это встреча людей за СТОЛОМ ПЕРЕГОВОРОВ, где они смогут сами:</a:t>
            </a:r>
            <a:b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3068960"/>
            <a:ext cx="770485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друг друга.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Обсудить последствия конфликта и избавиться от негативных эмоций.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Сами найти устраивающее всех решение.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Обсудить, как избежать повторения конфликта в будущем.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Принять ответственность за исправление причиненного вреда.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altLang="ru-RU" dirty="0"/>
          </a:p>
        </p:txBody>
      </p:sp>
      <p:pic>
        <p:nvPicPr>
          <p:cNvPr id="9" name="Picture 2" descr="http://www.halkidikiproperties.com/images/news_images/mesolavisi/%CE%9C%CE%B5%CF%83%CE%BF%CE%BB%CE%AC%CE%B2%CE%B7%CF%83%CE%B7%20%CE%BA%CE%B1%CE%B9%20%CE%B4%CE%B9%CE%B1%CF%80%CF%81%CE%B1%CE%B3%CE%BC%CE%AC%CF%84%CE%B5%CF%85%CF%83%CE%B7%20%CE%B1%CE%BA%CE%B9%CE%BD%CE%AE%CF%84%CE%BF%CF%85%2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456" y="5013176"/>
            <a:ext cx="1835696" cy="1565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175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2340" y="620688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 создания ШСМ заимствована из-за рубежа.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Медиация какой мы ее знаем сегодня сформировалась в США в 60-е годы для решения внутри-социальных и международных конфликтов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/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Такие службы есть в Северной Америке, Новой Зеландии, Австралии, практически во всех городах Европы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852936"/>
            <a:ext cx="6975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Школьные  службы медиации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были созданы при содействии центра «Судебно-правовая реформа» более 10 лет назад. </a:t>
            </a:r>
          </a:p>
        </p:txBody>
      </p:sp>
      <p:pic>
        <p:nvPicPr>
          <p:cNvPr id="5122" name="Picture 2" descr="http://files.kabobo.ru/tw_files2/urls_1630/6/d-5944/5944_html_m6fbce9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65104"/>
            <a:ext cx="2295343" cy="200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339</TotalTime>
  <Words>1284</Words>
  <Application>Microsoft Office PowerPoint</Application>
  <PresentationFormat>Экран (4:3)</PresentationFormat>
  <Paragraphs>137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Garamond</vt:lpstr>
      <vt:lpstr>Times New Roman</vt:lpstr>
      <vt:lpstr>Wingdings</vt:lpstr>
      <vt:lpstr>Натуральные материалы</vt:lpstr>
      <vt:lpstr>Презентация для родителей</vt:lpstr>
      <vt:lpstr>Презентация PowerPoint</vt:lpstr>
      <vt:lpstr>А на деле не понимают . Все это даже  в тех случаях, когда люди говорят на  одном языке !</vt:lpstr>
      <vt:lpstr>   Вызовы времени</vt:lpstr>
      <vt:lpstr>Требования времени</vt:lpstr>
      <vt:lpstr>Частые способы реагирования на конфликты в школе</vt:lpstr>
      <vt:lpstr>Что общего у этих способов?</vt:lpstr>
      <vt:lpstr>Одной из попыток разрешить сложившуюся ситуацию стало создание школьной  службы медиации.</vt:lpstr>
      <vt:lpstr>Презентация PowerPoint</vt:lpstr>
      <vt:lpstr>Презентация PowerPoint</vt:lpstr>
      <vt:lpstr>Презентация PowerPoint</vt:lpstr>
      <vt:lpstr>Цель школьной службы медиации:</vt:lpstr>
      <vt:lpstr>Задачи: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Медиация – это альтернатива…..</vt:lpstr>
      <vt:lpstr>Если возник конфликт, и вы не можете самостоятельно найти золотую серединку, тогда вам к нам  в Службу школьной медиации 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Cabinet5622@outlook.com</cp:lastModifiedBy>
  <cp:revision>35</cp:revision>
  <dcterms:created xsi:type="dcterms:W3CDTF">2014-09-27T18:14:35Z</dcterms:created>
  <dcterms:modified xsi:type="dcterms:W3CDTF">2022-11-02T05:38:25Z</dcterms:modified>
</cp:coreProperties>
</file>