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2" r:id="rId4"/>
    <p:sldId id="274" r:id="rId5"/>
    <p:sldId id="280" r:id="rId6"/>
    <p:sldId id="259" r:id="rId7"/>
    <p:sldId id="260" r:id="rId8"/>
    <p:sldId id="261" r:id="rId9"/>
    <p:sldId id="266" r:id="rId10"/>
    <p:sldId id="268" r:id="rId11"/>
    <p:sldId id="269" r:id="rId12"/>
    <p:sldId id="270" r:id="rId13"/>
    <p:sldId id="271" r:id="rId14"/>
    <p:sldId id="275" r:id="rId15"/>
    <p:sldId id="276" r:id="rId16"/>
    <p:sldId id="278" r:id="rId17"/>
    <p:sldId id="279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049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752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9192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0814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783137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512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9442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55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29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578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212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963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143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314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480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50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37890-0781-4D0E-8707-4EB43527A8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F919284-2D6D-4E68-93C7-BC51F38580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314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4465" y="131783"/>
            <a:ext cx="8804545" cy="2731338"/>
          </a:xfrm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</a:t>
            </a:r>
            <a:r>
              <a:rPr lang="ru-RU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 </a:t>
            </a:r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современного учителя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692810" y="4359864"/>
            <a:ext cx="6781800" cy="707886"/>
          </a:xfrm>
        </p:spPr>
        <p:txBody>
          <a:bodyPr>
            <a:spAutoFit/>
          </a:bodyPr>
          <a:lstStyle/>
          <a:p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Каврыгина Кристина Константиновна, учитель биологии и химии</a:t>
            </a: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283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6607886" cy="388077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Избегайте многословия.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того, чтобы спросить: «Сейчас я задам тебе сложный вопрос, и мне интересно ответишь ли ты на него или не ответишь и как ответишь – почему люди придумали разный транспорт?»  спросите просто: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ты думаешь, зачем люди придумали так много разных видов транспорта?»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527" y="379411"/>
            <a:ext cx="14287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254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7251" y="1735065"/>
            <a:ext cx="7552152" cy="491352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к ребенку стройте в логической последовательности с постепенным усложнением: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простые вопросы (что видит, что знает, что слышит - какие ты знаешь виды транспорта?);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затем вопросы, требующие размышления (зачем нужен транспорт людям? Зачем люди  придумали так много разных видов транспорта: водный, воздушный, подземный, наземный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?);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вопросы творческие, требующие выхода из проблемной ситуации (Что было бы, если бы транспорт перестал существовать? Какие виды транспорта люди придумают в будущем?).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сразу же зададите сложный, проблемный вопрос, то не сможете получить развернутый ответ от ребенка. Ему нужно «подойти» к высокой планке, «разогнавшись» на простых вопросах.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503" y="36492"/>
            <a:ext cx="14287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9473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783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речи педагога: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2783" y="1008726"/>
            <a:ext cx="8116542" cy="5007567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содержательность; 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 речи и лексическое богатство; 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логичность и доступность; 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техническая  отточенность  (поставленные дыхание и голос, четкая дикция, оптимальные темп  и  ритм  речи); 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интонационная экспрессивность, эмоциональность;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уместность речи (отбор содержания речи, языковых средств, определенных коммуникативных действий);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литературность (исключение слов-паразитов и вульгаризмов) и следование речевому этикету;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 умело использовать и невербальные средства общения (жесты, мимику, пантомимические движения).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423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1349" y="110170"/>
            <a:ext cx="10472451" cy="969484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речевой культуры педагога: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1349" y="1079654"/>
            <a:ext cx="7933590" cy="5081952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должен говорить негромко, но так, чтобы каждый мог его услышать, чтобы процесс слушания не вызывал у воспитанников значительного напряжения;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должен говорить внятно;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достижения выразительности звучания важно уметь пользоваться паузами – логическими и психологическими. Без логических  пауз речь безграмотна, без психологических – бесцветна;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должен говорить с интонацией, т.е. уметь ставить логические ударения, выделять отдельные слова, важные для содержания сказанного;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мелодичность придает голосу педагога индивидуальную окраску и может существенно влиять на эмоциональное самочувствие учащихся: воодушевлять, увлекать, успокаивать. Мелодика рождается в опоре на гласные звуки;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безусловно, знание вышеперечисленных требований и правил речевой культуры, их соблюдение   и постоянное совершенствование своей речи – залог успешной работы современного педагога.</a:t>
            </a:r>
          </a:p>
        </p:txBody>
      </p:sp>
    </p:spTree>
    <p:extLst>
      <p:ext uri="{BB962C8B-B14F-4D97-AF65-F5344CB8AC3E}">
        <p14:creationId xmlns:p14="http://schemas.microsoft.com/office/powerpoint/2010/main" val="1326535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469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же добиться того, чтобы речь была выразительной?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9148" y="1189822"/>
            <a:ext cx="7135678" cy="5552501"/>
          </a:xfrm>
        </p:spPr>
        <p:txBody>
          <a:bodyPr>
            <a:no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b="1" u="sng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u="sng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Упражнения для развития голоса:</a:t>
            </a:r>
            <a:endParaRPr lang="ru-RU" altLang="ru-RU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alt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Произнесите </a:t>
            </a: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междометие «О» с разной интонацией:</a:t>
            </a: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удивленно, радостно, недовольно, испуганно.</a:t>
            </a: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Произнесите предложение «Открой дверь!», выражая разные чувства:</a:t>
            </a: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гнев, грусть, радость, веселье, раздражение.</a:t>
            </a: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Прочитайте разным тоном скороговорку:«От топота копыт пыль по полю летит»</a:t>
            </a: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радостно, восторженно(«Как красиво мчатся кони»),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раздраженно, недовольно(«Фу, как напылили!»)</a:t>
            </a: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000" dirty="0"/>
          </a:p>
        </p:txBody>
      </p:sp>
      <p:sp>
        <p:nvSpPr>
          <p:cNvPr id="5" name="Line 1" descr="3j0356kud3xqlhwf2"/>
          <p:cNvSpPr>
            <a:spLocks noChangeShapeType="1"/>
          </p:cNvSpPr>
          <p:nvPr/>
        </p:nvSpPr>
        <p:spPr bwMode="auto">
          <a:xfrm>
            <a:off x="342900" y="468313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272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4601" y="799507"/>
            <a:ext cx="1228251" cy="122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4110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7282" y="242371"/>
            <a:ext cx="7257407" cy="5934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для правильного речевого дыхания: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Произносите поочерёдно следующие гласные звуки, стараясь максимально удлинить каждый звук на одном выдохе: А-О-У-Э-Ы-И.  Сначала после каждого звука добирайте дыхание. Затем на одном дыхании произносите три звука: А-О-У, добирайте воздух и продолжайте Э-Ы-И, а потом добивайтесь того, чтобы все звуки произносить подряд на одном дыхании.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глубокий вдох на 1-2, короткая задержка воздуха и на выдохе читайте пословицы и чистоговорки: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Раз дрова, два дрова, три дрова.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От топота копыт пыль по полю летит.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Голова без ума, что фонарь без свечей.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9674" y="0"/>
            <a:ext cx="1228251" cy="122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4055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91517" y="382415"/>
            <a:ext cx="100584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64106" y="1"/>
            <a:ext cx="8184628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Мы должны оберегать язык от засорения, помня, что слова, которыми мы пользуемся сейчас, - с передачей некоторого количества новых – будут служить многие столетия после вас для выражения ещё неизвестных нам идей и мыслей, для создания новых, не поддающихся нашему предвидению поэтических творений.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И мы должны быть глубоко благодарны предшествующим поколениям, которые донесли до нас это наследие – образный, емкий, умный язык.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В нем самом есть уже все элементы искусства: и стройная синтаксическая архитектура, и музыка слов, словесная живопись.</a:t>
            </a:r>
          </a:p>
          <a:p>
            <a:pPr algn="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С. Я. Маршак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73081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759" y="683046"/>
            <a:ext cx="10858041" cy="549391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8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8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309207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42" y="365125"/>
            <a:ext cx="10869058" cy="6156861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  <a:cs typeface="Arial" panose="020B0604020202020204" pitchFamily="34" charset="0"/>
              </a:rPr>
              <a:t/>
            </a:r>
            <a:br>
              <a:rPr lang="ru-RU" dirty="0">
                <a:latin typeface="+mn-lt"/>
                <a:cs typeface="Arial" panose="020B0604020202020204" pitchFamily="34" charset="0"/>
              </a:rPr>
            </a:br>
            <a:r>
              <a:rPr lang="ru-RU" dirty="0">
                <a:latin typeface="+mn-lt"/>
                <a:cs typeface="Arial" panose="020B0604020202020204" pitchFamily="34" charset="0"/>
              </a:rPr>
              <a:t/>
            </a:r>
            <a:br>
              <a:rPr lang="ru-RU" dirty="0">
                <a:latin typeface="+mn-lt"/>
                <a:cs typeface="Arial" panose="020B0604020202020204" pitchFamily="34" charset="0"/>
              </a:rPr>
            </a:br>
            <a:r>
              <a:rPr lang="ru-RU" dirty="0">
                <a:latin typeface="+mn-lt"/>
                <a:cs typeface="Arial" panose="020B0604020202020204" pitchFamily="34" charset="0"/>
              </a:rPr>
              <a:t/>
            </a:r>
            <a:br>
              <a:rPr lang="ru-RU" dirty="0">
                <a:latin typeface="+mn-lt"/>
                <a:cs typeface="Arial" panose="020B0604020202020204" pitchFamily="34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4742" y="614597"/>
            <a:ext cx="84194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в 1968 году в фильме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«Доживем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понедельника»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имел место эпизод, посвященный культуре речи учителя. Был показан диалог молодой учительницы с коллегой:  - Я им говорю: не ложите зеркало на парту, а они все ложат, ложат и смотрятся в него.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Прошло время, а проблема осталась. И речь современных учителей бывает не всегда правильной. Даже на конкурсе учитель года в своей речи учителя допускали ошибки. (Чаще всего слова – паразиты: конечно, как бы; неправильное словообразование, ударение.)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речь учителя – основное орудие педагогического воздействия и одновременно образец для учащихся.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106" y="3745826"/>
            <a:ext cx="3810330" cy="266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349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9202" y="0"/>
            <a:ext cx="8204858" cy="4386757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 такое культура речи?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Однозначного </a:t>
            </a: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понимания термина не существует. Профессор Л.И</a:t>
            </a:r>
            <a: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Скворцов </a:t>
            </a: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дает определение, согласно которому </a:t>
            </a:r>
            <a: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«Культура речи» </a:t>
            </a: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</a:t>
            </a:r>
            <a: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«владение </a:t>
            </a: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нормами устного и письменного литературного языка (правилами произношения, ударения, грамматики, словоупотребления и т.д.), а также умение использовать выразительные языковые средства в разных условиях общения в соответствии с целями и содержанием </a:t>
            </a:r>
            <a: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речи».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061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198" y="365125"/>
            <a:ext cx="6727874" cy="498907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средства массовой коммуникации далеко не всегда являют собой образцы хорошей устной и письменной речи. К сожалению, мы вынуждены констатировать, что некоторые печатные издания, отдельные каналы теле- и радиовещания и, конечно же, «всемирная паутина» оказывают крайне негативное влияние на речевое развитие подрастающего поколения.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8821" y="4542019"/>
            <a:ext cx="2777898" cy="198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804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9745" y="379540"/>
            <a:ext cx="86793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я предлагаю обратиться к нормам языка и проверить самих себя.</a:t>
            </a:r>
            <a:endParaRPr lang="ru-RU" sz="2400" dirty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 ударения: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догов</a:t>
            </a:r>
            <a:r>
              <a:rPr lang="ru-RU" sz="2400" i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р, доб</a:t>
            </a:r>
            <a:r>
              <a:rPr lang="ru-RU" sz="2400" i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ча, диспанс</a:t>
            </a:r>
            <a:r>
              <a:rPr lang="ru-RU" sz="2400" i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р, дос</a:t>
            </a:r>
            <a:r>
              <a:rPr lang="ru-RU" sz="2400" i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г, заговор, катал</a:t>
            </a:r>
            <a:r>
              <a:rPr lang="ru-RU" sz="2400" i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г, дрем</a:t>
            </a:r>
            <a:r>
              <a:rPr lang="ru-RU" sz="2400" i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та, обеспечение, опт</a:t>
            </a:r>
            <a:r>
              <a:rPr lang="ru-RU" sz="2400" i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вый, хаос, ход</a:t>
            </a:r>
            <a:r>
              <a:rPr lang="ru-RU" sz="2400" i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тайствую, фен</a:t>
            </a:r>
            <a:r>
              <a:rPr lang="ru-RU" sz="2400" i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мен, </a:t>
            </a: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зев</a:t>
            </a:r>
            <a:r>
              <a:rPr lang="ru-RU" sz="2400" i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endParaRPr lang="ru-RU" sz="2400" dirty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правильную форму согласования подлежащего и сказуемого.</a:t>
            </a:r>
            <a:endParaRPr lang="ru-RU" sz="2400" dirty="0" smtClean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поэтов (считало, считали) себя его учениками. К нам (пришел, пришла) (наш, наша) врач Иванова. Марина Цветаева – (один, одна) из лучших поэтов XX века. В гостиной (стоял, стояла) диван-кровать. Мать с ребенком (пошла, пошли) к врачу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0215" algn="just"/>
            <a:endParaRPr lang="ru-RU" sz="2400" dirty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норм литературного языка – это обязательно для речи учителя.</a:t>
            </a:r>
            <a:endParaRPr lang="ru-RU" sz="24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130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284163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1.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Грамматическая и орфоэпическая правильность речи.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27432" y="2475383"/>
            <a:ext cx="8596668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Пример часто встречающихся ошибок. </a:t>
            </a:r>
          </a:p>
          <a:p>
            <a:pPr marL="0" indent="0" algn="ctr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ударение выделено заглавной буквой.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ЗвонИм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звонИт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баловАть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балУет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балУешь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балОванный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баловАться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балУюсь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балУется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бАловень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красИвее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месяцАми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месяцАм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ремЕнь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алфавИт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давнИшний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задОлго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завИдно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началсЯ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началАсь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началОсь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(неправильно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нАчался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(неправильно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арбУз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кУхонный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мЕльком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партЕр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шофЁр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(неправильно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шОфер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19" y="1046633"/>
            <a:ext cx="14287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845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5081" y="481567"/>
            <a:ext cx="8094146" cy="55226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норм литературного языка  обязательно для речи педагога.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говорить: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Пара чулок, пара сапог, пара гетр, пара носков, пара валенок.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Килограмм яблок, груш, слив, но апельсинов, помидоров, вафель (не вафлей).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Возьми из кухни (возьми с кухни – ошибка).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Клади (неправильно – «ложь»).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Ляг (неправильно – «ляжь»).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Надеть (покрыть себя  какой-либо одеждой) – одеть (покрыть кого-нибудь какой-нибудь одеждой).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227" y="2628754"/>
            <a:ext cx="1228251" cy="122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978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561860"/>
            <a:ext cx="7895422" cy="1207438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2.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1687" y="1608463"/>
            <a:ext cx="7802470" cy="3649337"/>
          </a:xfrm>
        </p:spPr>
        <p:txBody>
          <a:bodyPr>
            <a:normAutofit fontScale="85000" lnSpcReduction="20000"/>
          </a:bodyPr>
          <a:lstStyle/>
          <a:p>
            <a:pPr algn="l">
              <a:lnSpc>
                <a:spcPct val="150000"/>
              </a:lnSpc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речи надо избегать постоянного употребления присловий: «как бы», «на самом деле», «так сказать», «типа», «значит», «это», «ну» — они делают речь смешной, разорванной, несвязной.   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Щерба называл такие слова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«упаковочным материалом»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совершенно ненужным для передачи смысла.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54" y="179713"/>
            <a:ext cx="14287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98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7612227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задавайте ребенку вопросов, в которых изначально заложено отрицание с частицей НЕ, например: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«Ты не знаешь, почему птицы улетают на юг?»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этого спрашивайте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«Почему птицы улетают на юг осенью?»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надо сомневаться в способностях ребенка!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513" y="230765"/>
            <a:ext cx="14287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39892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640</TotalTime>
  <Words>961</Words>
  <Application>Microsoft Office PowerPoint</Application>
  <PresentationFormat>Широкоэкранный</PresentationFormat>
  <Paragraphs>81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Times New Roman</vt:lpstr>
      <vt:lpstr>Trebuchet MS</vt:lpstr>
      <vt:lpstr>Wingdings</vt:lpstr>
      <vt:lpstr>Wingdings 3</vt:lpstr>
      <vt:lpstr>Аспект</vt:lpstr>
      <vt:lpstr> Культура речи современного учителя</vt:lpstr>
      <vt:lpstr>       </vt:lpstr>
      <vt:lpstr> Что же такое культура речи?   Однозначного понимания термина не существует. Профессор Л.И. Скворцов дает определение, согласно которому «Культура речи» – это «владение нормами устного и письменного литературного языка (правилами произношения, ударения, грамматики, словоупотребления и т.д.), а также умение использовать выразительные языковые средства в разных условиях общения в соответствии с целями и содержанием речи». </vt:lpstr>
      <vt:lpstr>Современные средства массовой коммуникации далеко не всегда являют собой образцы хорошей устной и письменной речи. К сожалению, мы вынуждены констатировать, что некоторые печатные издания, отдельные каналы теле- и радиовещания и, конечно же, «всемирная паутина» оказывают крайне негативное влияние на речевое развитие подрастающего поколения. </vt:lpstr>
      <vt:lpstr>Презентация PowerPoint</vt:lpstr>
      <vt:lpstr> Правило 1.  Грамматическая и орфоэпическая правильность речи. </vt:lpstr>
      <vt:lpstr>Презентация PowerPoint</vt:lpstr>
      <vt:lpstr>Правило 2.  </vt:lpstr>
      <vt:lpstr>Правило 3.</vt:lpstr>
      <vt:lpstr>Правило 4.</vt:lpstr>
      <vt:lpstr>Правило 5.</vt:lpstr>
      <vt:lpstr>Требования к речи педагога:</vt:lpstr>
      <vt:lpstr>Правила речевой культуры педагога:</vt:lpstr>
      <vt:lpstr> Как же добиться того, чтобы речь была выразительной?  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Речь современного педагога</dc:title>
  <dc:creator>Максим</dc:creator>
  <cp:lastModifiedBy>Пользователь Windows</cp:lastModifiedBy>
  <cp:revision>79</cp:revision>
  <dcterms:created xsi:type="dcterms:W3CDTF">2016-10-11T00:19:24Z</dcterms:created>
  <dcterms:modified xsi:type="dcterms:W3CDTF">2022-11-02T06:16:37Z</dcterms:modified>
</cp:coreProperties>
</file>