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24"/>
  </p:notesMasterIdLst>
  <p:sldIdLst>
    <p:sldId id="256" r:id="rId2"/>
    <p:sldId id="257" r:id="rId3"/>
    <p:sldId id="292" r:id="rId4"/>
    <p:sldId id="259" r:id="rId5"/>
    <p:sldId id="296" r:id="rId6"/>
    <p:sldId id="295" r:id="rId7"/>
    <p:sldId id="294" r:id="rId8"/>
    <p:sldId id="261" r:id="rId9"/>
    <p:sldId id="271" r:id="rId10"/>
    <p:sldId id="290" r:id="rId11"/>
    <p:sldId id="272" r:id="rId12"/>
    <p:sldId id="263" r:id="rId13"/>
    <p:sldId id="267" r:id="rId14"/>
    <p:sldId id="268" r:id="rId15"/>
    <p:sldId id="269" r:id="rId16"/>
    <p:sldId id="274" r:id="rId17"/>
    <p:sldId id="277" r:id="rId18"/>
    <p:sldId id="278" r:id="rId19"/>
    <p:sldId id="283" r:id="rId20"/>
    <p:sldId id="291" r:id="rId21"/>
    <p:sldId id="293" r:id="rId22"/>
    <p:sldId id="28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37D156"/>
    <a:srgbClr val="FF00FF"/>
    <a:srgbClr val="FF3300"/>
    <a:srgbClr val="CC0000"/>
    <a:srgbClr val="000000"/>
    <a:srgbClr val="99FF99"/>
    <a:srgbClr val="ECFB2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2" autoAdjust="0"/>
    <p:restoredTop sz="94660"/>
  </p:normalViewPr>
  <p:slideViewPr>
    <p:cSldViewPr>
      <p:cViewPr varScale="1">
        <p:scale>
          <a:sx n="76" d="100"/>
          <a:sy n="76" d="100"/>
        </p:scale>
        <p:origin x="-4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ahoma" pitchFamily="34" charset="0"/>
              </a:defRPr>
            </a:lvl1pPr>
          </a:lstStyle>
          <a:p>
            <a:endParaRPr lang="ru-RU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ahoma" pitchFamily="34" charset="0"/>
              </a:defRPr>
            </a:lvl1pPr>
          </a:lstStyle>
          <a:p>
            <a:fld id="{3DA519C5-42C3-4493-B8CB-34E45A3B364A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1187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8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ahoma" pitchFamily="34" charset="0"/>
              </a:defRPr>
            </a:lvl1pPr>
          </a:lstStyle>
          <a:p>
            <a:endParaRPr lang="ru-RU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ahoma" pitchFamily="34" charset="0"/>
              </a:defRPr>
            </a:lvl1pPr>
          </a:lstStyle>
          <a:p>
            <a:fld id="{3667C3C6-3F7F-4C66-9778-0373874C38A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91139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140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1141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2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3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4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5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6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7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8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9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0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1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1152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1153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4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5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6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7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8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59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0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1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2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3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4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5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6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7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8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69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0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1171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117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7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8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118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9119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9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19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9119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19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20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20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120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120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1204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5D3AB18-8A74-4CC8-A0DC-752597EF4035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91205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1206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EC51DE8-9A60-4601-8657-096430FAFA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B07244-2706-4786-83A5-CA5CF6077387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9155F-BE5A-4A4D-A409-04F877554D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27419-786E-4FEC-B1A0-33B544C6A1C1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D5718-C469-4D48-BD31-A69A374679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791AA1-2EF9-4226-B65B-B47988D53E2D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9C4BF-5D8F-41C9-AA92-4B4F0EAB41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E21D29-8BEE-48A3-BD2E-12449C27CE86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D9BC1-A9ED-4746-AE2A-A073CA2AE2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EE9DF1-54B6-4FDC-9F13-14765516A6BE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D14F0-BBD3-43C6-8B85-FE344CF103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415E4C-5B3B-4CB3-8B6D-A26876CE64FE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A04E1-6DAB-4777-BA66-86A2190D77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222C50-2E0B-4C66-BEE0-67F4E22C6B64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6D91D-B9A4-440E-80AD-486031E151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003D3B-46F7-44A6-ADBE-3694639B8BEB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5A371-9732-4FDD-8CCE-33D358A400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C33788-4C2D-44C4-AC73-BF2A2B5E562D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24D3A-D84B-4C6F-8309-9892217435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310A2-2A79-4814-AC17-D43BDCBD223C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57383-A3AD-4F0C-887A-130017E4F3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011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9011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0117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011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1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012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013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3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4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0148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0149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0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1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2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3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4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5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6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7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8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59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0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1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2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3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4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5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016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90167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8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69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70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71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72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73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0174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90175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0176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0177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0178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017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018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81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AB6BBF9-AB44-4AFC-BF23-656F3A5FFDBA}" type="datetimeFigureOut">
              <a:rPr lang="ru-RU"/>
              <a:pPr/>
              <a:t>02.11.2022</a:t>
            </a:fld>
            <a:endParaRPr lang="ru-RU"/>
          </a:p>
        </p:txBody>
      </p:sp>
      <p:sp>
        <p:nvSpPr>
          <p:cNvPr id="90182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0183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D037884-0FD3-4F28-AAF1-3383AB13F74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900igr.net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>
            <a:hlinkClick r:id="rId2" tooltip=" Каталог презентаций "/>
          </p:cNvPr>
          <p:cNvSpPr/>
          <p:nvPr/>
        </p:nvSpPr>
        <p:spPr>
          <a:xfrm>
            <a:off x="3708400" y="616585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anchor="ctr"/>
          <a:lstStyle/>
          <a:p>
            <a:pPr algn="ctr"/>
            <a:r>
              <a:rPr lang="ru-RU" sz="2000" u="sng" dirty="0" smtClean="0">
                <a:solidFill>
                  <a:srgbClr val="3333CC"/>
                </a:solidFill>
                <a:latin typeface="Arial" charset="0"/>
              </a:rPr>
              <a:t>2022 </a:t>
            </a:r>
            <a:r>
              <a:rPr lang="ru-RU" sz="2000" u="sng" dirty="0">
                <a:solidFill>
                  <a:srgbClr val="3333CC"/>
                </a:solidFill>
                <a:latin typeface="Arial" charset="0"/>
              </a:rPr>
              <a:t>год</a:t>
            </a: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2339975" y="2420938"/>
            <a:ext cx="6421438" cy="201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Trebuchet MS"/>
            </a:endParaRPr>
          </a:p>
          <a:p>
            <a:pPr algn="ctr"/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Trebuchet MS"/>
            </a:endParaRPr>
          </a:p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rebuchet MS"/>
              </a:rPr>
              <a:t>"Нетрадиционные </a:t>
            </a:r>
            <a:r>
              <a:rPr lang="ru-RU" sz="3600" b="1" i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rebuchet MS"/>
              </a:rPr>
              <a:t>технтки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rebuchet MS"/>
              </a:rPr>
              <a:t> рисования"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755650" y="620713"/>
            <a:ext cx="4572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</a:rPr>
              <a:t>. </a:t>
            </a:r>
            <a:r>
              <a:rPr lang="ru-RU" b="1" i="1" u="sng"/>
              <a:t>Раздувание краски</a:t>
            </a:r>
            <a:endParaRPr lang="ru-RU" b="1" i="1"/>
          </a:p>
          <a:p>
            <a:r>
              <a:rPr lang="ru-RU" b="1" i="1"/>
              <a:t> Несколько похожая на кляксографию техника</a:t>
            </a:r>
            <a:r>
              <a:rPr lang="ru-RU"/>
              <a:t> </a:t>
            </a:r>
          </a:p>
        </p:txBody>
      </p:sp>
      <p:pic>
        <p:nvPicPr>
          <p:cNvPr id="117770" name="Picture 10" descr="PIC_03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2206625"/>
            <a:ext cx="5719762" cy="428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195513" y="1557338"/>
            <a:ext cx="59055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</a:pPr>
            <a:r>
              <a:rPr lang="ru-RU" sz="16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РИСОВАТЬ МОЖНО И ШПАТЛЁВКОЙ...</a:t>
            </a:r>
            <a:endParaRPr lang="ru-RU" sz="16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Необычная техника рисования... Можно рисовать на холсте, на посуде, создавать оригинальные шедевры...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468313" y="404813"/>
            <a:ext cx="4572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Наши дети-почемучки</a:t>
            </a:r>
          </a:p>
          <a:p>
            <a:r>
              <a:rPr lang="ru-RU" b="1" i="1">
                <a:latin typeface="Times New Roman" pitchFamily="18" charset="0"/>
              </a:rPr>
              <a:t>Всё хотят на свете знать,</a:t>
            </a:r>
          </a:p>
          <a:p>
            <a:r>
              <a:rPr lang="ru-RU" b="1" i="1">
                <a:latin typeface="Times New Roman" pitchFamily="18" charset="0"/>
              </a:rPr>
              <a:t>Мы поможем и подскажем </a:t>
            </a:r>
          </a:p>
          <a:p>
            <a:r>
              <a:rPr lang="ru-RU" b="1" i="1">
                <a:latin typeface="Times New Roman" pitchFamily="18" charset="0"/>
              </a:rPr>
              <a:t>В этом мире всё познать</a:t>
            </a:r>
          </a:p>
        </p:txBody>
      </p:sp>
      <p:pic>
        <p:nvPicPr>
          <p:cNvPr id="9233" name="Picture 17" descr="3885146_1_1_ (700x525, 76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492375"/>
            <a:ext cx="42830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3885146_4 (700x525, 60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068638"/>
            <a:ext cx="3995737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50825" y="4724400"/>
            <a:ext cx="86423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18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800">
              <a:latin typeface="Times New Roman" pitchFamily="18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825" y="3284538"/>
            <a:ext cx="86407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2352" tIns="152352" bIns="0" anchor="ctr">
            <a:spAutoFit/>
          </a:bodyPr>
          <a:lstStyle/>
          <a:p>
            <a:pPr algn="ctr">
              <a:tabLst>
                <a:tab pos="276225" algn="l"/>
              </a:tabLst>
            </a:pPr>
            <a:endParaRPr lang="ru-RU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611188" y="404813"/>
            <a:ext cx="4572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</a:rPr>
              <a:t>!</a:t>
            </a:r>
          </a:p>
          <a:p>
            <a:endParaRPr lang="ru-RU" b="1" i="1">
              <a:solidFill>
                <a:srgbClr val="002060"/>
              </a:solidFill>
            </a:endParaRPr>
          </a:p>
          <a:p>
            <a:r>
              <a:rPr lang="ru-RU" b="1" i="1"/>
              <a:t>Совместно со взрослым</a:t>
            </a:r>
          </a:p>
          <a:p>
            <a:r>
              <a:rPr lang="ru-RU" b="1" i="1"/>
              <a:t>Иль самостоятельно</a:t>
            </a:r>
          </a:p>
          <a:p>
            <a:r>
              <a:rPr lang="ru-RU" b="1" i="1"/>
              <a:t>Обследовать можно </a:t>
            </a:r>
          </a:p>
          <a:p>
            <a:r>
              <a:rPr lang="ru-RU" b="1" i="1"/>
              <a:t>Всё очень внимательно.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755650" y="2133600"/>
            <a:ext cx="8101013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/>
              <a:t>Рисование ластиком.</a:t>
            </a:r>
            <a:r>
              <a:rPr lang="ru-RU"/>
              <a:t> Весь лист закрашиваем простым карандашом сплошняком, затираем кусочком бумаги. Этот этап работы может сделать мама. А вот рисовать, т.е. стирать рисунок будет ребенок. Эта техника еще удобна тем, что ошибку можно тут же заштриховать и затушевать.</a:t>
            </a:r>
          </a:p>
          <a:p>
            <a:pPr algn="ctr"/>
            <a:r>
              <a:rPr lang="ru-RU"/>
              <a:t>Все эти техники уже апробированы мною на занятиях с детьми младшего школьного возраста. Со своим дошкольником мы освоили еще не все. Нельзя сказать, что все эти техники понравятся вашему ребенку. Но попробовать стоит. Не ограничивайте ребенка в изобразительном творчестве, когда он рисует сам, не по заданию и не на занятии. Такие ли еще техники он сам навыдумывает.</a:t>
            </a:r>
          </a:p>
          <a:p>
            <a:pPr algn="ctr"/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4868863"/>
            <a:ext cx="3673475" cy="10810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>
                <a:latin typeface="Times New Roman" pitchFamily="18" charset="0"/>
              </a:rPr>
              <a:t>Клеем ПВА (носиком тюбика)  на листе бумаги нарисуй любое понравившееся тебе изображение.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39750" y="2420938"/>
            <a:ext cx="8353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0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0" y="3141663"/>
            <a:ext cx="91440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/>
            <a:endParaRPr lang="ru-RU"/>
          </a:p>
        </p:txBody>
      </p:sp>
      <p:pic>
        <p:nvPicPr>
          <p:cNvPr id="13330" name="Picture 18" descr="DSCN45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5040313" cy="3779837"/>
          </a:xfrm>
          <a:prstGeom prst="rect">
            <a:avLst/>
          </a:prstGeom>
          <a:noFill/>
        </p:spPr>
      </p:pic>
      <p:pic>
        <p:nvPicPr>
          <p:cNvPr id="13331" name="Picture 19" descr="DSCN45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068638"/>
            <a:ext cx="4535487" cy="3400425"/>
          </a:xfrm>
          <a:prstGeom prst="rect">
            <a:avLst/>
          </a:prstGeom>
          <a:noFill/>
        </p:spPr>
      </p:pic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5651500" y="801688"/>
            <a:ext cx="2468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600" b="1">
                <a:latin typeface="Times New Roman" pitchFamily="18" charset="0"/>
              </a:rPr>
              <a:t>Рисование пальцами</a:t>
            </a:r>
            <a:r>
              <a:rPr lang="en-US" b="1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611188" y="260350"/>
            <a:ext cx="457200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b="1" i="1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i="1">
                <a:latin typeface="Times New Roman" pitchFamily="18" charset="0"/>
              </a:rPr>
              <a:t>техника рисования «Фроттаж»</a:t>
            </a:r>
          </a:p>
          <a:p>
            <a:pPr>
              <a:spcBef>
                <a:spcPct val="50000"/>
              </a:spcBef>
            </a:pPr>
            <a:r>
              <a:rPr lang="ru-RU" b="1" i="1"/>
              <a:t>Ее название происходит от французского слова frottaqe (натирание). Суть этой техники заключается в том, что под лист бумаги подкладывается рельефная поверхность и, при раскрашивании листа карандашами, проявляется рисунок.</a:t>
            </a:r>
          </a:p>
        </p:txBody>
      </p:sp>
      <p:pic>
        <p:nvPicPr>
          <p:cNvPr id="14349" name="Picture 13" descr="DSCN45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284538"/>
            <a:ext cx="3959225" cy="2970212"/>
          </a:xfrm>
          <a:prstGeom prst="rect">
            <a:avLst/>
          </a:prstGeom>
          <a:noFill/>
        </p:spPr>
      </p:pic>
      <p:pic>
        <p:nvPicPr>
          <p:cNvPr id="14350" name="Picture 14" descr="DSCN45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781300"/>
            <a:ext cx="4752975" cy="35655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9"/>
          <p:cNvSpPr txBox="1">
            <a:spLocks noChangeArrowheads="1"/>
          </p:cNvSpPr>
          <p:nvPr/>
        </p:nvSpPr>
        <p:spPr bwMode="auto">
          <a:xfrm>
            <a:off x="6351588" y="22193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Tahoma" pitchFamily="34" charset="0"/>
            </a:endParaRPr>
          </a:p>
        </p:txBody>
      </p:sp>
      <p:sp>
        <p:nvSpPr>
          <p:cNvPr id="22645" name="Rectangle 1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765175"/>
            <a:ext cx="7283450" cy="5903913"/>
          </a:xfrm>
        </p:spPr>
        <p:txBody>
          <a:bodyPr/>
          <a:lstStyle/>
          <a:p>
            <a:r>
              <a:rPr lang="ru-RU" sz="2800"/>
              <a:t> </a:t>
            </a:r>
            <a:endParaRPr lang="ru-RU" sz="2800" b="1" i="1"/>
          </a:p>
        </p:txBody>
      </p:sp>
      <p:sp>
        <p:nvSpPr>
          <p:cNvPr id="22649" name="Rectangle 12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6463" y="1530350"/>
            <a:ext cx="4038600" cy="53276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2800" b="1" i="1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800" b="1" i="1">
              <a:latin typeface="Times New Roman" pitchFamily="18" charset="0"/>
            </a:endParaRPr>
          </a:p>
        </p:txBody>
      </p:sp>
      <p:pic>
        <p:nvPicPr>
          <p:cNvPr id="15371" name="Picture 11" descr="DSCN45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205038"/>
            <a:ext cx="4752975" cy="3563937"/>
          </a:xfrm>
          <a:prstGeom prst="rect">
            <a:avLst/>
          </a:prstGeom>
          <a:noFill/>
        </p:spPr>
      </p:pic>
      <p:pic>
        <p:nvPicPr>
          <p:cNvPr id="15372" name="Picture 12" descr="DSCN45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284538"/>
            <a:ext cx="4176712" cy="3132137"/>
          </a:xfrm>
          <a:prstGeom prst="rect">
            <a:avLst/>
          </a:prstGeom>
          <a:noFill/>
        </p:spPr>
      </p:pic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84213" y="404813"/>
            <a:ext cx="73453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>
                <a:latin typeface="Times New Roman" pitchFamily="18" charset="0"/>
              </a:rPr>
              <a:t>Обернуть веревку (шпагат, тонкую, бельевую или сочетание разных веревок) вокруг цилиндра (удобно использовать скалку, но можно любой предмет цилиндрической формы – кусок трубы, деревянную чурочку и т.п.)  Сделать перекрещивающийся узор и окрасить веревку до небольшого впитывания одним или несколькими цветами. Прижать цилиндр к нижнему краю бумаги и, плотно прижимая, прокатить его от себя. На листе появится красивый веревочный узор.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4" name="Picture 12" descr="DSCN45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2513"/>
            <a:ext cx="4465637" cy="3349625"/>
          </a:xfrm>
          <a:prstGeom prst="rect">
            <a:avLst/>
          </a:prstGeom>
          <a:noFill/>
        </p:spPr>
      </p:pic>
      <p:pic>
        <p:nvPicPr>
          <p:cNvPr id="18445" name="Picture 13" descr="DSCN45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068638"/>
            <a:ext cx="4465637" cy="3349625"/>
          </a:xfrm>
          <a:prstGeom prst="rect">
            <a:avLst/>
          </a:prstGeom>
          <a:noFill/>
        </p:spPr>
      </p:pic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5292725" y="1450975"/>
            <a:ext cx="290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800" b="1">
                <a:latin typeface="Times New Roman" pitchFamily="18" charset="0"/>
              </a:rPr>
              <a:t>Рисование </a:t>
            </a:r>
            <a:r>
              <a:rPr lang="ru-RU" sz="1800" b="1">
                <a:latin typeface="Times New Roman" pitchFamily="18" charset="0"/>
              </a:rPr>
              <a:t>на листе фольги.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2924175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250825" y="260350"/>
            <a:ext cx="457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latin typeface="Times New Roman" pitchFamily="18" charset="0"/>
              </a:rPr>
              <a:t>Берем картон, обычные мелки для рисования на асфальте и рисуем  А затем растираем немного пальчиком.</a:t>
            </a:r>
          </a:p>
        </p:txBody>
      </p:sp>
      <p:pic>
        <p:nvPicPr>
          <p:cNvPr id="94217" name="Picture 9" descr="Рисование обычным мел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538" y="836613"/>
            <a:ext cx="401955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0" y="3068638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/>
              <a:t> </a:t>
            </a:r>
            <a:endParaRPr lang="ru-RU"/>
          </a:p>
        </p:txBody>
      </p:sp>
      <p:pic>
        <p:nvPicPr>
          <p:cNvPr id="95240" name="Picture 8" descr="DSCN45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913"/>
            <a:ext cx="4284663" cy="3213100"/>
          </a:xfrm>
          <a:prstGeom prst="rect">
            <a:avLst/>
          </a:prstGeom>
          <a:noFill/>
        </p:spPr>
      </p:pic>
      <p:pic>
        <p:nvPicPr>
          <p:cNvPr id="95241" name="Picture 9" descr="DSCN45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716338"/>
            <a:ext cx="3960812" cy="2973387"/>
          </a:xfrm>
          <a:prstGeom prst="rect">
            <a:avLst/>
          </a:prstGeom>
          <a:noFill/>
        </p:spPr>
      </p:pic>
      <p:pic>
        <p:nvPicPr>
          <p:cNvPr id="95242" name="Picture 10" descr="DSCN45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644900"/>
            <a:ext cx="3887787" cy="2914650"/>
          </a:xfrm>
          <a:prstGeom prst="rect">
            <a:avLst/>
          </a:prstGeom>
          <a:noFill/>
        </p:spPr>
      </p:pic>
      <p:sp>
        <p:nvSpPr>
          <p:cNvPr id="95245" name="Rectangle 13"/>
          <p:cNvSpPr>
            <a:spLocks noChangeArrowheads="1"/>
          </p:cNvSpPr>
          <p:nvPr/>
        </p:nvSpPr>
        <p:spPr bwMode="auto">
          <a:xfrm>
            <a:off x="611188" y="919163"/>
            <a:ext cx="38893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</a:rPr>
              <a:t>Рисование по клею.</a:t>
            </a:r>
          </a:p>
          <a:p>
            <a:pPr algn="ctr"/>
            <a:endParaRPr lang="ru-RU" sz="1600" b="1">
              <a:latin typeface="Times New Roman" pitchFamily="18" charset="0"/>
            </a:endParaRPr>
          </a:p>
          <a:p>
            <a:pPr algn="ctr"/>
            <a:r>
              <a:rPr lang="ru-RU">
                <a:latin typeface="Times New Roman" pitchFamily="18" charset="0"/>
              </a:rPr>
              <a:t>Покрываем лист бумаги силикатным клеем, льём, не жалеем, чтобы он быстро не высох.</a:t>
            </a:r>
          </a:p>
          <a:p>
            <a:pPr algn="ctr"/>
            <a:r>
              <a:rPr lang="ru-RU">
                <a:latin typeface="Times New Roman" pitchFamily="18" charset="0"/>
              </a:rPr>
              <a:t>А вот теперь самое интересное. Берем тонкую кисточку (можно двоечку), смачиваем водичкой, обмакиваем    в краску</a:t>
            </a:r>
          </a:p>
          <a:p>
            <a:pPr algn="ctr"/>
            <a:r>
              <a:rPr lang="ru-RU">
                <a:latin typeface="Times New Roman" pitchFamily="18" charset="0"/>
              </a:rPr>
              <a:t>и рисуем, льём, не жалеем, чтобы он быстро не высох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DSCN45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25538"/>
            <a:ext cx="4467225" cy="3351212"/>
          </a:xfrm>
          <a:prstGeom prst="rect">
            <a:avLst/>
          </a:prstGeom>
          <a:noFill/>
        </p:spPr>
      </p:pic>
      <p:pic>
        <p:nvPicPr>
          <p:cNvPr id="100363" name="Picture 11" descr="DSCN45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213100"/>
            <a:ext cx="4467225" cy="3349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258888" y="5229225"/>
            <a:ext cx="5832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 i="1"/>
              <a:t>«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95288" y="404813"/>
            <a:ext cx="8748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Times New Roman" pitchFamily="18" charset="0"/>
              </a:rPr>
              <a:t>                                              </a:t>
            </a:r>
            <a:endParaRPr lang="ru-RU" sz="1600" b="1" i="1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323850" y="620713"/>
            <a:ext cx="83518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  Один мудрец сказал; «Ребенок- это не сосуд, который надо наполнить, а огонь, который надо зажечь».</a:t>
            </a:r>
          </a:p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 .</a:t>
            </a:r>
          </a:p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                 Задачи</a:t>
            </a:r>
          </a:p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Обучить детей нетрадиционной технике рисования. Помочь детям освоить новый способ спонтанного рисования.</a:t>
            </a:r>
          </a:p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Развивать зрительную наблюдательность, способность замечать необычное в окружающем мире и желание отразить увиденное в своем творчестве. Развивать умения и навыки детей в свободном экспериментировании с изобразительным материалом.</a:t>
            </a:r>
          </a:p>
          <a:p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Воспитывать инициативу, интерес, навыки сотрудничества. Поощрять и поддерживать личностное творческое начало.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7" name="Picture 5" descr="DSCN45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13100"/>
            <a:ext cx="4140200" cy="3105150"/>
          </a:xfrm>
          <a:prstGeom prst="rect">
            <a:avLst/>
          </a:prstGeom>
          <a:noFill/>
        </p:spPr>
      </p:pic>
      <p:pic>
        <p:nvPicPr>
          <p:cNvPr id="120838" name="Picture 6" descr="DSCN45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628775"/>
            <a:ext cx="4105275" cy="307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81075"/>
            <a:ext cx="8229600" cy="1139825"/>
          </a:xfrm>
        </p:spPr>
        <p:txBody>
          <a:bodyPr/>
          <a:lstStyle/>
          <a:p>
            <a:r>
              <a:rPr lang="ru-RU" sz="2000" b="1" i="1">
                <a:solidFill>
                  <a:schemeClr val="tx1"/>
                </a:solidFill>
                <a:effectLst/>
                <a:latin typeface="Times New Roman" pitchFamily="18" charset="0"/>
              </a:rPr>
              <a:t>Рисование мыльными пузырями</a:t>
            </a:r>
            <a:r>
              <a:rPr lang="ru-RU" sz="4000" b="1" i="1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4000" b="1" i="1">
                <a:solidFill>
                  <a:schemeClr val="tx1"/>
                </a:solidFill>
                <a:effectLst/>
                <a:latin typeface="Times New Roman" pitchFamily="18" charset="0"/>
              </a:rPr>
            </a:br>
            <a:endParaRPr lang="ru-RU" sz="4000" b="1" i="1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29030" name="Picture 6" descr="DSCN45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844675"/>
            <a:ext cx="4178300" cy="3133725"/>
          </a:xfrm>
          <a:prstGeom prst="rect">
            <a:avLst/>
          </a:prstGeom>
          <a:noFill/>
        </p:spPr>
      </p:pic>
      <p:pic>
        <p:nvPicPr>
          <p:cNvPr id="129031" name="Picture 7" descr="DSCN45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284538"/>
            <a:ext cx="4105275" cy="307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25538"/>
            <a:ext cx="8229600" cy="1139825"/>
          </a:xfrm>
        </p:spPr>
        <p:txBody>
          <a:bodyPr/>
          <a:lstStyle/>
          <a:p>
            <a:r>
              <a:rPr lang="ru-RU"/>
              <a:t>Спасибо за внимание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611188" y="260350"/>
            <a:ext cx="7920037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000" b="1">
              <a:solidFill>
                <a:srgbClr val="002060"/>
              </a:solidFill>
            </a:endParaRPr>
          </a:p>
          <a:p>
            <a:r>
              <a:rPr lang="ru-RU" b="1">
                <a:latin typeface="Times New Roman" pitchFamily="18" charset="0"/>
              </a:rPr>
              <a:t>С детьми младшего дошкольного возраста рекомендуется использовать:</a:t>
            </a:r>
          </a:p>
          <a:p>
            <a:r>
              <a:rPr lang="ru-RU" b="1" i="1">
                <a:latin typeface="Times New Roman" pitchFamily="18" charset="0"/>
              </a:rPr>
              <a:t>рисование пальчиками;</a:t>
            </a:r>
          </a:p>
          <a:p>
            <a:r>
              <a:rPr lang="ru-RU" b="1" i="1">
                <a:latin typeface="Times New Roman" pitchFamily="18" charset="0"/>
              </a:rPr>
              <a:t>оттиск печатками из картофеля;</a:t>
            </a:r>
          </a:p>
          <a:p>
            <a:r>
              <a:rPr lang="ru-RU" b="1" i="1">
                <a:latin typeface="Times New Roman" pitchFamily="18" charset="0"/>
              </a:rPr>
              <a:t>рисование ладошками.</a:t>
            </a:r>
          </a:p>
          <a:p>
            <a:endParaRPr lang="ru-RU" b="1" i="1">
              <a:latin typeface="Times New Roman" pitchFamily="18" charset="0"/>
            </a:endParaRPr>
          </a:p>
          <a:p>
            <a:r>
              <a:rPr lang="ru-RU" b="1">
                <a:latin typeface="Times New Roman" pitchFamily="18" charset="0"/>
              </a:rPr>
              <a:t>Детей среднего дошкольного возраста можно знакомить с более сложными техниками:</a:t>
            </a:r>
          </a:p>
          <a:p>
            <a:r>
              <a:rPr lang="ru-RU" b="1" i="1">
                <a:latin typeface="Times New Roman" pitchFamily="18" charset="0"/>
              </a:rPr>
              <a:t>тычок жесткой полусухой кистью.</a:t>
            </a:r>
          </a:p>
          <a:p>
            <a:r>
              <a:rPr lang="ru-RU" b="1" i="1">
                <a:latin typeface="Times New Roman" pitchFamily="18" charset="0"/>
              </a:rPr>
              <a:t>печать поролоном;</a:t>
            </a:r>
          </a:p>
          <a:p>
            <a:r>
              <a:rPr lang="ru-RU" b="1" i="1">
                <a:latin typeface="Times New Roman" pitchFamily="18" charset="0"/>
              </a:rPr>
              <a:t>печать пробками;</a:t>
            </a:r>
          </a:p>
          <a:p>
            <a:r>
              <a:rPr lang="ru-RU" b="1" i="1">
                <a:latin typeface="Times New Roman" pitchFamily="18" charset="0"/>
              </a:rPr>
              <a:t>восковые мелки + акварель;</a:t>
            </a:r>
          </a:p>
          <a:p>
            <a:r>
              <a:rPr lang="ru-RU" b="1" i="1">
                <a:latin typeface="Times New Roman" pitchFamily="18" charset="0"/>
              </a:rPr>
              <a:t>свеча + акварель;</a:t>
            </a:r>
          </a:p>
          <a:p>
            <a:r>
              <a:rPr lang="ru-RU" b="1" i="1">
                <a:latin typeface="Times New Roman" pitchFamily="18" charset="0"/>
              </a:rPr>
              <a:t>отпечатки листьев;</a:t>
            </a:r>
          </a:p>
          <a:p>
            <a:r>
              <a:rPr lang="ru-RU" b="1" i="1">
                <a:latin typeface="Times New Roman" pitchFamily="18" charset="0"/>
              </a:rPr>
              <a:t>рисунки из ладошки;</a:t>
            </a:r>
          </a:p>
          <a:p>
            <a:r>
              <a:rPr lang="ru-RU" b="1" i="1">
                <a:latin typeface="Times New Roman" pitchFamily="18" charset="0"/>
              </a:rPr>
              <a:t>рисование ватными палочками;</a:t>
            </a:r>
          </a:p>
          <a:p>
            <a:r>
              <a:rPr lang="ru-RU" b="1" i="1">
                <a:latin typeface="Times New Roman" pitchFamily="18" charset="0"/>
              </a:rPr>
              <a:t>волшебные веревочки.</a:t>
            </a:r>
          </a:p>
          <a:p>
            <a:endParaRPr lang="ru-RU" b="1" i="1">
              <a:latin typeface="Times New Roman" pitchFamily="18" charset="0"/>
            </a:endParaRPr>
          </a:p>
          <a:p>
            <a:r>
              <a:rPr lang="ru-RU" b="1">
                <a:latin typeface="Times New Roman" pitchFamily="18" charset="0"/>
              </a:rPr>
              <a:t>А в старшем дошкольном возрасте дети могу освоить еще более трудные методы и техники:</a:t>
            </a:r>
          </a:p>
          <a:p>
            <a:r>
              <a:rPr lang="ru-RU" b="1" i="1">
                <a:latin typeface="Times New Roman" pitchFamily="18" charset="0"/>
              </a:rPr>
              <a:t>рисование песком;</a:t>
            </a:r>
          </a:p>
          <a:p>
            <a:r>
              <a:rPr lang="ru-RU" b="1" i="1">
                <a:latin typeface="Times New Roman" pitchFamily="18" charset="0"/>
              </a:rPr>
              <a:t>рисование мыльными пузырями;</a:t>
            </a:r>
          </a:p>
          <a:p>
            <a:r>
              <a:rPr lang="ru-RU" b="1" i="1">
                <a:latin typeface="Times New Roman" pitchFamily="18" charset="0"/>
              </a:rPr>
              <a:t>рисование мятой бумагой;</a:t>
            </a:r>
          </a:p>
          <a:p>
            <a:r>
              <a:rPr lang="ru-RU" b="1" i="1">
                <a:latin typeface="Times New Roman" pitchFamily="18" charset="0"/>
              </a:rPr>
              <a:t>кляксография с трубочкой;</a:t>
            </a:r>
          </a:p>
          <a:p>
            <a:r>
              <a:rPr lang="ru-RU" b="1" i="1">
                <a:latin typeface="Times New Roman" pitchFamily="18" charset="0"/>
              </a:rPr>
              <a:t>монотипия пейзажная;</a:t>
            </a:r>
          </a:p>
          <a:p>
            <a:r>
              <a:rPr lang="ru-RU" b="1" i="1">
                <a:latin typeface="Times New Roman" pitchFamily="18" charset="0"/>
              </a:rPr>
              <a:t>печать по трафарету;</a:t>
            </a:r>
          </a:p>
          <a:p>
            <a:r>
              <a:rPr lang="ru-RU" b="1" i="1">
                <a:latin typeface="Times New Roman" pitchFamily="18" charset="0"/>
              </a:rPr>
              <a:t>монотипия предметная;</a:t>
            </a:r>
          </a:p>
          <a:p>
            <a:r>
              <a:rPr lang="ru-RU" b="1" i="1">
                <a:latin typeface="Times New Roman" pitchFamily="18" charset="0"/>
              </a:rPr>
              <a:t>кляксография обычная;</a:t>
            </a:r>
          </a:p>
          <a:p>
            <a:r>
              <a:rPr lang="ru-RU" b="1" i="1">
                <a:latin typeface="Times New Roman" pitchFamily="18" charset="0"/>
              </a:rPr>
              <a:t>пластилинография.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755650" y="1322388"/>
            <a:ext cx="79930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2000">
                <a:latin typeface="Times New Roman" pitchFamily="18" charset="0"/>
              </a:rPr>
              <a:t>Нетрадиционные техники рисования – это способы рисования различными материалами: поролоном, комканой бумагой, трубочками, нитками, пенопластом, парафиновой свечой, восковыми мелками, сухими листьями и т. д.</a:t>
            </a:r>
          </a:p>
          <a:p>
            <a:pPr eaLnBrk="0" hangingPunct="0"/>
            <a:endParaRPr lang="ru-RU" sz="2000">
              <a:latin typeface="Times New Roman" pitchFamily="18" charset="0"/>
            </a:endParaRPr>
          </a:p>
          <a:p>
            <a:pPr eaLnBrk="0" hangingPunct="0"/>
            <a:endParaRPr lang="ru-RU" sz="2000">
              <a:latin typeface="Times New Roman" pitchFamily="18" charset="0"/>
            </a:endParaRPr>
          </a:p>
          <a:p>
            <a:pPr eaLnBrk="0" hangingPunct="0"/>
            <a:r>
              <a:rPr lang="ru-RU" sz="2000">
                <a:latin typeface="Times New Roman" pitchFamily="18" charset="0"/>
              </a:rPr>
              <a:t> рисование ладошками, пальцами, тупыми концами карандашей, ватными палочками и т. д.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0" name="Picture 4" descr="00208bx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86125" y="2281238"/>
            <a:ext cx="2571750" cy="3162300"/>
          </a:xfrm>
          <a:noFill/>
          <a:ln/>
        </p:spPr>
      </p:pic>
      <p:pic>
        <p:nvPicPr>
          <p:cNvPr id="132101" name="Picture 5" descr="00206ks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3429000"/>
            <a:ext cx="25717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2" name="Picture 6" descr="002074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500438"/>
            <a:ext cx="25717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r>
              <a:rPr lang="ru-RU" sz="1400" b="1">
                <a:latin typeface="Times New Roman" pitchFamily="18" charset="0"/>
              </a:rPr>
              <a:t>Нам понадобятся</a:t>
            </a:r>
            <a:r>
              <a:rPr lang="ru-RU" sz="1400">
                <a:latin typeface="Times New Roman" pitchFamily="18" charset="0"/>
              </a:rPr>
              <a:t>:</a:t>
            </a:r>
            <a:br>
              <a:rPr lang="ru-RU" sz="1400">
                <a:latin typeface="Times New Roman" pitchFamily="18" charset="0"/>
              </a:rPr>
            </a:br>
            <a:r>
              <a:rPr lang="ru-RU" sz="1400">
                <a:latin typeface="Times New Roman" pitchFamily="18" charset="0"/>
              </a:rPr>
              <a:t>1. Контурный рисунок, который нам хотелось бы получить в итоге. </a:t>
            </a:r>
            <a:br>
              <a:rPr lang="ru-RU" sz="1400">
                <a:latin typeface="Times New Roman" pitchFamily="18" charset="0"/>
              </a:rPr>
            </a:br>
            <a:r>
              <a:rPr lang="ru-RU" sz="1400">
                <a:latin typeface="Times New Roman" pitchFamily="18" charset="0"/>
              </a:rPr>
              <a:t>2. Лист бумаги, лучше - плотного картона.</a:t>
            </a:r>
            <a:br>
              <a:rPr lang="ru-RU" sz="1400">
                <a:latin typeface="Times New Roman" pitchFamily="18" charset="0"/>
              </a:rPr>
            </a:br>
            <a:r>
              <a:rPr lang="ru-RU" sz="1400">
                <a:latin typeface="Times New Roman" pitchFamily="18" charset="0"/>
              </a:rPr>
              <a:t>3. Шило или любой другой острый предмет. В оригинале предлагают использовать кнопку для досок, с одетой предварительно бисеринкой. Бисер нужен, чтобы игла не была слишком длинной и входила в картон не слишком глубоко. </a:t>
            </a:r>
          </a:p>
          <a:p>
            <a:r>
              <a:rPr lang="ru-RU" sz="1400">
                <a:latin typeface="Times New Roman" pitchFamily="18" charset="0"/>
              </a:rPr>
              <a:t>4. Доска для скрапбукинга - это то, на чем мы будем дырявить листик. Спокойно можно заменить пенопластом, например. Или пробочной доской для заметок. </a:t>
            </a:r>
          </a:p>
          <a:p>
            <a:endParaRPr lang="ru-RU" sz="1400">
              <a:latin typeface="Times New Roman" pitchFamily="18" charset="0"/>
            </a:endParaRP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827088" y="3573463"/>
            <a:ext cx="7272337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b="1">
                <a:latin typeface="Times New Roman" pitchFamily="18" charset="0"/>
              </a:rPr>
              <a:t>Сам процесс:</a:t>
            </a:r>
            <a:r>
              <a:rPr lang="ru-RU">
                <a:latin typeface="Times New Roman" pitchFamily="18" charset="0"/>
              </a:rPr>
              <a:t/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1. Закрепляем на доске лист картона и сверху на него накладываем лист с распечатанным рисунком.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2. размер По нужным контурам булавкой наносим дырочки. Можно по вкусу регулировать их и густоту. Главное - не проходить булавкой слишком далеко. Так все отверстия будут одинаковыми и не такими рельефными. - проткнуть бумагу с рисунком + лист картона и на границе с доской остановиться.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3. Продолжаем процедуру пока не обведем весь рисунок. Затем по желанию можно добавить еще дырочек для красоты композиции.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4. Обрезаем до нужного размера, вставляем в красивую рамку - и готово!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штампики своими руками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3213100"/>
            <a:ext cx="3908425" cy="2846388"/>
          </a:xfrm>
          <a:noFill/>
          <a:ln/>
        </p:spPr>
      </p:pic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5651500" y="2565400"/>
            <a:ext cx="29511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b="1"/>
              <a:t>Штампики из разрезанной соломинки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130054" name="Picture 6" descr="штампики своими рук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500438"/>
            <a:ext cx="3808412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611188" y="2349500"/>
            <a:ext cx="48101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b="1"/>
              <a:t>Картина из отпечатков от стаканчиков с горлышком разного диаметра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260350"/>
            <a:ext cx="7072312" cy="393700"/>
          </a:xfrm>
        </p:spPr>
        <p:txBody>
          <a:bodyPr anchorCtr="0"/>
          <a:lstStyle/>
          <a:p>
            <a:pPr algn="l"/>
            <a:r>
              <a:rPr lang="ru-RU" b="1">
                <a:solidFill>
                  <a:srgbClr val="FF00FF"/>
                </a:solidFill>
              </a:rPr>
              <a:t>   </a:t>
            </a:r>
            <a:endParaRPr lang="ru-RU" b="1" u="sng">
              <a:solidFill>
                <a:srgbClr val="FF00FF"/>
              </a:solidFill>
              <a:latin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0"/>
            <a:ext cx="3744912" cy="11509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b="1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i="1">
                <a:effectLst/>
              </a:rPr>
              <a:t>Расскажи, и я забуду,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i="1">
                <a:effectLst/>
              </a:rPr>
              <a:t>Покажи, и я запомню,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i="1">
                <a:effectLst/>
              </a:rPr>
              <a:t>Дай попробовать, и я пойму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i="1">
                <a:effectLst/>
              </a:rPr>
              <a:t>                                Китайская пословица</a:t>
            </a:r>
            <a:r>
              <a:rPr lang="ru-RU" sz="1400" b="1"/>
              <a:t> </a:t>
            </a: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3059113" y="1268413"/>
            <a:ext cx="287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latin typeface="Tahoma" pitchFamily="34" charset="0"/>
            </a:endParaRPr>
          </a:p>
        </p:txBody>
      </p: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179388" y="1628775"/>
            <a:ext cx="8785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latin typeface="Tahoma" pitchFamily="34" charset="0"/>
            </a:endParaRPr>
          </a:p>
        </p:txBody>
      </p:sp>
      <p:sp>
        <p:nvSpPr>
          <p:cNvPr id="6154" name="Text Box 11"/>
          <p:cNvSpPr txBox="1">
            <a:spLocks noChangeArrowheads="1"/>
          </p:cNvSpPr>
          <p:nvPr/>
        </p:nvSpPr>
        <p:spPr bwMode="auto">
          <a:xfrm>
            <a:off x="2268538" y="3644900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>
              <a:latin typeface="Tahoma" pitchFamily="34" charset="0"/>
            </a:endParaRPr>
          </a:p>
        </p:txBody>
      </p:sp>
      <p:sp>
        <p:nvSpPr>
          <p:cNvPr id="6156" name="Text Box 13"/>
          <p:cNvSpPr txBox="1">
            <a:spLocks noChangeArrowheads="1"/>
          </p:cNvSpPr>
          <p:nvPr/>
        </p:nvSpPr>
        <p:spPr bwMode="auto">
          <a:xfrm>
            <a:off x="1835150" y="4581525"/>
            <a:ext cx="525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latin typeface="Tahoma" pitchFamily="34" charset="0"/>
            </a:endParaRP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68313" y="2125663"/>
            <a:ext cx="7921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endParaRPr lang="ru-RU" b="1" i="1">
              <a:solidFill>
                <a:srgbClr val="002060"/>
              </a:solidFill>
              <a:latin typeface="Times New Roman" pitchFamily="18" charset="0"/>
            </a:endParaRPr>
          </a:p>
          <a:p>
            <a:pPr marL="342900" indent="-342900" algn="ctr"/>
            <a:endParaRPr lang="ru-RU">
              <a:latin typeface="Times New Roman" pitchFamily="18" charset="0"/>
            </a:endParaRP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1258888" y="1196975"/>
            <a:ext cx="5400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endParaRPr lang="ru-RU"/>
          </a:p>
        </p:txBody>
      </p:sp>
      <p:pic>
        <p:nvPicPr>
          <p:cNvPr id="6163" name="Picture 19" descr="DSCN45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276475"/>
            <a:ext cx="4394200" cy="3295650"/>
          </a:xfrm>
          <a:prstGeom prst="rect">
            <a:avLst/>
          </a:prstGeom>
          <a:noFill/>
        </p:spPr>
      </p:pic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1403350" y="1125538"/>
            <a:ext cx="70564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b="1" i="1">
                <a:latin typeface="Times New Roman" pitchFamily="18" charset="0"/>
              </a:rPr>
              <a:t>Ниткография – </a:t>
            </a:r>
            <a:r>
              <a:rPr lang="ru-RU" b="1">
                <a:latin typeface="Times New Roman" pitchFamily="18" charset="0"/>
              </a:rPr>
              <a:t>рисование нитками. Доступно детям с 3-х летнего возраста в совместной со взрослым деятельности. Чем старше ребенок – тем больше самостоятельности в рисовании, фантазировании, дорисовывании.</a:t>
            </a: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 flipV="1">
            <a:off x="5580063" y="2205038"/>
            <a:ext cx="17200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b="1" i="1"/>
              <a:t>афия – </a:t>
            </a:r>
            <a:r>
              <a:rPr lang="ru-RU"/>
              <a:t>дорисовывании.</a:t>
            </a:r>
          </a:p>
        </p:txBody>
      </p:sp>
      <p:pic>
        <p:nvPicPr>
          <p:cNvPr id="6168" name="Picture 24" descr="DSCN45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500438"/>
            <a:ext cx="4248150" cy="31861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042988" y="765175"/>
            <a:ext cx="4572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Рисунок кофе очень напоминает акварельную технику</a:t>
            </a:r>
            <a:r>
              <a:rPr lang="ru-RU"/>
              <a:t> . Кофейные рисунки – совершенно новая, нетрадиционная, мало изученная техника. </a:t>
            </a:r>
          </a:p>
        </p:txBody>
      </p:sp>
      <p:pic>
        <p:nvPicPr>
          <p:cNvPr id="7189" name="Picture 21" descr="рисунки кофейным раствор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16113"/>
            <a:ext cx="4572000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2" descr="рисунки кофейным раствор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284538"/>
            <a:ext cx="4392612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2164</TotalTime>
  <Words>429</Words>
  <Application>Microsoft Office PowerPoint</Application>
  <PresentationFormat>Экран (4:3)</PresentationFormat>
  <Paragraphs>92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Tahoma</vt:lpstr>
      <vt:lpstr>Arial</vt:lpstr>
      <vt:lpstr>Wingdings</vt:lpstr>
      <vt:lpstr>Calibri</vt:lpstr>
      <vt:lpstr>Times New Roman</vt:lpstr>
      <vt:lpstr>Круги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Рисование мыльными пузырями </vt:lpstr>
      <vt:lpstr>Спасибо за внимание</vt:lpstr>
    </vt:vector>
  </TitlesOfParts>
  <Company>ИОО МГОУ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Вредные и полезные продукты. Как правильно питаться?</dc:title>
  <dc:creator>ioo</dc:creator>
  <cp:lastModifiedBy>Алла</cp:lastModifiedBy>
  <cp:revision>29</cp:revision>
  <dcterms:created xsi:type="dcterms:W3CDTF">2009-04-21T05:57:02Z</dcterms:created>
  <dcterms:modified xsi:type="dcterms:W3CDTF">2022-11-02T06:12:36Z</dcterms:modified>
</cp:coreProperties>
</file>