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6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78" d="100"/>
          <a:sy n="78" d="100"/>
        </p:scale>
        <p:origin x="-198" y="-7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DDA51639-B2D6-4652-B8C3-1B4C224A7BAF}" type="datetimeFigureOut">
              <a:rPr lang="en-US" dirty="0"/>
              <a:t>11/2/2022</a:t>
            </a:fld>
            <a:endParaRPr lang="en-US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1060"/>
            <a:ext cx="5905500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A6AA8-A04B-4104-9AE2-BD48D340E27F}" type="datetimeFigureOut">
              <a:rPr lang="en-US" dirty="0"/>
              <a:t>11/2/2022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0BF79-FAC6-4A96-8DE1-F7B82E2E1652}" type="datetimeFigureOut">
              <a:rPr lang="en-US" dirty="0"/>
              <a:t>11/2/2022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F5DD9-2C52-442D-92E2-8072C0C3D7CD}" type="datetimeFigureOut">
              <a:rPr lang="en-US" dirty="0"/>
              <a:t>11/2/2022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0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C44961B7-6B89-48AB-966F-622E2788EECC}" type="datetimeFigureOut">
              <a:rPr lang="en-US" dirty="0"/>
              <a:t>11/2/2022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553" y="5211060"/>
            <a:ext cx="5907024" cy="228600"/>
          </a:xfr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1060"/>
            <a:ext cx="2112264" cy="228600"/>
          </a:xfrm>
        </p:spPr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3D6FB-79CC-4683-A046-BBE785BA1BED}" type="datetimeFigureOut">
              <a:rPr lang="en-US" dirty="0"/>
              <a:t>11/2/2022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2B3E8-48F1-4B23-8498-D8A04A81EC9C}" type="datetimeFigureOut">
              <a:rPr lang="en-US" dirty="0"/>
              <a:t>11/2/2022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90D90-AA62-404D-A741-635B4370F9CB}" type="datetimeFigureOut">
              <a:rPr lang="en-US" dirty="0"/>
              <a:t>11/2/2022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02E4-6836-46D1-9DBB-3C27C0DD3A89}" type="datetimeFigureOut">
              <a:rPr lang="en-US" dirty="0"/>
              <a:t>11/2/2022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245529" y="237744"/>
            <a:ext cx="8531352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7772400" cy="53340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131DD-A141-4471-BCF9-C6073EDD7E20}" type="datetimeFigureOut">
              <a:rPr lang="en-US" dirty="0"/>
              <a:t>11/2/2022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0393677" y="6223002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531352" cy="6382512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AB334A90-EB03-42F3-8859-2C2B2724C058}" type="datetimeFigureOut">
              <a:rPr lang="en-US" dirty="0"/>
              <a:t>11/2/2022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4320" y="6307672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CBC48EC7-AF6A-48D3-8284-14BACBEBDD84}" type="datetimeFigureOut">
              <a:rPr lang="en-US" dirty="0"/>
              <a:t>11/2/2022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307672"/>
            <a:ext cx="521208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6307672"/>
            <a:ext cx="146304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914A5EB-FC10-407B-91D5-C03F57969D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61708" y="1706880"/>
            <a:ext cx="9068586" cy="2975183"/>
          </a:xfrm>
        </p:spPr>
        <p:txBody>
          <a:bodyPr/>
          <a:lstStyle/>
          <a:p>
            <a:r>
              <a:rPr lang="ru-RU" sz="4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рок</a:t>
            </a:r>
            <a:r>
              <a:rPr lang="ru-RU" sz="4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л</a:t>
            </a:r>
            <a:r>
              <a:rPr lang="ru-RU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итературного</a:t>
            </a:r>
            <a:r>
              <a:rPr lang="ru-RU" sz="4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чтения</a:t>
            </a:r>
            <a:br>
              <a:rPr lang="ru-RU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класс</a:t>
            </a:r>
            <a:br>
              <a:rPr lang="ru-RU" sz="4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УМК </a:t>
            </a:r>
            <a:r>
              <a:rPr lang="ru-RU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системы</a:t>
            </a:r>
            <a:r>
              <a:rPr lang="ru-RU" sz="4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32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анкова</a:t>
            </a:r>
            <a:r>
              <a:rPr lang="ru-RU" sz="4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ема</a:t>
            </a:r>
            <a:r>
              <a:rPr lang="ru-RU" sz="4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«Звук </a:t>
            </a:r>
            <a:r>
              <a:rPr lang="en-US" sz="4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ru-RU" sz="4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ы</a:t>
            </a:r>
            <a:r>
              <a:rPr lang="en-US" sz="4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ru-RU" sz="4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,буква ы</a:t>
            </a:r>
            <a:br>
              <a:rPr lang="ru-RU" sz="4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ЗВУК </a:t>
            </a:r>
            <a:r>
              <a:rPr lang="en-US" sz="4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ru-RU" sz="4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sz="4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ru-RU" sz="4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Буква </a:t>
            </a:r>
            <a:r>
              <a:rPr lang="ru-RU" sz="4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и»</a:t>
            </a:r>
            <a:endParaRPr lang="ru-RU" sz="4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289E17DE-6C82-4230-AA4B-D59BABDDEA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400544" y="4511374"/>
            <a:ext cx="3352800" cy="1023794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Садыхова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Е.Ю.</a:t>
            </a:r>
          </a:p>
          <a:p>
            <a:pPr>
              <a:lnSpc>
                <a:spcPct val="150000"/>
              </a:lnSpc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начальных классов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803392" y="6242304"/>
            <a:ext cx="9092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2022 г.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25045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укла Весна Эля 24 В3300: купить по цене 949 ₽ в интернет-магазине Детский  мир в Москве и России, отзывы, фото">
            <a:extLst>
              <a:ext uri="{FF2B5EF4-FFF2-40B4-BE49-F238E27FC236}">
                <a16:creationId xmlns:a16="http://schemas.microsoft.com/office/drawing/2014/main" xmlns="" id="{4CF41BA8-E175-412A-9BFC-2C34B5B348E5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038" y="435940"/>
            <a:ext cx="3189979" cy="3189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Как работает воздушный шар? | Интересности | аэростат, воздух, транспорт,  техника, полет | Тюфтелька сайт для детей">
            <a:extLst>
              <a:ext uri="{FF2B5EF4-FFF2-40B4-BE49-F238E27FC236}">
                <a16:creationId xmlns:a16="http://schemas.microsoft.com/office/drawing/2014/main" xmlns="" id="{F50C257C-6498-4A89-B15B-EE1CE2CAE0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0763" y="1924464"/>
            <a:ext cx="4390473" cy="2634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Букет Алые розы (70 см) в Санкт-Петербурге: купить недорого с доставкой,  цена 469 ₽">
            <a:extLst>
              <a:ext uri="{FF2B5EF4-FFF2-40B4-BE49-F238E27FC236}">
                <a16:creationId xmlns:a16="http://schemas.microsoft.com/office/drawing/2014/main" xmlns="" id="{007D7841-2A1E-4374-9AE7-710428FE11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9983" y="435940"/>
            <a:ext cx="3189979" cy="3189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xmlns="" id="{060ABECE-8306-47A8-9FDF-CB0ED0BA5EA4}"/>
              </a:ext>
            </a:extLst>
          </p:cNvPr>
          <p:cNvSpPr/>
          <p:nvPr/>
        </p:nvSpPr>
        <p:spPr>
          <a:xfrm>
            <a:off x="728870" y="3988904"/>
            <a:ext cx="371060" cy="38431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xmlns="" id="{6A9FA2DF-A5E2-4A01-A173-8F2CA6DEE789}"/>
              </a:ext>
            </a:extLst>
          </p:cNvPr>
          <p:cNvSpPr/>
          <p:nvPr/>
        </p:nvSpPr>
        <p:spPr>
          <a:xfrm>
            <a:off x="1113146" y="3988904"/>
            <a:ext cx="371060" cy="38431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xmlns="" id="{79DEB2C3-51C7-45FC-A2D3-04B619D2979D}"/>
              </a:ext>
            </a:extLst>
          </p:cNvPr>
          <p:cNvSpPr/>
          <p:nvPr/>
        </p:nvSpPr>
        <p:spPr>
          <a:xfrm>
            <a:off x="1497422" y="3988904"/>
            <a:ext cx="371060" cy="38431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xmlns="" id="{03C0BB6C-65C1-4152-BA61-CE0EAAF57C85}"/>
              </a:ext>
            </a:extLst>
          </p:cNvPr>
          <p:cNvSpPr/>
          <p:nvPr/>
        </p:nvSpPr>
        <p:spPr>
          <a:xfrm>
            <a:off x="1881698" y="3988904"/>
            <a:ext cx="371060" cy="38431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xmlns="" id="{A481A843-C171-43C5-BDE8-18BBEBB430C1}"/>
              </a:ext>
            </a:extLst>
          </p:cNvPr>
          <p:cNvSpPr/>
          <p:nvPr/>
        </p:nvSpPr>
        <p:spPr>
          <a:xfrm>
            <a:off x="2265974" y="3988903"/>
            <a:ext cx="371060" cy="38431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xmlns="" id="{F0FE6F7B-8266-433D-A4FC-59A9E739AC72}"/>
              </a:ext>
            </a:extLst>
          </p:cNvPr>
          <p:cNvSpPr/>
          <p:nvPr/>
        </p:nvSpPr>
        <p:spPr>
          <a:xfrm>
            <a:off x="5148470" y="4936434"/>
            <a:ext cx="371060" cy="38431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xmlns="" id="{E8398CA3-30E9-4162-84F2-8F90911C1A76}"/>
              </a:ext>
            </a:extLst>
          </p:cNvPr>
          <p:cNvSpPr/>
          <p:nvPr/>
        </p:nvSpPr>
        <p:spPr>
          <a:xfrm>
            <a:off x="5519530" y="4936434"/>
            <a:ext cx="371060" cy="38431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xmlns="" id="{FDE4B244-F9C3-4202-B4DA-6E639F296BED}"/>
              </a:ext>
            </a:extLst>
          </p:cNvPr>
          <p:cNvSpPr/>
          <p:nvPr/>
        </p:nvSpPr>
        <p:spPr>
          <a:xfrm>
            <a:off x="5890590" y="4936434"/>
            <a:ext cx="371060" cy="38431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xmlns="" id="{27AF6DDD-8977-43F6-B9B1-AFDB62F12969}"/>
              </a:ext>
            </a:extLst>
          </p:cNvPr>
          <p:cNvSpPr/>
          <p:nvPr/>
        </p:nvSpPr>
        <p:spPr>
          <a:xfrm>
            <a:off x="9183905" y="3988902"/>
            <a:ext cx="371060" cy="38431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xmlns="" id="{DEBE937C-971C-4D0B-914F-731C2ADE6835}"/>
              </a:ext>
            </a:extLst>
          </p:cNvPr>
          <p:cNvSpPr/>
          <p:nvPr/>
        </p:nvSpPr>
        <p:spPr>
          <a:xfrm>
            <a:off x="9554965" y="3988899"/>
            <a:ext cx="371060" cy="38431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xmlns="" id="{71A31197-9133-4118-9821-6BDA469C1327}"/>
              </a:ext>
            </a:extLst>
          </p:cNvPr>
          <p:cNvSpPr/>
          <p:nvPr/>
        </p:nvSpPr>
        <p:spPr>
          <a:xfrm>
            <a:off x="9926025" y="3988901"/>
            <a:ext cx="371060" cy="38431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xmlns="" id="{25D717EB-3D12-4159-9D35-DD2D19E9B6DA}"/>
              </a:ext>
            </a:extLst>
          </p:cNvPr>
          <p:cNvSpPr/>
          <p:nvPr/>
        </p:nvSpPr>
        <p:spPr>
          <a:xfrm>
            <a:off x="10302043" y="3988900"/>
            <a:ext cx="371060" cy="38431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xmlns="" id="{9DCDB329-8DB2-4DB6-9AB5-25C9C696019C}"/>
              </a:ext>
            </a:extLst>
          </p:cNvPr>
          <p:cNvSpPr/>
          <p:nvPr/>
        </p:nvSpPr>
        <p:spPr>
          <a:xfrm>
            <a:off x="1099930" y="3988899"/>
            <a:ext cx="384276" cy="384313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xmlns="" id="{138276C2-781E-4DE5-886D-78976EC2A543}"/>
              </a:ext>
            </a:extLst>
          </p:cNvPr>
          <p:cNvSpPr/>
          <p:nvPr/>
        </p:nvSpPr>
        <p:spPr>
          <a:xfrm>
            <a:off x="2246150" y="3988899"/>
            <a:ext cx="384276" cy="384313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xmlns="" id="{3A201F98-D36D-4048-BE33-1C3877E2F5C1}"/>
              </a:ext>
            </a:extLst>
          </p:cNvPr>
          <p:cNvSpPr/>
          <p:nvPr/>
        </p:nvSpPr>
        <p:spPr>
          <a:xfrm>
            <a:off x="5506277" y="4936433"/>
            <a:ext cx="384276" cy="384313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xmlns="" id="{C4C29A29-6D40-42BD-8274-79505DE9EAB3}"/>
              </a:ext>
            </a:extLst>
          </p:cNvPr>
          <p:cNvSpPr/>
          <p:nvPr/>
        </p:nvSpPr>
        <p:spPr>
          <a:xfrm>
            <a:off x="9535141" y="3988899"/>
            <a:ext cx="384276" cy="384313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xmlns="" id="{3A044B0C-A82C-4CDD-8C79-15990D9DF3F5}"/>
              </a:ext>
            </a:extLst>
          </p:cNvPr>
          <p:cNvSpPr/>
          <p:nvPr/>
        </p:nvSpPr>
        <p:spPr>
          <a:xfrm>
            <a:off x="10283869" y="3988899"/>
            <a:ext cx="384276" cy="384313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B63C65A3-4D65-4AEC-92D7-5F2A4B49BBD8}"/>
              </a:ext>
            </a:extLst>
          </p:cNvPr>
          <p:cNvSpPr txBox="1"/>
          <p:nvPr/>
        </p:nvSpPr>
        <p:spPr>
          <a:xfrm flipH="1">
            <a:off x="1092455" y="4705600"/>
            <a:ext cx="1345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/>
              <a:t>К</a:t>
            </a:r>
            <a:r>
              <a:rPr lang="ru-RU" sz="2400" b="1" dirty="0">
                <a:solidFill>
                  <a:srgbClr val="C00000"/>
                </a:solidFill>
              </a:rPr>
              <a:t>У</a:t>
            </a:r>
            <a:r>
              <a:rPr lang="ru-RU" sz="2400" b="1" dirty="0"/>
              <a:t>КЛ</a:t>
            </a:r>
            <a:r>
              <a:rPr lang="ru-RU" sz="2400" b="1" dirty="0">
                <a:solidFill>
                  <a:srgbClr val="C00000"/>
                </a:solidFill>
              </a:rPr>
              <a:t>А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4B70C1F6-B091-41E4-A630-FA8F5C0E7E50}"/>
              </a:ext>
            </a:extLst>
          </p:cNvPr>
          <p:cNvSpPr txBox="1"/>
          <p:nvPr/>
        </p:nvSpPr>
        <p:spPr>
          <a:xfrm>
            <a:off x="5264073" y="5467599"/>
            <a:ext cx="8819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Ш</a:t>
            </a:r>
            <a:r>
              <a:rPr lang="ru-RU" sz="2400" b="1" dirty="0">
                <a:solidFill>
                  <a:srgbClr val="C00000"/>
                </a:solidFill>
              </a:rPr>
              <a:t>А</a:t>
            </a:r>
            <a:r>
              <a:rPr lang="ru-RU" sz="2400" b="1" dirty="0"/>
              <a:t>Р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3FBB69BE-6E3D-4846-88A3-BA89BC3361F1}"/>
              </a:ext>
            </a:extLst>
          </p:cNvPr>
          <p:cNvSpPr txBox="1"/>
          <p:nvPr/>
        </p:nvSpPr>
        <p:spPr>
          <a:xfrm flipH="1">
            <a:off x="9395894" y="4558748"/>
            <a:ext cx="13118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/>
              <a:t>Р</a:t>
            </a:r>
            <a:r>
              <a:rPr lang="ru-RU" sz="2400" b="1" dirty="0">
                <a:solidFill>
                  <a:srgbClr val="C00000"/>
                </a:solidFill>
              </a:rPr>
              <a:t>О</a:t>
            </a:r>
            <a:r>
              <a:rPr lang="ru-RU" sz="2400" b="1" dirty="0"/>
              <a:t>З</a:t>
            </a:r>
            <a:r>
              <a:rPr lang="ru-RU" sz="2400" b="1" dirty="0">
                <a:solidFill>
                  <a:srgbClr val="C00000"/>
                </a:solidFill>
              </a:rPr>
              <a:t>Ы</a:t>
            </a:r>
          </a:p>
        </p:txBody>
      </p:sp>
    </p:spTree>
    <p:extLst>
      <p:ext uri="{BB962C8B-B14F-4D97-AF65-F5344CB8AC3E}">
        <p14:creationId xmlns:p14="http://schemas.microsoft.com/office/powerpoint/2010/main" val="413202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17" grpId="0" animBg="1"/>
      <p:bldP spid="33" grpId="0" animBg="1"/>
      <p:bldP spid="34" grpId="0" animBg="1"/>
      <p:bldP spid="35" grpId="0" animBg="1"/>
      <p:bldP spid="36" grpId="0" animBg="1"/>
      <p:bldP spid="19" grpId="0"/>
      <p:bldP spid="20" grpId="0"/>
      <p:bldP spid="3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BF38604-A0AC-4704-B620-3F049B456B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Звук </a:t>
            </a:r>
            <a:r>
              <a:rPr lang="en-US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ы</a:t>
            </a:r>
            <a:r>
              <a:rPr lang="en-US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буква ы</a:t>
            </a:r>
          </a:p>
        </p:txBody>
      </p:sp>
      <p:pic>
        <p:nvPicPr>
          <p:cNvPr id="2050" name="Picture 2" descr="Тыква: описание, состав и полезные свойства, виды тыквы">
            <a:extLst>
              <a:ext uri="{FF2B5EF4-FFF2-40B4-BE49-F238E27FC236}">
                <a16:creationId xmlns:a16="http://schemas.microsoft.com/office/drawing/2014/main" xmlns="" id="{D4FE0D4D-AC03-4234-BC6F-87CB6524F13B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064" y="2014194"/>
            <a:ext cx="2482954" cy="2482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Обыкновенная тигровая рыба — Википедия">
            <a:extLst>
              <a:ext uri="{FF2B5EF4-FFF2-40B4-BE49-F238E27FC236}">
                <a16:creationId xmlns:a16="http://schemas.microsoft.com/office/drawing/2014/main" xmlns="" id="{AD06612D-A26E-411A-B49E-AEF68B16BC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9623" y="2447203"/>
            <a:ext cx="3638956" cy="2049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На каком дыме лучше коптить? Какой дым лучше? | Ижица - оборудование для  копчения и коптильных цехов">
            <a:extLst>
              <a:ext uri="{FF2B5EF4-FFF2-40B4-BE49-F238E27FC236}">
                <a16:creationId xmlns:a16="http://schemas.microsoft.com/office/drawing/2014/main" xmlns="" id="{DA0D2041-A0DE-4239-9817-E262AE5DAD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5056" y="2014194"/>
            <a:ext cx="3480352" cy="2320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CF0147E3-451D-45A3-9E47-5FB600A817CC}"/>
              </a:ext>
            </a:extLst>
          </p:cNvPr>
          <p:cNvSpPr txBox="1"/>
          <p:nvPr/>
        </p:nvSpPr>
        <p:spPr>
          <a:xfrm flipH="1">
            <a:off x="5343607" y="5199743"/>
            <a:ext cx="15047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/>
              <a:t>[</a:t>
            </a:r>
            <a:r>
              <a:rPr lang="ru-RU" sz="6000" dirty="0"/>
              <a:t>ы</a:t>
            </a:r>
            <a:r>
              <a:rPr lang="en-US" sz="6000" dirty="0"/>
              <a:t>]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339483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88B2186-CB6E-462A-8AED-ABE403E719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 Характеристика звука </a:t>
            </a:r>
            <a:r>
              <a:rPr lang="en-US" dirty="0"/>
              <a:t>[</a:t>
            </a:r>
            <a:r>
              <a:rPr lang="ru-RU" dirty="0"/>
              <a:t>ы</a:t>
            </a:r>
            <a:r>
              <a:rPr lang="en-US" dirty="0"/>
              <a:t>]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E9A2C70-4A59-41ED-B99A-717194135A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b="1" dirty="0">
                <a:solidFill>
                  <a:srgbClr val="C00000"/>
                </a:solidFill>
              </a:rPr>
              <a:t>Гласный</a:t>
            </a:r>
          </a:p>
          <a:p>
            <a:r>
              <a:rPr lang="ru-RU" sz="4000" b="1" dirty="0">
                <a:solidFill>
                  <a:srgbClr val="C00000"/>
                </a:solidFill>
              </a:rPr>
              <a:t>Состоит из голоса</a:t>
            </a:r>
          </a:p>
          <a:p>
            <a:r>
              <a:rPr lang="ru-RU" sz="4000" b="1" dirty="0">
                <a:solidFill>
                  <a:srgbClr val="C00000"/>
                </a:solidFill>
              </a:rPr>
              <a:t>Можно пропеть</a:t>
            </a:r>
          </a:p>
          <a:p>
            <a:r>
              <a:rPr lang="ru-RU" sz="4000" b="1" dirty="0">
                <a:solidFill>
                  <a:srgbClr val="C00000"/>
                </a:solidFill>
              </a:rPr>
              <a:t>Не встречает преграды</a:t>
            </a:r>
          </a:p>
        </p:txBody>
      </p:sp>
    </p:spTree>
    <p:extLst>
      <p:ext uri="{BB962C8B-B14F-4D97-AF65-F5344CB8AC3E}">
        <p14:creationId xmlns:p14="http://schemas.microsoft.com/office/powerpoint/2010/main" val="4095237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20E4126-6D63-40E7-9545-650E6B257D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rgbClr val="002060"/>
                </a:solidFill>
              </a:rPr>
              <a:t>Звук </a:t>
            </a:r>
            <a:r>
              <a:rPr lang="en-US" dirty="0">
                <a:solidFill>
                  <a:srgbClr val="002060"/>
                </a:solidFill>
              </a:rPr>
              <a:t>[</a:t>
            </a:r>
            <a:r>
              <a:rPr lang="ru-RU" dirty="0">
                <a:solidFill>
                  <a:srgbClr val="002060"/>
                </a:solidFill>
              </a:rPr>
              <a:t>ы</a:t>
            </a:r>
            <a:r>
              <a:rPr lang="en-US" dirty="0">
                <a:solidFill>
                  <a:srgbClr val="002060"/>
                </a:solidFill>
              </a:rPr>
              <a:t>]</a:t>
            </a:r>
            <a:r>
              <a:rPr lang="ru-RU" dirty="0">
                <a:solidFill>
                  <a:srgbClr val="002060"/>
                </a:solidFill>
              </a:rPr>
              <a:t> обозначаем на письме буквой ы.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AA044CB4-8B38-4820-A455-E5F34D32A0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0208" y="2142877"/>
            <a:ext cx="7109791" cy="3931920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b="1" dirty="0">
                <a:solidFill>
                  <a:srgbClr val="C00000"/>
                </a:solidFill>
              </a:rPr>
              <a:t>На что похожа буква ы?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ru-RU" sz="2800" dirty="0">
                <a:solidFill>
                  <a:srgbClr val="002060"/>
                </a:solidFill>
              </a:rPr>
              <a:t>Вот топор. Полено рядом.</a:t>
            </a:r>
          </a:p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800" dirty="0">
                <a:solidFill>
                  <a:srgbClr val="002060"/>
                </a:solidFill>
              </a:rPr>
              <a:t>Получилось то, что надо:</a:t>
            </a:r>
          </a:p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800" dirty="0">
                <a:solidFill>
                  <a:srgbClr val="002060"/>
                </a:solidFill>
              </a:rPr>
              <a:t>Получилась буква </a:t>
            </a:r>
            <a:r>
              <a:rPr lang="ru-RU" sz="2800" i="1" dirty="0">
                <a:solidFill>
                  <a:srgbClr val="002060"/>
                </a:solidFill>
              </a:rPr>
              <a:t>Ы</a:t>
            </a:r>
            <a:r>
              <a:rPr lang="ru-RU" sz="2800" dirty="0">
                <a:solidFill>
                  <a:srgbClr val="002060"/>
                </a:solidFill>
              </a:rPr>
              <a:t>,</a:t>
            </a:r>
          </a:p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800" dirty="0">
                <a:solidFill>
                  <a:srgbClr val="002060"/>
                </a:solidFill>
              </a:rPr>
              <a:t>Все вы знать её должны.</a:t>
            </a:r>
          </a:p>
          <a:p>
            <a:endParaRPr lang="ru-RU" dirty="0"/>
          </a:p>
        </p:txBody>
      </p:sp>
      <p:pic>
        <p:nvPicPr>
          <p:cNvPr id="3074" name="Picture 2" descr="Изучаем буквы в действии!: Буква Ы">
            <a:extLst>
              <a:ext uri="{FF2B5EF4-FFF2-40B4-BE49-F238E27FC236}">
                <a16:creationId xmlns:a16="http://schemas.microsoft.com/office/drawing/2014/main" xmlns="" id="{D538EC4C-9ECE-487E-8188-BA0D96F684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9597" y="3146835"/>
            <a:ext cx="4360116" cy="2927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9178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6D1590E-8EE1-4EF0-B2ED-6AE180C330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C00000"/>
                </a:solidFill>
              </a:rPr>
              <a:t>Звук </a:t>
            </a:r>
            <a:r>
              <a:rPr lang="en-US" dirty="0">
                <a:solidFill>
                  <a:srgbClr val="C00000"/>
                </a:solidFill>
              </a:rPr>
              <a:t>[</a:t>
            </a:r>
            <a:r>
              <a:rPr lang="ru-RU" dirty="0">
                <a:solidFill>
                  <a:srgbClr val="C00000"/>
                </a:solidFill>
              </a:rPr>
              <a:t>и</a:t>
            </a:r>
            <a:r>
              <a:rPr lang="en-US" dirty="0">
                <a:solidFill>
                  <a:srgbClr val="C00000"/>
                </a:solidFill>
              </a:rPr>
              <a:t>]</a:t>
            </a:r>
            <a:r>
              <a:rPr lang="ru-RU" dirty="0">
                <a:solidFill>
                  <a:srgbClr val="C00000"/>
                </a:solidFill>
              </a:rPr>
              <a:t>, буква Ии</a:t>
            </a:r>
          </a:p>
        </p:txBody>
      </p:sp>
      <p:pic>
        <p:nvPicPr>
          <p:cNvPr id="4098" name="Picture 2" descr="Игла — Википедия">
            <a:extLst>
              <a:ext uri="{FF2B5EF4-FFF2-40B4-BE49-F238E27FC236}">
                <a16:creationId xmlns:a16="http://schemas.microsoft.com/office/drawing/2014/main" xmlns="" id="{A45AF965-D0E2-4AB9-80B6-AB0F324A0E0D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169" y="2146851"/>
            <a:ext cx="3608644" cy="2246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Пила садовая, Greenart, 41 см - купить в интернет-магазине Fix Price в г.  Москва по цене 99 ₽">
            <a:extLst>
              <a:ext uri="{FF2B5EF4-FFF2-40B4-BE49-F238E27FC236}">
                <a16:creationId xmlns:a16="http://schemas.microsoft.com/office/drawing/2014/main" xmlns="" id="{3C7E0956-2C52-447E-8631-EA42A6919D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9443" y="2325893"/>
            <a:ext cx="2660374" cy="2660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BESTEX Нитки полиэстр 40/2 365м, упаковка 10шт — купить в Швеймаркет с  доставкой">
            <a:extLst>
              <a:ext uri="{FF2B5EF4-FFF2-40B4-BE49-F238E27FC236}">
                <a16:creationId xmlns:a16="http://schemas.microsoft.com/office/drawing/2014/main" xmlns="" id="{2554A47A-4AF8-43AA-BB3E-FC7A42794A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9978" y="2146851"/>
            <a:ext cx="3015222" cy="2442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734301F8-8D30-4696-81C6-1F040CB49A15}"/>
              </a:ext>
            </a:extLst>
          </p:cNvPr>
          <p:cNvSpPr txBox="1"/>
          <p:nvPr/>
        </p:nvSpPr>
        <p:spPr>
          <a:xfrm>
            <a:off x="5333999" y="5181599"/>
            <a:ext cx="15240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/>
              <a:t>[</a:t>
            </a:r>
            <a:r>
              <a:rPr lang="ru-RU" sz="7200" dirty="0"/>
              <a:t>и</a:t>
            </a:r>
            <a:r>
              <a:rPr lang="en-US" sz="7200" dirty="0"/>
              <a:t>]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1153764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B52E99E-5782-4FE4-BA95-2B0018A50B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Характеристика звука </a:t>
            </a:r>
            <a:r>
              <a:rPr lang="en-US" dirty="0"/>
              <a:t>[</a:t>
            </a:r>
            <a:r>
              <a:rPr lang="ru-RU" dirty="0"/>
              <a:t>и</a:t>
            </a:r>
            <a:r>
              <a:rPr lang="en-US" dirty="0"/>
              <a:t>]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F443C2B0-BF7F-4D20-B0D3-DB699D1405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b="1" dirty="0">
                <a:solidFill>
                  <a:srgbClr val="C00000"/>
                </a:solidFill>
              </a:rPr>
              <a:t>Гласный</a:t>
            </a:r>
          </a:p>
          <a:p>
            <a:r>
              <a:rPr lang="ru-RU" sz="4000" b="1" dirty="0">
                <a:solidFill>
                  <a:srgbClr val="C00000"/>
                </a:solidFill>
              </a:rPr>
              <a:t>Состоит из голоса</a:t>
            </a:r>
          </a:p>
          <a:p>
            <a:r>
              <a:rPr lang="ru-RU" sz="4000" b="1" dirty="0">
                <a:solidFill>
                  <a:srgbClr val="C00000"/>
                </a:solidFill>
              </a:rPr>
              <a:t>Можно пропеть</a:t>
            </a:r>
          </a:p>
          <a:p>
            <a:r>
              <a:rPr lang="ru-RU" sz="4000" b="1" dirty="0">
                <a:solidFill>
                  <a:srgbClr val="C00000"/>
                </a:solidFill>
              </a:rPr>
              <a:t>Не встречает преграды</a:t>
            </a:r>
          </a:p>
        </p:txBody>
      </p:sp>
    </p:spTree>
    <p:extLst>
      <p:ext uri="{BB962C8B-B14F-4D97-AF65-F5344CB8AC3E}">
        <p14:creationId xmlns:p14="http://schemas.microsoft.com/office/powerpoint/2010/main" val="110900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F836AB2-C5F1-454D-82A6-0A1CEAF53E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rgbClr val="002060"/>
                </a:solidFill>
              </a:rPr>
              <a:t>Звук </a:t>
            </a:r>
            <a:r>
              <a:rPr lang="en-US" dirty="0">
                <a:solidFill>
                  <a:srgbClr val="002060"/>
                </a:solidFill>
              </a:rPr>
              <a:t>[</a:t>
            </a:r>
            <a:r>
              <a:rPr lang="ru-RU" dirty="0">
                <a:solidFill>
                  <a:srgbClr val="002060"/>
                </a:solidFill>
              </a:rPr>
              <a:t>и</a:t>
            </a:r>
            <a:r>
              <a:rPr lang="en-US" dirty="0">
                <a:solidFill>
                  <a:srgbClr val="002060"/>
                </a:solidFill>
              </a:rPr>
              <a:t>]</a:t>
            </a:r>
            <a:r>
              <a:rPr lang="ru-RU" dirty="0">
                <a:solidFill>
                  <a:srgbClr val="002060"/>
                </a:solidFill>
              </a:rPr>
              <a:t> обозначаем на письме буквой Ии.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8DF490E-DCFF-4B74-8947-FDEF5D4036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2103120"/>
            <a:ext cx="6685722" cy="3931920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800" b="1" dirty="0">
                <a:solidFill>
                  <a:srgbClr val="C00000"/>
                </a:solidFill>
              </a:rPr>
              <a:t>На что похожа буква </a:t>
            </a:r>
            <a:r>
              <a:rPr lang="ru-RU" sz="2800" b="1" i="1" dirty="0">
                <a:solidFill>
                  <a:srgbClr val="C00000"/>
                </a:solidFill>
              </a:rPr>
              <a:t>И</a:t>
            </a:r>
            <a:r>
              <a:rPr lang="ru-RU" sz="2800" b="1" dirty="0">
                <a:solidFill>
                  <a:srgbClr val="C00000"/>
                </a:solidFill>
              </a:rPr>
              <a:t>?</a:t>
            </a:r>
          </a:p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800" dirty="0">
                <a:solidFill>
                  <a:srgbClr val="002060"/>
                </a:solidFill>
              </a:rPr>
              <a:t>На калитку посмотри:</a:t>
            </a:r>
          </a:p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800" dirty="0">
                <a:solidFill>
                  <a:srgbClr val="002060"/>
                </a:solidFill>
              </a:rPr>
              <a:t>Чем она не буква </a:t>
            </a:r>
            <a:r>
              <a:rPr lang="ru-RU" sz="2800" i="1" dirty="0">
                <a:solidFill>
                  <a:srgbClr val="002060"/>
                </a:solidFill>
              </a:rPr>
              <a:t>И</a:t>
            </a:r>
            <a:r>
              <a:rPr lang="ru-RU" sz="2800" dirty="0">
                <a:solidFill>
                  <a:srgbClr val="002060"/>
                </a:solidFill>
              </a:rPr>
              <a:t>?</a:t>
            </a:r>
          </a:p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800" dirty="0">
                <a:solidFill>
                  <a:srgbClr val="002060"/>
                </a:solidFill>
              </a:rPr>
              <a:t>Между двух прямых досок</a:t>
            </a:r>
          </a:p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800" dirty="0">
                <a:solidFill>
                  <a:srgbClr val="002060"/>
                </a:solidFill>
              </a:rPr>
              <a:t>Одна легла наискосок.</a:t>
            </a:r>
          </a:p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800" dirty="0">
                <a:solidFill>
                  <a:srgbClr val="002060"/>
                </a:solidFill>
              </a:rPr>
              <a:t>Молоток я раздобыл,</a:t>
            </a:r>
          </a:p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800" dirty="0">
                <a:solidFill>
                  <a:srgbClr val="002060"/>
                </a:solidFill>
              </a:rPr>
              <a:t>Из дощечек букву сбил.</a:t>
            </a:r>
          </a:p>
          <a:p>
            <a:endParaRPr lang="ru-RU" dirty="0"/>
          </a:p>
        </p:txBody>
      </p:sp>
      <p:pic>
        <p:nvPicPr>
          <p:cNvPr id="5124" name="Picture 4" descr="Буква „И“ – Be my guide">
            <a:extLst>
              <a:ext uri="{FF2B5EF4-FFF2-40B4-BE49-F238E27FC236}">
                <a16:creationId xmlns:a16="http://schemas.microsoft.com/office/drawing/2014/main" xmlns="" id="{B0326CBA-37F9-4920-AA90-8AC03804D6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6249" y="2441832"/>
            <a:ext cx="3081752" cy="3773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5714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авон">
  <a:themeElements>
    <a:clrScheme name="Savon">
      <a:dk1>
        <a:sysClr val="windowText" lastClr="000000"/>
      </a:dk1>
      <a:lt1>
        <a:sysClr val="window" lastClr="FFFFFF"/>
      </a:lt1>
      <a:dk2>
        <a:srgbClr val="1485A4"/>
      </a:dk2>
      <a:lt2>
        <a:srgbClr val="E3DED1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F49100"/>
      </a:hlink>
      <a:folHlink>
        <a:srgbClr val="739D9B"/>
      </a:folHlink>
    </a:clrScheme>
    <a:fontScheme name="Savon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2000"/>
                <a:satMod val="160000"/>
              </a:schemeClr>
            </a:gs>
            <a:gs pos="77000">
              <a:schemeClr val="phClr">
                <a:tint val="100000"/>
                <a:shade val="73000"/>
                <a:satMod val="155000"/>
              </a:schemeClr>
            </a:gs>
            <a:gs pos="100000">
              <a:schemeClr val="phClr">
                <a:tint val="100000"/>
                <a:shade val="67000"/>
                <a:satMod val="14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Savon" id="{1306E473-ED32-493B-A2D0-240A757EDD34}" vid="{C20BADFE-D095-436F-9677-9264042809F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Савон</Template>
  <TotalTime>115</TotalTime>
  <Words>145</Words>
  <Application>Microsoft Office PowerPoint</Application>
  <PresentationFormat>Произвольный</PresentationFormat>
  <Paragraphs>35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Савон</vt:lpstr>
      <vt:lpstr>Урок литературного чтения 1 класс УМК системы Занкова Тема: «Звук [ы],буква ы ЗВУК [И], Буква и»</vt:lpstr>
      <vt:lpstr>Презентация PowerPoint</vt:lpstr>
      <vt:lpstr>Звук [ы], буква ы</vt:lpstr>
      <vt:lpstr> Характеристика звука [ы]</vt:lpstr>
      <vt:lpstr>Звук [ы] обозначаем на письме буквой ы.</vt:lpstr>
      <vt:lpstr>Звук [и], буква Ии</vt:lpstr>
      <vt:lpstr>Характеристика звука [и]</vt:lpstr>
      <vt:lpstr>Звук [и] обозначаем на письме буквой Ии.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Звук [ы],буква ы ЗВУК [И], Буква и</dc:title>
  <dc:creator>Анна Рогожина</dc:creator>
  <cp:lastModifiedBy>Садыхова Елена Юрьевна</cp:lastModifiedBy>
  <cp:revision>5</cp:revision>
  <dcterms:created xsi:type="dcterms:W3CDTF">2022-09-25T07:57:53Z</dcterms:created>
  <dcterms:modified xsi:type="dcterms:W3CDTF">2022-11-02T06:24:05Z</dcterms:modified>
</cp:coreProperties>
</file>