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63" r:id="rId7"/>
    <p:sldId id="259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349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89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35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06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122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188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001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383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819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173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273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DCA7D-1989-476A-8AA1-9150ED98ED8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6D1E7-B52A-45BC-9F50-CFDDB8219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61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96552" y="0"/>
            <a:ext cx="1024009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0070C0"/>
                </a:solidFill>
              </a:rPr>
              <a:t>Food</a:t>
            </a:r>
            <a:endParaRPr lang="ru-RU" sz="96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55976" y="3717032"/>
            <a:ext cx="2942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</a:t>
            </a:r>
          </a:p>
          <a:p>
            <a:r>
              <a:rPr lang="ru-RU" dirty="0" smtClean="0"/>
              <a:t>Логинова Юлия Борисовна</a:t>
            </a:r>
          </a:p>
          <a:p>
            <a:r>
              <a:rPr lang="ru-RU" dirty="0" smtClean="0"/>
              <a:t>МБОУ г. Иркутска СОШ №12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15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FOOD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1340768"/>
            <a:ext cx="4104456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school canteen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prepare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put on weight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gain weight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lose weight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fussy eater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nourishing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appealing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  <a:cs typeface="Times New Roman" panose="02020603050405020304" pitchFamily="18" charset="0"/>
              </a:rPr>
              <a:t>take great pride</a:t>
            </a:r>
          </a:p>
          <a:p>
            <a:pPr marL="0" indent="0">
              <a:buNone/>
            </a:pPr>
            <a:r>
              <a:rPr lang="en-US" sz="2800" b="1" dirty="0" smtClean="0">
                <a:latin typeface="robotoregular"/>
              </a:rPr>
              <a:t>three course meal</a:t>
            </a:r>
            <a:endParaRPr lang="ru-RU" sz="2800" b="1" dirty="0">
              <a:latin typeface="robotoregular"/>
            </a:endParaRPr>
          </a:p>
        </p:txBody>
      </p:sp>
    </p:spTree>
    <p:extLst>
      <p:ext uri="{BB962C8B-B14F-4D97-AF65-F5344CB8AC3E}">
        <p14:creationId xmlns:p14="http://schemas.microsoft.com/office/powerpoint/2010/main" val="58045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684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FOOD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99715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1D1D1B"/>
                </a:solidFill>
                <a:latin typeface="robotoregular"/>
              </a:rPr>
              <a:t>r</a:t>
            </a:r>
            <a:r>
              <a:rPr lang="en-US" b="1" i="0" dirty="0" smtClean="0">
                <a:solidFill>
                  <a:srgbClr val="1D1D1B"/>
                </a:solidFill>
                <a:effectLst/>
                <a:latin typeface="robotoregular"/>
              </a:rPr>
              <a:t>aw vegetables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1D1D1B"/>
                </a:solidFill>
                <a:latin typeface="robotoregular"/>
              </a:rPr>
              <a:t>undercooked</a:t>
            </a:r>
            <a:endParaRPr lang="en-US" b="1" i="0" dirty="0" smtClean="0">
              <a:solidFill>
                <a:srgbClr val="1D1D1B"/>
              </a:solidFill>
              <a:effectLst/>
              <a:latin typeface="robotoregular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1D1D1B"/>
                </a:solidFill>
                <a:latin typeface="robotoregular"/>
              </a:rPr>
              <a:t>overcooked</a:t>
            </a:r>
          </a:p>
          <a:p>
            <a:pPr marL="0" indent="0">
              <a:buNone/>
            </a:pPr>
            <a:r>
              <a:rPr lang="en-US" b="1" i="0" dirty="0" smtClean="0">
                <a:solidFill>
                  <a:srgbClr val="1D1D1B"/>
                </a:solidFill>
                <a:effectLst/>
                <a:latin typeface="robotoregular"/>
              </a:rPr>
              <a:t>balanced diet</a:t>
            </a:r>
          </a:p>
          <a:p>
            <a:pPr marL="0" lvl="0" indent="0">
              <a:buNone/>
            </a:pPr>
            <a:r>
              <a:rPr lang="en-US" b="1" dirty="0" smtClean="0">
                <a:solidFill>
                  <a:srgbClr val="1D1D1B"/>
                </a:solidFill>
                <a:latin typeface="robotoregular"/>
              </a:rPr>
              <a:t>healthy diet</a:t>
            </a:r>
          </a:p>
          <a:p>
            <a:pPr marL="0" lvl="0" indent="0">
              <a:buNone/>
            </a:pPr>
            <a:r>
              <a:rPr lang="en-US" b="1" i="0" dirty="0" smtClean="0">
                <a:solidFill>
                  <a:srgbClr val="1D1D1B"/>
                </a:solidFill>
                <a:effectLst/>
                <a:latin typeface="robotoregular"/>
              </a:rPr>
              <a:t>be allergic to</a:t>
            </a:r>
          </a:p>
          <a:p>
            <a:pPr marL="0" lvl="0" indent="0">
              <a:buNone/>
            </a:pPr>
            <a:r>
              <a:rPr lang="en-US" b="1" i="0" dirty="0" smtClean="0">
                <a:solidFill>
                  <a:srgbClr val="1D1D1B"/>
                </a:solidFill>
                <a:effectLst/>
                <a:latin typeface="robotoregular"/>
              </a:rPr>
              <a:t>light meal</a:t>
            </a:r>
            <a:endParaRPr lang="en-US" b="1" dirty="0" smtClean="0">
              <a:solidFill>
                <a:srgbClr val="1D1D1B"/>
              </a:solidFill>
              <a:latin typeface="robotoregular"/>
            </a:endParaRPr>
          </a:p>
          <a:p>
            <a:pPr marL="0" lvl="0" indent="0">
              <a:buNone/>
            </a:pPr>
            <a:r>
              <a:rPr lang="en-US" b="1" i="0" dirty="0" smtClean="0">
                <a:solidFill>
                  <a:srgbClr val="1D1D1B"/>
                </a:solidFill>
                <a:effectLst/>
                <a:latin typeface="robotoregular"/>
              </a:rPr>
              <a:t>home-cooked </a:t>
            </a:r>
            <a:r>
              <a:rPr lang="en-US" b="1" dirty="0" smtClean="0">
                <a:solidFill>
                  <a:srgbClr val="1D1D1B"/>
                </a:solidFill>
                <a:latin typeface="robotoregular"/>
              </a:rPr>
              <a:t>meal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010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334" y="0"/>
            <a:ext cx="9515862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40" y="620787"/>
            <a:ext cx="2689225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2636912"/>
            <a:ext cx="27631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mashed potatoes</a:t>
            </a:r>
            <a:endParaRPr lang="ru-RU" sz="28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242" y="683906"/>
            <a:ext cx="2757719" cy="1953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4088" y="2636912"/>
            <a:ext cx="2492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b</a:t>
            </a:r>
            <a:r>
              <a:rPr lang="en-US" sz="2800" b="1" dirty="0" smtClean="0"/>
              <a:t>aked potatoes</a:t>
            </a:r>
            <a:endParaRPr lang="ru-RU" sz="28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356" y="3429000"/>
            <a:ext cx="297633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85201" y="5697040"/>
            <a:ext cx="2288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fried potatoes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06240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8" y="20638"/>
            <a:ext cx="9517063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4882"/>
            <a:ext cx="2752725" cy="206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2301410"/>
            <a:ext cx="1636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fried eggs</a:t>
            </a:r>
            <a:endParaRPr lang="ru-RU" sz="2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726" y="279925"/>
            <a:ext cx="2673583" cy="200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0072" y="2282426"/>
            <a:ext cx="1867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boiled eggs</a:t>
            </a:r>
            <a:endParaRPr lang="ru-RU" sz="28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40" y="2869154"/>
            <a:ext cx="2733218" cy="1998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9844" y="5047553"/>
            <a:ext cx="2470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scrambled eggs</a:t>
            </a:r>
            <a:endParaRPr lang="ru-RU" sz="28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80" y="2892996"/>
            <a:ext cx="2889637" cy="192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30178" y="4868145"/>
            <a:ext cx="2106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</a:t>
            </a:r>
            <a:r>
              <a:rPr lang="en-US" sz="2800" b="1" dirty="0" smtClean="0"/>
              <a:t>oached</a:t>
            </a:r>
            <a:r>
              <a:rPr lang="en-US" sz="2400" b="1" dirty="0" smtClean="0"/>
              <a:t> eggs</a:t>
            </a:r>
            <a:endParaRPr lang="ru-RU" sz="2400" b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871" y="4286979"/>
            <a:ext cx="2800722" cy="19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75856" y="6269791"/>
            <a:ext cx="2552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s</a:t>
            </a:r>
            <a:r>
              <a:rPr lang="en-US" sz="2800" b="1" dirty="0" smtClean="0"/>
              <a:t>oft-boiled </a:t>
            </a:r>
            <a:r>
              <a:rPr lang="en-US" sz="2800" b="1" dirty="0" smtClean="0"/>
              <a:t>eggs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490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8" y="20638"/>
            <a:ext cx="9517063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3878263"/>
            <a:ext cx="2954337" cy="221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4168" y="6165304"/>
            <a:ext cx="2928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</a:t>
            </a:r>
            <a:r>
              <a:rPr lang="en-US" sz="2800" b="1" dirty="0" smtClean="0"/>
              <a:t>ickled vegetables</a:t>
            </a:r>
            <a:endParaRPr lang="ru-RU" sz="2800" b="1" dirty="0"/>
          </a:p>
        </p:txBody>
      </p:sp>
      <p:pic>
        <p:nvPicPr>
          <p:cNvPr id="4100" name="Picture 4" descr="https://avatars.mds.yandex.net/i?id=afb86e843a9a66cf68422b69aa0d38b6-4119748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404664"/>
            <a:ext cx="324035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85619" y="2564904"/>
            <a:ext cx="2142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r</a:t>
            </a:r>
            <a:r>
              <a:rPr lang="en-US" sz="2800" b="1" dirty="0" smtClean="0"/>
              <a:t>oast chicken</a:t>
            </a:r>
            <a:endParaRPr lang="ru-RU" sz="2800" b="1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068960"/>
            <a:ext cx="3258108" cy="217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85579" y="5287613"/>
            <a:ext cx="1739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grilled fish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9909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FOOD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  <a:ln>
            <a:noFill/>
          </a:ln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endParaRPr lang="en-US" sz="3800" b="0" dirty="0" smtClean="0">
              <a:solidFill>
                <a:srgbClr val="1D1D1B"/>
              </a:solidFill>
              <a:effectLst/>
              <a:latin typeface="robotoregular"/>
            </a:endParaRPr>
          </a:p>
          <a:p>
            <a:pPr marL="0" indent="0" latinLnBrk="1">
              <a:buNone/>
            </a:pPr>
            <a:r>
              <a:rPr lang="en-US" sz="5500" b="1" i="0" dirty="0" smtClean="0">
                <a:solidFill>
                  <a:srgbClr val="C00000"/>
                </a:solidFill>
                <a:effectLst/>
                <a:latin typeface="robotoregular"/>
              </a:rPr>
              <a:t> </a:t>
            </a:r>
            <a:r>
              <a:rPr lang="en-US" sz="6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portions   </a:t>
            </a:r>
            <a:r>
              <a:rPr lang="en-US" sz="6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6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ppealing   lunchtime     packed  nourishing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endParaRPr lang="en-US" sz="3800" dirty="0">
              <a:solidFill>
                <a:srgbClr val="1D1D1B"/>
              </a:solidFill>
              <a:latin typeface="robotoregular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b="0" dirty="0" smtClean="0">
                <a:solidFill>
                  <a:srgbClr val="1D1D1B"/>
                </a:solidFill>
                <a:effectLst/>
                <a:latin typeface="robotoregular"/>
              </a:rPr>
              <a:t>1</a:t>
            </a:r>
            <a:r>
              <a:rPr lang="en-US" sz="6400" b="0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6400" b="1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is important that a dish is not only healthy and nourishing but also _________</a:t>
            </a:r>
            <a:endParaRPr lang="ru-RU" sz="6400" b="1" dirty="0" smtClean="0">
              <a:solidFill>
                <a:srgbClr val="1D1D1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6400" b="1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This restaurant serves very big _____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6400" b="1" dirty="0" smtClean="0">
                <a:solidFill>
                  <a:srgbClr val="1D1D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en-US" sz="6400" b="1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don’t like the food that they serve at our school canteen, so I always bring a  _________   lunch from home.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6400" b="1" dirty="0" smtClean="0">
                <a:solidFill>
                  <a:srgbClr val="1D1D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6400" b="1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usually meet at this café at</a:t>
            </a:r>
            <a:r>
              <a:rPr lang="en-US" sz="6400" b="1" dirty="0">
                <a:solidFill>
                  <a:srgbClr val="1D1D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00" b="1" dirty="0" smtClean="0">
                <a:solidFill>
                  <a:srgbClr val="1D1D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en-US" sz="6400" b="1" dirty="0" smtClean="0">
              <a:solidFill>
                <a:srgbClr val="1D1D1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6400" b="1" dirty="0" smtClean="0">
                <a:solidFill>
                  <a:srgbClr val="1D1D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6400" b="1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Dairy products are very __________     for young children, as they help them to grow healthy.</a:t>
            </a:r>
          </a:p>
          <a:p>
            <a:pPr marL="0" indent="0">
              <a:buNone/>
            </a:pPr>
            <a:r>
              <a:rPr lang="en-US" sz="6400" b="0" dirty="0" smtClean="0">
                <a:solidFill>
                  <a:srgbClr val="1D1D1B"/>
                </a:solidFill>
                <a:effectLst/>
                <a:latin typeface="robotoregular"/>
              </a:rPr>
              <a:t/>
            </a:r>
            <a:br>
              <a:rPr lang="en-US" sz="6400" b="0" dirty="0" smtClean="0">
                <a:solidFill>
                  <a:srgbClr val="1D1D1B"/>
                </a:solidFill>
                <a:effectLst/>
                <a:latin typeface="robotoregular"/>
              </a:rPr>
            </a:br>
            <a:endParaRPr lang="en-US" sz="6400" b="0" dirty="0" smtClean="0">
              <a:solidFill>
                <a:srgbClr val="1D1D1B"/>
              </a:solidFill>
              <a:effectLst/>
              <a:latin typeface="robotoregular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564904"/>
            <a:ext cx="14401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appealing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3040185"/>
            <a:ext cx="1080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portions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0514" y="4005064"/>
            <a:ext cx="940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packed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1005" y="4493879"/>
            <a:ext cx="1254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lunchtime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572" y="5013176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nourishing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92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8" y="20638"/>
            <a:ext cx="9517063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FOOD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5400600"/>
          </a:xfrm>
        </p:spPr>
        <p:txBody>
          <a:bodyPr>
            <a:normAutofit fontScale="55000" lnSpcReduction="20000"/>
          </a:bodyPr>
          <a:lstStyle/>
          <a:p>
            <a:pPr marL="0" indent="0" latinLnBrk="1">
              <a:buNone/>
            </a:pPr>
            <a:r>
              <a:rPr lang="en-US" sz="51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     diet       sauce      chocolate      weight       meal</a:t>
            </a:r>
          </a:p>
          <a:p>
            <a:pPr marL="0" indent="0" latinLnBrk="1">
              <a:buNone/>
            </a:pPr>
            <a:endParaRPr lang="en-US" sz="51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I think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I’ve put on some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</a:t>
            </a:r>
          </a:p>
          <a:p>
            <a:pPr marL="0" indent="0">
              <a:buNone/>
            </a:pP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He has a balanced _______.</a:t>
            </a:r>
          </a:p>
          <a:p>
            <a:pPr marL="0" indent="0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is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 spicy.</a:t>
            </a:r>
          </a:p>
          <a:p>
            <a:pPr marL="0" indent="0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had a three-course 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___________last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night.</a:t>
            </a:r>
          </a:p>
          <a:p>
            <a:pPr marL="0" indent="0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sister’s never eaten fast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_____________.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allergic to white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354519" y="1916832"/>
            <a:ext cx="1202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weight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5591" y="2564904"/>
            <a:ext cx="768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diet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9548" y="3238670"/>
            <a:ext cx="10294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sauce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1" y="3861048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meal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4519" y="4581128"/>
            <a:ext cx="870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food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9976" y="5224504"/>
            <a:ext cx="1625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chocolate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34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8" y="20638"/>
            <a:ext cx="9517063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695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Odd one out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9036496" cy="514543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i="1" dirty="0" smtClean="0"/>
              <a:t>sauce</a:t>
            </a:r>
            <a:r>
              <a:rPr lang="en-US" dirty="0" smtClean="0"/>
              <a:t>:   creamy    fried    spicy    rich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diet:  </a:t>
            </a:r>
            <a:r>
              <a:rPr lang="en-US" dirty="0" smtClean="0"/>
              <a:t>appealing  healthy  poor   balanced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salad: </a:t>
            </a:r>
            <a:r>
              <a:rPr lang="en-US" dirty="0" smtClean="0"/>
              <a:t>side      green      hard   fruit  vegetable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meat:</a:t>
            </a:r>
            <a:r>
              <a:rPr lang="en-US" dirty="0" smtClean="0"/>
              <a:t> undercooked  raw   overcooked  roast   rich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weight:</a:t>
            </a:r>
            <a:r>
              <a:rPr lang="en-US" b="1" dirty="0" smtClean="0"/>
              <a:t> </a:t>
            </a:r>
            <a:r>
              <a:rPr lang="en-US" dirty="0" smtClean="0"/>
              <a:t>miss   gain   put on   lose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chocolate: </a:t>
            </a:r>
            <a:r>
              <a:rPr lang="en-US" dirty="0" smtClean="0"/>
              <a:t>white   dark   heavy   milk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food: </a:t>
            </a:r>
            <a:r>
              <a:rPr lang="en-US" dirty="0" smtClean="0"/>
              <a:t>frozen  quick   junk   fast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meal: </a:t>
            </a:r>
            <a:r>
              <a:rPr lang="en-US" dirty="0" smtClean="0"/>
              <a:t>four-course   light   easy  home-cooked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561616" y="1484784"/>
            <a:ext cx="8640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91680" y="2060848"/>
            <a:ext cx="15841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425712" y="2636912"/>
            <a:ext cx="9383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244408" y="3212976"/>
            <a:ext cx="6480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051720" y="3789040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16016" y="4437112"/>
            <a:ext cx="10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843808" y="5013176"/>
            <a:ext cx="9361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894900" y="5589240"/>
            <a:ext cx="8292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53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153</TotalTime>
  <Words>140</Words>
  <Application>Microsoft Office PowerPoint</Application>
  <PresentationFormat>Экран (4:3)</PresentationFormat>
  <Paragraphs>75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Food</vt:lpstr>
      <vt:lpstr>FOOD</vt:lpstr>
      <vt:lpstr>FOOD</vt:lpstr>
      <vt:lpstr>Презентация PowerPoint</vt:lpstr>
      <vt:lpstr>Презентация PowerPoint</vt:lpstr>
      <vt:lpstr>Презентация PowerPoint</vt:lpstr>
      <vt:lpstr>FOOD</vt:lpstr>
      <vt:lpstr>FOOD</vt:lpstr>
      <vt:lpstr>Odd one out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</dc:title>
  <dc:creator>1315472</dc:creator>
  <cp:lastModifiedBy>1315472</cp:lastModifiedBy>
  <cp:revision>18</cp:revision>
  <dcterms:created xsi:type="dcterms:W3CDTF">2022-10-23T03:10:01Z</dcterms:created>
  <dcterms:modified xsi:type="dcterms:W3CDTF">2022-11-02T06:08:57Z</dcterms:modified>
</cp:coreProperties>
</file>