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81" d="100"/>
          <a:sy n="81" d="100"/>
        </p:scale>
        <p:origin x="-78" y="-7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0F5A28D-909C-47C2-94DF-CD47C22E176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B42826C4-E4C3-4F50-BDFF-C5423A262D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022AA1DF-4B4C-471D-AB86-1CD0349438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8E7C7-3521-4FEB-81A7-8A65C5818C97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EE235D8E-EB73-4098-B7F6-40DDE47CFA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70D82AC2-6A04-43D1-99A5-A914D6C2E3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58D47-FDE2-43D9-9CF6-0C7D0FFAE8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37713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DD8DE5E-47D5-43C8-8FBB-F66E931BB0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B5F7FD0A-6230-4BAF-B206-848F81C45B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218DFF9E-02E1-4204-AF6D-59FFB2B0BB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8E7C7-3521-4FEB-81A7-8A65C5818C97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08BEFFEF-D02C-4A5B-A72A-2B0E387808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83AAA436-90CA-4279-83B3-1ACD2D36DF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58D47-FDE2-43D9-9CF6-0C7D0FFAE8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48015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FFEE2D97-F462-44AA-B2AD-1BA532824B1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71C7C291-94D0-48C2-8645-FFC5747E66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5C6FFEE6-C2CB-4387-B38B-52BAD7B7B9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8E7C7-3521-4FEB-81A7-8A65C5818C97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6ABD2014-3F97-4BED-BCD5-EF453D6C0D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CF1E929E-8EF6-449D-9DBB-9C0DA745A2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58D47-FDE2-43D9-9CF6-0C7D0FFAE8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90079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388C54F-16F4-44AD-B7D3-C1518D51F3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0D398D1A-B36B-4B6C-9980-CC9B55071F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6CF8AAAD-0404-4C87-8F9F-DF4EABE47A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8E7C7-3521-4FEB-81A7-8A65C5818C97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641B31E3-32F3-450C-BAF4-40C2A4EAFA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FE44D47A-402D-4D2F-A7BB-9B8890D305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58D47-FDE2-43D9-9CF6-0C7D0FFAE8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95371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2A67D8E-4C65-4B8D-9149-B545364611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32ABEA09-1EFD-4754-B96D-2F1F385FB4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13A8D109-EB78-4235-91CA-1314029AC4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8E7C7-3521-4FEB-81A7-8A65C5818C97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C7F04A49-2756-41AB-82A1-18CBA13E64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D3C32C1E-3CF7-4DB1-846D-C417EF8A63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58D47-FDE2-43D9-9CF6-0C7D0FFAE8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20924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9FCE3F9-608B-4768-BE68-FE2D448493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2FB2B0B8-232B-40DE-8327-74E09BA5795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D574DFAE-D6A6-438A-85C1-61FD9A84F53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2D4F8B18-72C3-400E-91E0-585B64E846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8E7C7-3521-4FEB-81A7-8A65C5818C97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DE427917-A076-4259-8FF8-66C4EF3F3C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C45D1486-89FE-4ECC-AC8B-1BBCCBFC29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58D47-FDE2-43D9-9CF6-0C7D0FFAE8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8035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32C3CA7-9942-43A7-87D0-50871051CC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AA60B330-C9A8-4CB2-B49F-FEF02AC2E6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FB1B215E-4F1C-4E8A-8389-A0537CEC01C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03E220AA-DA5A-48C6-8607-8CDC422B0C7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25286136-932F-44FD-A829-073CEA01A79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2BF01E7E-5E2B-41BB-BCEC-5CD1F1F789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8E7C7-3521-4FEB-81A7-8A65C5818C97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415B2C70-1CCC-4102-A2AB-B940D6894E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B4957FBE-881F-4D17-80F2-6276636831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58D47-FDE2-43D9-9CF6-0C7D0FFAE8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35818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ACC1B20-DB31-4FB3-A38C-42659D74DF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52ADC60C-C89E-4396-826B-3373E95AAD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8E7C7-3521-4FEB-81A7-8A65C5818C97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006813F2-8835-4124-A5B4-492B648527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F9703A4A-78B5-4A1E-BD05-5613C91D81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58D47-FDE2-43D9-9CF6-0C7D0FFAE8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71142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264EFD68-F0D1-4799-8139-DE11FC1EB4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8E7C7-3521-4FEB-81A7-8A65C5818C97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E299E6B2-6527-4D04-8466-DC558F6BEE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F385D401-D6A4-4421-9E80-D7BEEB2324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58D47-FDE2-43D9-9CF6-0C7D0FFAE8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56502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79BAFCC-6E4E-4F94-8608-3866A65097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D88CDFAF-A29F-4549-A21E-1A80C2DE6D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C8F529E3-E5F9-4920-96A6-C1C7197130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2FC67BBE-5CC3-43BC-AB3A-16427AF350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8E7C7-3521-4FEB-81A7-8A65C5818C97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21EF066A-ACBC-425F-A701-73CA316A2D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6EAD9D5F-1144-4D88-829F-625E18EB3F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58D47-FDE2-43D9-9CF6-0C7D0FFAE8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05883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D7F75E9-965F-434D-B482-EE6923DD00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F7F8DF43-1E0E-403B-AE95-355DD127365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8C326B02-905F-4BA9-A31F-35ECA4A935B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777166E7-06B6-4268-89A4-23D8CE3BFB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8E7C7-3521-4FEB-81A7-8A65C5818C97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D3332E34-5836-4E2E-B294-D93A77B74F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DF3F5B6F-F5CB-4B72-AB2E-3853AC26C6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58D47-FDE2-43D9-9CF6-0C7D0FFAE8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52165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767325B-5047-479B-A1F2-D10A48C84C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AA4CF998-A1B7-4C68-8A10-C354ECFD9F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F964CA1A-FE8F-4034-A187-4DC16EFD356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68E7C7-3521-4FEB-81A7-8A65C5818C97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67F5731C-5D69-43ED-A53F-C36C7275181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84592FE4-DEED-4CBA-B204-7F08C14AF3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458D47-FDE2-43D9-9CF6-0C7D0FFAE8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89729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64AF823-78D5-42DA-9510-8A99BD4436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750277"/>
            <a:ext cx="9144000" cy="39624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4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рок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л</a:t>
            </a:r>
            <a:r>
              <a:rPr lang="ru-RU" sz="4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итературного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чтения</a:t>
            </a:r>
            <a:br>
              <a:rPr lang="ru-RU" sz="4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класс</a:t>
            </a:r>
            <a:b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УМК </a:t>
            </a:r>
            <a:r>
              <a:rPr lang="ru-RU" sz="4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системы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sz="4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анкова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4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ема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dirty="0" smtClean="0"/>
              <a:t>Звуки </a:t>
            </a:r>
            <a:r>
              <a:rPr lang="en-US" dirty="0"/>
              <a:t>[</a:t>
            </a:r>
            <a:r>
              <a:rPr lang="ru-RU" dirty="0"/>
              <a:t>л</a:t>
            </a:r>
            <a:r>
              <a:rPr lang="en-US" dirty="0"/>
              <a:t>] [</a:t>
            </a:r>
            <a:r>
              <a:rPr lang="ru-RU" dirty="0"/>
              <a:t>л’</a:t>
            </a:r>
            <a:r>
              <a:rPr lang="en-US" dirty="0"/>
              <a:t>]</a:t>
            </a:r>
            <a:r>
              <a:rPr lang="ru-RU" dirty="0"/>
              <a:t>. Буква </a:t>
            </a:r>
            <a:r>
              <a:rPr lang="ru-RU" dirty="0" err="1"/>
              <a:t>Лл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Звуки </a:t>
            </a:r>
            <a:r>
              <a:rPr lang="en-US" dirty="0"/>
              <a:t>[</a:t>
            </a:r>
            <a:r>
              <a:rPr lang="ru-RU" dirty="0"/>
              <a:t>н</a:t>
            </a:r>
            <a:r>
              <a:rPr lang="en-US" dirty="0"/>
              <a:t>] [</a:t>
            </a:r>
            <a:r>
              <a:rPr lang="ru-RU" dirty="0"/>
              <a:t>н'</a:t>
            </a:r>
            <a:r>
              <a:rPr lang="en-US" dirty="0"/>
              <a:t>]</a:t>
            </a:r>
            <a:r>
              <a:rPr lang="ru-RU" dirty="0"/>
              <a:t>. Буква </a:t>
            </a:r>
            <a:r>
              <a:rPr lang="ru-RU" dirty="0" err="1" smtClean="0"/>
              <a:t>Нн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18E66B7B-0729-4511-AB42-8C89B7C9086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815752" y="4868131"/>
            <a:ext cx="2719753" cy="1655762"/>
          </a:xfrm>
        </p:spPr>
        <p:txBody>
          <a:bodyPr>
            <a:normAutofit/>
          </a:bodyPr>
          <a:lstStyle/>
          <a:p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Садыхова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Е.Ю.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начальных классов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75163" y="5764722"/>
            <a:ext cx="1075294" cy="87357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г.</a:t>
            </a:r>
          </a:p>
          <a:p>
            <a:pPr algn="ctr">
              <a:lnSpc>
                <a:spcPct val="150000"/>
              </a:lnSpc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г. Ковров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3603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Буква «Л» - презентация онлайн">
            <a:extLst>
              <a:ext uri="{FF2B5EF4-FFF2-40B4-BE49-F238E27FC236}">
                <a16:creationId xmlns="" xmlns:a16="http://schemas.microsoft.com/office/drawing/2014/main" id="{EB06F6B7-B4BF-4FBD-BB1F-AC008F528A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8313" y="406732"/>
            <a:ext cx="8070574" cy="604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7073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6BFCFBA-850C-41C8-90C3-07524E728D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9661" y="272362"/>
            <a:ext cx="10515600" cy="933588"/>
          </a:xfrm>
        </p:spPr>
        <p:txBody>
          <a:bodyPr/>
          <a:lstStyle/>
          <a:p>
            <a:pPr algn="ctr"/>
            <a:r>
              <a:rPr lang="ru-RU" dirty="0">
                <a:solidFill>
                  <a:srgbClr val="C00000"/>
                </a:solidFill>
                <a:latin typeface="Segoe Script" panose="030B0504020000000003" pitchFamily="66" charset="0"/>
              </a:rPr>
              <a:t>Произносите чётко</a:t>
            </a:r>
          </a:p>
        </p:txBody>
      </p:sp>
      <p:pic>
        <p:nvPicPr>
          <p:cNvPr id="1026" name="Picture 2" descr="Чистоговорки для развития речи. Блог Лого-Эксперт">
            <a:extLst>
              <a:ext uri="{FF2B5EF4-FFF2-40B4-BE49-F238E27FC236}">
                <a16:creationId xmlns="" xmlns:a16="http://schemas.microsoft.com/office/drawing/2014/main" id="{E8C29611-8AEB-4396-A27B-5EBDC7BBAA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3505" y="1205950"/>
            <a:ext cx="6513442" cy="5388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0887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Ложка для меда Золотая Хохлома, длина 26 см, 1 шт — купить в  интернет-магазине OZON с быстрой доставкой">
            <a:extLst>
              <a:ext uri="{FF2B5EF4-FFF2-40B4-BE49-F238E27FC236}">
                <a16:creationId xmlns="" xmlns:a16="http://schemas.microsoft.com/office/drawing/2014/main" id="{6B97421C-9CDD-44DD-AC49-C8105ABBF1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722" y="384314"/>
            <a:ext cx="2633927" cy="1914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AA1E3D18-B73E-4251-9382-50779389D3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4921" y="314738"/>
            <a:ext cx="2915479" cy="2915479"/>
          </a:xfrm>
          <a:prstGeom prst="rect">
            <a:avLst/>
          </a:prstGeom>
        </p:spPr>
      </p:pic>
      <p:pic>
        <p:nvPicPr>
          <p:cNvPr id="2052" name="Picture 4" descr="Настольная игра «Русское лото» - цена, отзывы, характеристики. Выбрать и  купить в интернет-магазине.">
            <a:extLst>
              <a:ext uri="{FF2B5EF4-FFF2-40B4-BE49-F238E27FC236}">
                <a16:creationId xmlns="" xmlns:a16="http://schemas.microsoft.com/office/drawing/2014/main" id="{93299C8D-A366-4E06-96B0-A86BCF8AF2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6167" y="525458"/>
            <a:ext cx="2197033" cy="2197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2220A72A-C5BC-490C-9F15-084092C8F6DB}"/>
              </a:ext>
            </a:extLst>
          </p:cNvPr>
          <p:cNvSpPr/>
          <p:nvPr/>
        </p:nvSpPr>
        <p:spPr>
          <a:xfrm>
            <a:off x="373800" y="3230217"/>
            <a:ext cx="503582" cy="50772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>
            <a:extLst>
              <a:ext uri="{FF2B5EF4-FFF2-40B4-BE49-F238E27FC236}">
                <a16:creationId xmlns="" xmlns:a16="http://schemas.microsoft.com/office/drawing/2014/main" id="{6BDF2AC5-74CF-47F3-A99E-762B9939D60C}"/>
              </a:ext>
            </a:extLst>
          </p:cNvPr>
          <p:cNvSpPr/>
          <p:nvPr/>
        </p:nvSpPr>
        <p:spPr>
          <a:xfrm>
            <a:off x="905595" y="3230217"/>
            <a:ext cx="503582" cy="50772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03BD5A58-FBF9-4907-AB76-29BE7AC1E3D5}"/>
              </a:ext>
            </a:extLst>
          </p:cNvPr>
          <p:cNvSpPr/>
          <p:nvPr/>
        </p:nvSpPr>
        <p:spPr>
          <a:xfrm>
            <a:off x="1396412" y="3230217"/>
            <a:ext cx="503582" cy="50772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>
            <a:extLst>
              <a:ext uri="{FF2B5EF4-FFF2-40B4-BE49-F238E27FC236}">
                <a16:creationId xmlns="" xmlns:a16="http://schemas.microsoft.com/office/drawing/2014/main" id="{AAC43055-6A1F-42A7-AC73-583CBF0A14D6}"/>
              </a:ext>
            </a:extLst>
          </p:cNvPr>
          <p:cNvSpPr/>
          <p:nvPr/>
        </p:nvSpPr>
        <p:spPr>
          <a:xfrm>
            <a:off x="1901449" y="3230217"/>
            <a:ext cx="503582" cy="50772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>
            <a:extLst>
              <a:ext uri="{FF2B5EF4-FFF2-40B4-BE49-F238E27FC236}">
                <a16:creationId xmlns="" xmlns:a16="http://schemas.microsoft.com/office/drawing/2014/main" id="{DF1FD162-B865-46D4-8252-C56BB18FB993}"/>
              </a:ext>
            </a:extLst>
          </p:cNvPr>
          <p:cNvSpPr/>
          <p:nvPr/>
        </p:nvSpPr>
        <p:spPr>
          <a:xfrm>
            <a:off x="2407942" y="3230217"/>
            <a:ext cx="503582" cy="50772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>
            <a:extLst>
              <a:ext uri="{FF2B5EF4-FFF2-40B4-BE49-F238E27FC236}">
                <a16:creationId xmlns="" xmlns:a16="http://schemas.microsoft.com/office/drawing/2014/main" id="{296F47B3-ED2F-4960-ADFA-B971A418B7B2}"/>
              </a:ext>
            </a:extLst>
          </p:cNvPr>
          <p:cNvSpPr/>
          <p:nvPr/>
        </p:nvSpPr>
        <p:spPr>
          <a:xfrm>
            <a:off x="881889" y="3230217"/>
            <a:ext cx="503582" cy="50772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>
            <a:extLst>
              <a:ext uri="{FF2B5EF4-FFF2-40B4-BE49-F238E27FC236}">
                <a16:creationId xmlns="" xmlns:a16="http://schemas.microsoft.com/office/drawing/2014/main" id="{BD98B0ED-2567-4AA1-B702-6E4BB2284346}"/>
              </a:ext>
            </a:extLst>
          </p:cNvPr>
          <p:cNvSpPr/>
          <p:nvPr/>
        </p:nvSpPr>
        <p:spPr>
          <a:xfrm>
            <a:off x="2400032" y="3230217"/>
            <a:ext cx="503582" cy="50772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>
            <a:extLst>
              <a:ext uri="{FF2B5EF4-FFF2-40B4-BE49-F238E27FC236}">
                <a16:creationId xmlns="" xmlns:a16="http://schemas.microsoft.com/office/drawing/2014/main" id="{06E946E5-39F6-49F8-AE0A-CEDAB4DB3186}"/>
              </a:ext>
            </a:extLst>
          </p:cNvPr>
          <p:cNvSpPr/>
          <p:nvPr/>
        </p:nvSpPr>
        <p:spPr>
          <a:xfrm>
            <a:off x="4220817" y="3249265"/>
            <a:ext cx="503582" cy="50772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>
            <a:extLst>
              <a:ext uri="{FF2B5EF4-FFF2-40B4-BE49-F238E27FC236}">
                <a16:creationId xmlns="" xmlns:a16="http://schemas.microsoft.com/office/drawing/2014/main" id="{FC38F967-07B1-46DC-A0D7-09D221CAC39F}"/>
              </a:ext>
            </a:extLst>
          </p:cNvPr>
          <p:cNvSpPr/>
          <p:nvPr/>
        </p:nvSpPr>
        <p:spPr>
          <a:xfrm>
            <a:off x="4724399" y="3249265"/>
            <a:ext cx="503582" cy="50772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>
            <a:extLst>
              <a:ext uri="{FF2B5EF4-FFF2-40B4-BE49-F238E27FC236}">
                <a16:creationId xmlns="" xmlns:a16="http://schemas.microsoft.com/office/drawing/2014/main" id="{805F848D-6E2F-4D29-8D9E-AFF7EE00F9AE}"/>
              </a:ext>
            </a:extLst>
          </p:cNvPr>
          <p:cNvSpPr/>
          <p:nvPr/>
        </p:nvSpPr>
        <p:spPr>
          <a:xfrm>
            <a:off x="5227981" y="3249265"/>
            <a:ext cx="503582" cy="50772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>
            <a:extLst>
              <a:ext uri="{FF2B5EF4-FFF2-40B4-BE49-F238E27FC236}">
                <a16:creationId xmlns="" xmlns:a16="http://schemas.microsoft.com/office/drawing/2014/main" id="{2CD10D5D-9A42-4C2D-A214-8E33DA609EEB}"/>
              </a:ext>
            </a:extLst>
          </p:cNvPr>
          <p:cNvSpPr/>
          <p:nvPr/>
        </p:nvSpPr>
        <p:spPr>
          <a:xfrm>
            <a:off x="5720253" y="3249265"/>
            <a:ext cx="503582" cy="50772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>
            <a:extLst>
              <a:ext uri="{FF2B5EF4-FFF2-40B4-BE49-F238E27FC236}">
                <a16:creationId xmlns="" xmlns:a16="http://schemas.microsoft.com/office/drawing/2014/main" id="{E7B32419-1790-47EF-9DAC-C1AC6010ABC6}"/>
              </a:ext>
            </a:extLst>
          </p:cNvPr>
          <p:cNvSpPr/>
          <p:nvPr/>
        </p:nvSpPr>
        <p:spPr>
          <a:xfrm>
            <a:off x="6226746" y="3249265"/>
            <a:ext cx="503582" cy="50772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>
            <a:extLst>
              <a:ext uri="{FF2B5EF4-FFF2-40B4-BE49-F238E27FC236}">
                <a16:creationId xmlns="" xmlns:a16="http://schemas.microsoft.com/office/drawing/2014/main" id="{17F01A14-EF15-45B9-847C-30F33C322D59}"/>
              </a:ext>
            </a:extLst>
          </p:cNvPr>
          <p:cNvSpPr/>
          <p:nvPr/>
        </p:nvSpPr>
        <p:spPr>
          <a:xfrm>
            <a:off x="4725854" y="3249265"/>
            <a:ext cx="503582" cy="50772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>
            <a:extLst>
              <a:ext uri="{FF2B5EF4-FFF2-40B4-BE49-F238E27FC236}">
                <a16:creationId xmlns="" xmlns:a16="http://schemas.microsoft.com/office/drawing/2014/main" id="{3CB4246F-174A-4C6F-BA42-49DA55520FA0}"/>
              </a:ext>
            </a:extLst>
          </p:cNvPr>
          <p:cNvSpPr/>
          <p:nvPr/>
        </p:nvSpPr>
        <p:spPr>
          <a:xfrm>
            <a:off x="6218836" y="3249265"/>
            <a:ext cx="503582" cy="50772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>
            <a:extLst>
              <a:ext uri="{FF2B5EF4-FFF2-40B4-BE49-F238E27FC236}">
                <a16:creationId xmlns="" xmlns:a16="http://schemas.microsoft.com/office/drawing/2014/main" id="{91169AED-00F4-42E3-AF0B-C52BD98E627F}"/>
              </a:ext>
            </a:extLst>
          </p:cNvPr>
          <p:cNvSpPr/>
          <p:nvPr/>
        </p:nvSpPr>
        <p:spPr>
          <a:xfrm>
            <a:off x="8021069" y="3230217"/>
            <a:ext cx="503582" cy="50772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>
            <a:extLst>
              <a:ext uri="{FF2B5EF4-FFF2-40B4-BE49-F238E27FC236}">
                <a16:creationId xmlns="" xmlns:a16="http://schemas.microsoft.com/office/drawing/2014/main" id="{8FAAC8B2-8571-4D82-8D42-079BB3007A01}"/>
              </a:ext>
            </a:extLst>
          </p:cNvPr>
          <p:cNvSpPr/>
          <p:nvPr/>
        </p:nvSpPr>
        <p:spPr>
          <a:xfrm>
            <a:off x="8524651" y="3230217"/>
            <a:ext cx="503582" cy="50772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>
            <a:extLst>
              <a:ext uri="{FF2B5EF4-FFF2-40B4-BE49-F238E27FC236}">
                <a16:creationId xmlns="" xmlns:a16="http://schemas.microsoft.com/office/drawing/2014/main" id="{5BC61C94-B58F-4560-953A-0E53E620DBEE}"/>
              </a:ext>
            </a:extLst>
          </p:cNvPr>
          <p:cNvSpPr/>
          <p:nvPr/>
        </p:nvSpPr>
        <p:spPr>
          <a:xfrm>
            <a:off x="9019834" y="3230217"/>
            <a:ext cx="503582" cy="50772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>
            <a:extLst>
              <a:ext uri="{FF2B5EF4-FFF2-40B4-BE49-F238E27FC236}">
                <a16:creationId xmlns="" xmlns:a16="http://schemas.microsoft.com/office/drawing/2014/main" id="{C918E508-C574-4275-8026-192CC647A18F}"/>
              </a:ext>
            </a:extLst>
          </p:cNvPr>
          <p:cNvSpPr/>
          <p:nvPr/>
        </p:nvSpPr>
        <p:spPr>
          <a:xfrm>
            <a:off x="9531815" y="3230217"/>
            <a:ext cx="503582" cy="50772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>
            <a:extLst>
              <a:ext uri="{FF2B5EF4-FFF2-40B4-BE49-F238E27FC236}">
                <a16:creationId xmlns="" xmlns:a16="http://schemas.microsoft.com/office/drawing/2014/main" id="{12A507AF-3D6D-4D58-BB02-2C656A0AB351}"/>
              </a:ext>
            </a:extLst>
          </p:cNvPr>
          <p:cNvSpPr/>
          <p:nvPr/>
        </p:nvSpPr>
        <p:spPr>
          <a:xfrm>
            <a:off x="8540960" y="3230217"/>
            <a:ext cx="503582" cy="50772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>
            <a:extLst>
              <a:ext uri="{FF2B5EF4-FFF2-40B4-BE49-F238E27FC236}">
                <a16:creationId xmlns="" xmlns:a16="http://schemas.microsoft.com/office/drawing/2014/main" id="{9B12330D-0ABC-4B71-9E9E-C6CBE759A32F}"/>
              </a:ext>
            </a:extLst>
          </p:cNvPr>
          <p:cNvSpPr/>
          <p:nvPr/>
        </p:nvSpPr>
        <p:spPr>
          <a:xfrm>
            <a:off x="9520505" y="3230217"/>
            <a:ext cx="503582" cy="50772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9979AF6E-1C2F-4377-BA54-D7B79939F62F}"/>
              </a:ext>
            </a:extLst>
          </p:cNvPr>
          <p:cNvSpPr txBox="1"/>
          <p:nvPr/>
        </p:nvSpPr>
        <p:spPr>
          <a:xfrm>
            <a:off x="5037134" y="4121426"/>
            <a:ext cx="103105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dirty="0"/>
              <a:t>[</a:t>
            </a:r>
            <a:r>
              <a:rPr lang="ru-RU" sz="5400" dirty="0"/>
              <a:t>Л</a:t>
            </a:r>
            <a:r>
              <a:rPr lang="en-US" sz="5400" dirty="0"/>
              <a:t>]</a:t>
            </a:r>
            <a:endParaRPr lang="ru-RU" sz="5400" dirty="0"/>
          </a:p>
        </p:txBody>
      </p:sp>
      <p:sp>
        <p:nvSpPr>
          <p:cNvPr id="30" name="Прямоугольник 29">
            <a:extLst>
              <a:ext uri="{FF2B5EF4-FFF2-40B4-BE49-F238E27FC236}">
                <a16:creationId xmlns="" xmlns:a16="http://schemas.microsoft.com/office/drawing/2014/main" id="{A5F76CAA-9A40-4E24-B0A6-278C8C88F4D8}"/>
              </a:ext>
            </a:extLst>
          </p:cNvPr>
          <p:cNvSpPr/>
          <p:nvPr/>
        </p:nvSpPr>
        <p:spPr>
          <a:xfrm>
            <a:off x="386462" y="3249265"/>
            <a:ext cx="503582" cy="507726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124AEC58-AAFE-4F61-B752-15C0A088E0D8}"/>
              </a:ext>
            </a:extLst>
          </p:cNvPr>
          <p:cNvSpPr txBox="1"/>
          <p:nvPr/>
        </p:nvSpPr>
        <p:spPr>
          <a:xfrm>
            <a:off x="2780842" y="4836899"/>
            <a:ext cx="5543633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800" b="1" dirty="0"/>
              <a:t>Нельзя пропеть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800" b="1" dirty="0"/>
              <a:t>Встречает преграду (зубы, язык)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800" b="1" dirty="0">
                <a:solidFill>
                  <a:srgbClr val="002060"/>
                </a:solidFill>
              </a:rPr>
              <a:t>Согласный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800" b="1" dirty="0">
                <a:solidFill>
                  <a:srgbClr val="002060"/>
                </a:solidFill>
              </a:rPr>
              <a:t>Твёрдый</a:t>
            </a:r>
          </a:p>
        </p:txBody>
      </p:sp>
      <p:sp>
        <p:nvSpPr>
          <p:cNvPr id="32" name="Прямоугольник 31">
            <a:extLst>
              <a:ext uri="{FF2B5EF4-FFF2-40B4-BE49-F238E27FC236}">
                <a16:creationId xmlns="" xmlns:a16="http://schemas.microsoft.com/office/drawing/2014/main" id="{0002FA0A-CE56-4BD2-86C8-04759B32E9B1}"/>
              </a:ext>
            </a:extLst>
          </p:cNvPr>
          <p:cNvSpPr/>
          <p:nvPr/>
        </p:nvSpPr>
        <p:spPr>
          <a:xfrm>
            <a:off x="4221797" y="3249265"/>
            <a:ext cx="503582" cy="507726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>
            <a:extLst>
              <a:ext uri="{FF2B5EF4-FFF2-40B4-BE49-F238E27FC236}">
                <a16:creationId xmlns="" xmlns:a16="http://schemas.microsoft.com/office/drawing/2014/main" id="{0E79BFBF-D0F7-4EE9-A2FC-84F6F2C7D76D}"/>
              </a:ext>
            </a:extLst>
          </p:cNvPr>
          <p:cNvSpPr/>
          <p:nvPr/>
        </p:nvSpPr>
        <p:spPr>
          <a:xfrm>
            <a:off x="8012670" y="3230217"/>
            <a:ext cx="503582" cy="507726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5613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7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5" grpId="0" animBg="1"/>
      <p:bldP spid="26" grpId="0" animBg="1"/>
      <p:bldP spid="27" grpId="0" animBg="1"/>
      <p:bldP spid="28" grpId="0" animBg="1"/>
      <p:bldP spid="7" grpId="0"/>
      <p:bldP spid="30" grpId="0" animBg="1"/>
      <p:bldP spid="32" grpId="0" animBg="1"/>
      <p:bldP spid="3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Лиса (обыкновенная лисица). Описание и фото животного">
            <a:extLst>
              <a:ext uri="{FF2B5EF4-FFF2-40B4-BE49-F238E27FC236}">
                <a16:creationId xmlns="" xmlns:a16="http://schemas.microsoft.com/office/drawing/2014/main" id="{55D13BA0-5E12-497A-89AE-28EDDCEFB0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521" y="442291"/>
            <a:ext cx="3597020" cy="2014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Подвесная люстра в классическом стиле Eurosvet Kleo 60006/8 античная бронза  - купить в официальном интернет-магазине производителя">
            <a:extLst>
              <a:ext uri="{FF2B5EF4-FFF2-40B4-BE49-F238E27FC236}">
                <a16:creationId xmlns="" xmlns:a16="http://schemas.microsoft.com/office/drawing/2014/main" id="{1A15CD88-54FD-4995-B5EA-A430BDAB09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1915" y="442291"/>
            <a:ext cx="2748170" cy="2748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ЛЕС • Большая российская энциклопедия - электронная версия">
            <a:extLst>
              <a:ext uri="{FF2B5EF4-FFF2-40B4-BE49-F238E27FC236}">
                <a16:creationId xmlns="" xmlns:a16="http://schemas.microsoft.com/office/drawing/2014/main" id="{A954A683-6A5D-4F62-B50F-B0702375FA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9940" y="404191"/>
            <a:ext cx="2950845" cy="2052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7B39AC71-3E4D-485C-8CEF-AEABD1EDFAC4}"/>
              </a:ext>
            </a:extLst>
          </p:cNvPr>
          <p:cNvSpPr/>
          <p:nvPr/>
        </p:nvSpPr>
        <p:spPr>
          <a:xfrm>
            <a:off x="610431" y="3528391"/>
            <a:ext cx="503582" cy="50772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>
            <a:extLst>
              <a:ext uri="{FF2B5EF4-FFF2-40B4-BE49-F238E27FC236}">
                <a16:creationId xmlns="" xmlns:a16="http://schemas.microsoft.com/office/drawing/2014/main" id="{A8053681-5EF1-43B1-BBC9-463433BDA9AD}"/>
              </a:ext>
            </a:extLst>
          </p:cNvPr>
          <p:cNvSpPr/>
          <p:nvPr/>
        </p:nvSpPr>
        <p:spPr>
          <a:xfrm>
            <a:off x="1114554" y="3528391"/>
            <a:ext cx="503582" cy="50772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318334A3-691B-4DFD-B193-5C43D5C3E894}"/>
              </a:ext>
            </a:extLst>
          </p:cNvPr>
          <p:cNvSpPr/>
          <p:nvPr/>
        </p:nvSpPr>
        <p:spPr>
          <a:xfrm>
            <a:off x="1631346" y="3528391"/>
            <a:ext cx="503582" cy="50772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>
            <a:extLst>
              <a:ext uri="{FF2B5EF4-FFF2-40B4-BE49-F238E27FC236}">
                <a16:creationId xmlns="" xmlns:a16="http://schemas.microsoft.com/office/drawing/2014/main" id="{47A85369-10E1-449A-8758-6EE38EFA99E7}"/>
              </a:ext>
            </a:extLst>
          </p:cNvPr>
          <p:cNvSpPr/>
          <p:nvPr/>
        </p:nvSpPr>
        <p:spPr>
          <a:xfrm>
            <a:off x="2134928" y="3528391"/>
            <a:ext cx="503582" cy="50772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>
            <a:extLst>
              <a:ext uri="{FF2B5EF4-FFF2-40B4-BE49-F238E27FC236}">
                <a16:creationId xmlns="" xmlns:a16="http://schemas.microsoft.com/office/drawing/2014/main" id="{B925E100-C2D6-4B40-9960-46DA183F1DDA}"/>
              </a:ext>
            </a:extLst>
          </p:cNvPr>
          <p:cNvSpPr/>
          <p:nvPr/>
        </p:nvSpPr>
        <p:spPr>
          <a:xfrm>
            <a:off x="1114554" y="3525078"/>
            <a:ext cx="503582" cy="50772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>
            <a:extLst>
              <a:ext uri="{FF2B5EF4-FFF2-40B4-BE49-F238E27FC236}">
                <a16:creationId xmlns="" xmlns:a16="http://schemas.microsoft.com/office/drawing/2014/main" id="{7FC323B3-A8E5-4B2B-9F85-997B96F3CB64}"/>
              </a:ext>
            </a:extLst>
          </p:cNvPr>
          <p:cNvSpPr/>
          <p:nvPr/>
        </p:nvSpPr>
        <p:spPr>
          <a:xfrm>
            <a:off x="2148138" y="3528391"/>
            <a:ext cx="503582" cy="50772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>
            <a:extLst>
              <a:ext uri="{FF2B5EF4-FFF2-40B4-BE49-F238E27FC236}">
                <a16:creationId xmlns="" xmlns:a16="http://schemas.microsoft.com/office/drawing/2014/main" id="{85C99C84-4542-4482-BFC9-B2D2C39F431D}"/>
              </a:ext>
            </a:extLst>
          </p:cNvPr>
          <p:cNvSpPr/>
          <p:nvPr/>
        </p:nvSpPr>
        <p:spPr>
          <a:xfrm>
            <a:off x="602521" y="3528391"/>
            <a:ext cx="503582" cy="507726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>
            <a:extLst>
              <a:ext uri="{FF2B5EF4-FFF2-40B4-BE49-F238E27FC236}">
                <a16:creationId xmlns="" xmlns:a16="http://schemas.microsoft.com/office/drawing/2014/main" id="{083CB2E3-773C-49E5-8D00-C321EFC6BAC0}"/>
              </a:ext>
            </a:extLst>
          </p:cNvPr>
          <p:cNvSpPr/>
          <p:nvPr/>
        </p:nvSpPr>
        <p:spPr>
          <a:xfrm>
            <a:off x="4592804" y="3641866"/>
            <a:ext cx="503582" cy="50772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>
            <a:extLst>
              <a:ext uri="{FF2B5EF4-FFF2-40B4-BE49-F238E27FC236}">
                <a16:creationId xmlns="" xmlns:a16="http://schemas.microsoft.com/office/drawing/2014/main" id="{6194C072-DA41-451B-B485-58010AF70D6C}"/>
              </a:ext>
            </a:extLst>
          </p:cNvPr>
          <p:cNvSpPr/>
          <p:nvPr/>
        </p:nvSpPr>
        <p:spPr>
          <a:xfrm>
            <a:off x="5096927" y="3641866"/>
            <a:ext cx="503582" cy="50772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>
            <a:extLst>
              <a:ext uri="{FF2B5EF4-FFF2-40B4-BE49-F238E27FC236}">
                <a16:creationId xmlns="" xmlns:a16="http://schemas.microsoft.com/office/drawing/2014/main" id="{85603F13-31F2-4205-AB4A-5A0B89B102FE}"/>
              </a:ext>
            </a:extLst>
          </p:cNvPr>
          <p:cNvSpPr/>
          <p:nvPr/>
        </p:nvSpPr>
        <p:spPr>
          <a:xfrm>
            <a:off x="5613719" y="3641866"/>
            <a:ext cx="503582" cy="50772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>
            <a:extLst>
              <a:ext uri="{FF2B5EF4-FFF2-40B4-BE49-F238E27FC236}">
                <a16:creationId xmlns="" xmlns:a16="http://schemas.microsoft.com/office/drawing/2014/main" id="{46DDEF8B-932D-4609-8018-DC72DFBAC619}"/>
              </a:ext>
            </a:extLst>
          </p:cNvPr>
          <p:cNvSpPr/>
          <p:nvPr/>
        </p:nvSpPr>
        <p:spPr>
          <a:xfrm>
            <a:off x="6117301" y="3641866"/>
            <a:ext cx="503582" cy="50772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>
            <a:extLst>
              <a:ext uri="{FF2B5EF4-FFF2-40B4-BE49-F238E27FC236}">
                <a16:creationId xmlns="" xmlns:a16="http://schemas.microsoft.com/office/drawing/2014/main" id="{E5F53940-6778-4BB4-AE04-02F519CDCA31}"/>
              </a:ext>
            </a:extLst>
          </p:cNvPr>
          <p:cNvSpPr/>
          <p:nvPr/>
        </p:nvSpPr>
        <p:spPr>
          <a:xfrm>
            <a:off x="5110137" y="3637723"/>
            <a:ext cx="503582" cy="50772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>
            <a:extLst>
              <a:ext uri="{FF2B5EF4-FFF2-40B4-BE49-F238E27FC236}">
                <a16:creationId xmlns="" xmlns:a16="http://schemas.microsoft.com/office/drawing/2014/main" id="{DE510E2F-1777-437A-B857-F6192C4B2287}"/>
              </a:ext>
            </a:extLst>
          </p:cNvPr>
          <p:cNvSpPr/>
          <p:nvPr/>
        </p:nvSpPr>
        <p:spPr>
          <a:xfrm>
            <a:off x="4586740" y="3638553"/>
            <a:ext cx="503582" cy="507726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>
            <a:extLst>
              <a:ext uri="{FF2B5EF4-FFF2-40B4-BE49-F238E27FC236}">
                <a16:creationId xmlns="" xmlns:a16="http://schemas.microsoft.com/office/drawing/2014/main" id="{BCC4E6D1-22DD-450F-8F46-9815912D602C}"/>
              </a:ext>
            </a:extLst>
          </p:cNvPr>
          <p:cNvSpPr/>
          <p:nvPr/>
        </p:nvSpPr>
        <p:spPr>
          <a:xfrm>
            <a:off x="9309068" y="3528391"/>
            <a:ext cx="503582" cy="50772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>
            <a:extLst>
              <a:ext uri="{FF2B5EF4-FFF2-40B4-BE49-F238E27FC236}">
                <a16:creationId xmlns="" xmlns:a16="http://schemas.microsoft.com/office/drawing/2014/main" id="{F8FA5DD7-3CE5-49C1-8285-5493F33043B3}"/>
              </a:ext>
            </a:extLst>
          </p:cNvPr>
          <p:cNvSpPr/>
          <p:nvPr/>
        </p:nvSpPr>
        <p:spPr>
          <a:xfrm>
            <a:off x="9813191" y="3528391"/>
            <a:ext cx="503582" cy="50772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>
            <a:extLst>
              <a:ext uri="{FF2B5EF4-FFF2-40B4-BE49-F238E27FC236}">
                <a16:creationId xmlns="" xmlns:a16="http://schemas.microsoft.com/office/drawing/2014/main" id="{A9C4135F-A1B7-49D7-9C12-E04DDA0F27F7}"/>
              </a:ext>
            </a:extLst>
          </p:cNvPr>
          <p:cNvSpPr/>
          <p:nvPr/>
        </p:nvSpPr>
        <p:spPr>
          <a:xfrm>
            <a:off x="10329983" y="3528391"/>
            <a:ext cx="503582" cy="50772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>
            <a:extLst>
              <a:ext uri="{FF2B5EF4-FFF2-40B4-BE49-F238E27FC236}">
                <a16:creationId xmlns="" xmlns:a16="http://schemas.microsoft.com/office/drawing/2014/main" id="{42FD36A0-376D-459F-B805-14BD0E2F21A9}"/>
              </a:ext>
            </a:extLst>
          </p:cNvPr>
          <p:cNvSpPr/>
          <p:nvPr/>
        </p:nvSpPr>
        <p:spPr>
          <a:xfrm>
            <a:off x="9813191" y="3528391"/>
            <a:ext cx="503582" cy="50772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>
            <a:extLst>
              <a:ext uri="{FF2B5EF4-FFF2-40B4-BE49-F238E27FC236}">
                <a16:creationId xmlns="" xmlns:a16="http://schemas.microsoft.com/office/drawing/2014/main" id="{97F1ECFC-6EFD-4DB4-8E33-F15A76920239}"/>
              </a:ext>
            </a:extLst>
          </p:cNvPr>
          <p:cNvSpPr/>
          <p:nvPr/>
        </p:nvSpPr>
        <p:spPr>
          <a:xfrm>
            <a:off x="9301158" y="3528391"/>
            <a:ext cx="503582" cy="507726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>
            <a:extLst>
              <a:ext uri="{FF2B5EF4-FFF2-40B4-BE49-F238E27FC236}">
                <a16:creationId xmlns="" xmlns:a16="http://schemas.microsoft.com/office/drawing/2014/main" id="{EBD856E7-9739-4CB6-B66C-FDA0877A84EE}"/>
              </a:ext>
            </a:extLst>
          </p:cNvPr>
          <p:cNvSpPr/>
          <p:nvPr/>
        </p:nvSpPr>
        <p:spPr>
          <a:xfrm>
            <a:off x="6628793" y="3637723"/>
            <a:ext cx="503582" cy="50772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>
            <a:extLst>
              <a:ext uri="{FF2B5EF4-FFF2-40B4-BE49-F238E27FC236}">
                <a16:creationId xmlns="" xmlns:a16="http://schemas.microsoft.com/office/drawing/2014/main" id="{D697E645-6313-4B34-846A-94BD402642A5}"/>
              </a:ext>
            </a:extLst>
          </p:cNvPr>
          <p:cNvSpPr/>
          <p:nvPr/>
        </p:nvSpPr>
        <p:spPr>
          <a:xfrm>
            <a:off x="7140285" y="3637723"/>
            <a:ext cx="503582" cy="50772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>
            <a:extLst>
              <a:ext uri="{FF2B5EF4-FFF2-40B4-BE49-F238E27FC236}">
                <a16:creationId xmlns="" xmlns:a16="http://schemas.microsoft.com/office/drawing/2014/main" id="{7E70B2B7-A032-46A8-A260-141AE8DD06CF}"/>
              </a:ext>
            </a:extLst>
          </p:cNvPr>
          <p:cNvSpPr/>
          <p:nvPr/>
        </p:nvSpPr>
        <p:spPr>
          <a:xfrm>
            <a:off x="7140285" y="3637723"/>
            <a:ext cx="495672" cy="50772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18468AD3-D315-4F14-A297-9D67629CC891}"/>
              </a:ext>
            </a:extLst>
          </p:cNvPr>
          <p:cNvSpPr txBox="1"/>
          <p:nvPr/>
        </p:nvSpPr>
        <p:spPr>
          <a:xfrm>
            <a:off x="5424603" y="4328910"/>
            <a:ext cx="94448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/>
              <a:t>[</a:t>
            </a:r>
            <a:r>
              <a:rPr lang="ru-RU" sz="4400" dirty="0"/>
              <a:t>л'</a:t>
            </a:r>
            <a:r>
              <a:rPr lang="en-US" sz="4400" dirty="0"/>
              <a:t>]</a:t>
            </a:r>
            <a:endParaRPr lang="ru-RU" sz="4400" dirty="0"/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55F50B4F-A62D-465A-85B6-75FF673EC9FE}"/>
              </a:ext>
            </a:extLst>
          </p:cNvPr>
          <p:cNvSpPr txBox="1"/>
          <p:nvPr/>
        </p:nvSpPr>
        <p:spPr>
          <a:xfrm>
            <a:off x="3421767" y="5098351"/>
            <a:ext cx="371060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b="1" dirty="0"/>
              <a:t>Нельзя пропеть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b="1" dirty="0"/>
              <a:t>Встречает преграду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00B050"/>
                </a:solidFill>
              </a:rPr>
              <a:t>Согласный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00B050"/>
                </a:solidFill>
              </a:rPr>
              <a:t>Мягкий</a:t>
            </a:r>
            <a:endParaRPr lang="ru-RU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5152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9" grpId="0" animBg="1"/>
      <p:bldP spid="21" grpId="0" animBg="1"/>
      <p:bldP spid="26" grpId="0" animBg="1"/>
      <p:bldP spid="28" grpId="0" animBg="1"/>
      <p:bldP spid="4" grpId="0" animBg="1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A8BD6E7-A5B2-44E7-B1EC-E1EEDB5514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      </a:t>
            </a:r>
            <a:r>
              <a:rPr lang="ru-RU" sz="5400" b="1" dirty="0">
                <a:solidFill>
                  <a:srgbClr val="002060"/>
                </a:solidFill>
              </a:rPr>
              <a:t>Звуки </a:t>
            </a:r>
            <a:r>
              <a:rPr lang="en-US" sz="5400" b="1" dirty="0">
                <a:solidFill>
                  <a:srgbClr val="002060"/>
                </a:solidFill>
              </a:rPr>
              <a:t>[</a:t>
            </a:r>
            <a:r>
              <a:rPr lang="ru-RU" sz="5400" b="1" dirty="0">
                <a:solidFill>
                  <a:srgbClr val="002060"/>
                </a:solidFill>
              </a:rPr>
              <a:t>л</a:t>
            </a:r>
            <a:r>
              <a:rPr lang="en-US" sz="5400" b="1" dirty="0">
                <a:solidFill>
                  <a:srgbClr val="002060"/>
                </a:solidFill>
              </a:rPr>
              <a:t>] [</a:t>
            </a:r>
            <a:r>
              <a:rPr lang="ru-RU" sz="5400" b="1" dirty="0">
                <a:solidFill>
                  <a:srgbClr val="002060"/>
                </a:solidFill>
              </a:rPr>
              <a:t>л’</a:t>
            </a:r>
            <a:r>
              <a:rPr lang="en-US" sz="5400" b="1" dirty="0">
                <a:solidFill>
                  <a:srgbClr val="002060"/>
                </a:solidFill>
              </a:rPr>
              <a:t>]</a:t>
            </a:r>
            <a:r>
              <a:rPr lang="ru-RU" sz="5400" b="1" dirty="0">
                <a:solidFill>
                  <a:srgbClr val="002060"/>
                </a:solidFill>
              </a:rPr>
              <a:t>. Буква </a:t>
            </a:r>
            <a:r>
              <a:rPr lang="ru-RU" sz="5400" b="1" i="1" dirty="0" err="1">
                <a:solidFill>
                  <a:srgbClr val="002060"/>
                </a:solidFill>
              </a:rPr>
              <a:t>Лл</a:t>
            </a:r>
            <a:r>
              <a:rPr lang="ru-RU" sz="5400" b="1" i="1" dirty="0">
                <a:solidFill>
                  <a:srgbClr val="002060"/>
                </a:solidFill>
              </a:rPr>
              <a:t>.</a:t>
            </a:r>
            <a:endParaRPr lang="ru-RU" b="1" i="1" dirty="0">
              <a:solidFill>
                <a:srgbClr val="002060"/>
              </a:solidFill>
            </a:endParaRPr>
          </a:p>
        </p:txBody>
      </p:sp>
      <p:pic>
        <p:nvPicPr>
          <p:cNvPr id="4098" name="Picture 2" descr="Изучаем буквы в действии!: Буква Л">
            <a:extLst>
              <a:ext uri="{FF2B5EF4-FFF2-40B4-BE49-F238E27FC236}">
                <a16:creationId xmlns="" xmlns:a16="http://schemas.microsoft.com/office/drawing/2014/main" id="{C964A426-8094-4E88-9D69-A6AC7816EE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4992" y="1850334"/>
            <a:ext cx="6480312" cy="4351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6363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Откуда берутся мухи в квартире зимой">
            <a:extLst>
              <a:ext uri="{FF2B5EF4-FFF2-40B4-BE49-F238E27FC236}">
                <a16:creationId xmlns="" xmlns:a16="http://schemas.microsoft.com/office/drawing/2014/main" id="{41E618A6-62E3-48A5-80BB-9B5682934B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5589" y="781877"/>
            <a:ext cx="2521466" cy="1715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Продажи Kia рекордно упали, дилеры распродают остатки: какие машины  покупали россияне">
            <a:extLst>
              <a:ext uri="{FF2B5EF4-FFF2-40B4-BE49-F238E27FC236}">
                <a16:creationId xmlns="" xmlns:a16="http://schemas.microsoft.com/office/drawing/2014/main" id="{453751B8-C758-4411-9A93-D3C9246C77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9754" y="888412"/>
            <a:ext cx="3430244" cy="1715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Малина - «ягода здоровья и долголетия»">
            <a:extLst>
              <a:ext uri="{FF2B5EF4-FFF2-40B4-BE49-F238E27FC236}">
                <a16:creationId xmlns="" xmlns:a16="http://schemas.microsoft.com/office/drawing/2014/main" id="{3966C0F9-682E-426E-AC62-8C39A5EC22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4946" y="675343"/>
            <a:ext cx="2570921" cy="1928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="" xmlns:a16="http://schemas.microsoft.com/office/drawing/2014/main" id="{9A31C9AB-24CC-4BA5-9F03-B80DA87D4C7B}"/>
              </a:ext>
            </a:extLst>
          </p:cNvPr>
          <p:cNvSpPr/>
          <p:nvPr/>
        </p:nvSpPr>
        <p:spPr>
          <a:xfrm>
            <a:off x="1185589" y="2700130"/>
            <a:ext cx="484185" cy="46713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>
            <a:extLst>
              <a:ext uri="{FF2B5EF4-FFF2-40B4-BE49-F238E27FC236}">
                <a16:creationId xmlns="" xmlns:a16="http://schemas.microsoft.com/office/drawing/2014/main" id="{8EE34487-F4C1-4F33-A099-EBF4F23E172D}"/>
              </a:ext>
            </a:extLst>
          </p:cNvPr>
          <p:cNvSpPr/>
          <p:nvPr/>
        </p:nvSpPr>
        <p:spPr>
          <a:xfrm>
            <a:off x="1669774" y="2700130"/>
            <a:ext cx="484185" cy="46713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>
            <a:extLst>
              <a:ext uri="{FF2B5EF4-FFF2-40B4-BE49-F238E27FC236}">
                <a16:creationId xmlns="" xmlns:a16="http://schemas.microsoft.com/office/drawing/2014/main" id="{04F355B0-F09A-42E7-95FA-1EF8360B06BF}"/>
              </a:ext>
            </a:extLst>
          </p:cNvPr>
          <p:cNvSpPr/>
          <p:nvPr/>
        </p:nvSpPr>
        <p:spPr>
          <a:xfrm>
            <a:off x="2153959" y="2700130"/>
            <a:ext cx="484185" cy="46713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50475E3A-F06B-45B6-95EC-F8EF65AC9F45}"/>
              </a:ext>
            </a:extLst>
          </p:cNvPr>
          <p:cNvSpPr/>
          <p:nvPr/>
        </p:nvSpPr>
        <p:spPr>
          <a:xfrm>
            <a:off x="2638144" y="2700130"/>
            <a:ext cx="484185" cy="46713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>
            <a:extLst>
              <a:ext uri="{FF2B5EF4-FFF2-40B4-BE49-F238E27FC236}">
                <a16:creationId xmlns="" xmlns:a16="http://schemas.microsoft.com/office/drawing/2014/main" id="{9988812C-4A94-49E3-8684-3AD93E418999}"/>
              </a:ext>
            </a:extLst>
          </p:cNvPr>
          <p:cNvSpPr/>
          <p:nvPr/>
        </p:nvSpPr>
        <p:spPr>
          <a:xfrm>
            <a:off x="4497671" y="2955233"/>
            <a:ext cx="484185" cy="42406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>
            <a:extLst>
              <a:ext uri="{FF2B5EF4-FFF2-40B4-BE49-F238E27FC236}">
                <a16:creationId xmlns="" xmlns:a16="http://schemas.microsoft.com/office/drawing/2014/main" id="{5ACB8C0A-4D18-4D05-B0D4-94DBD9F1574D}"/>
              </a:ext>
            </a:extLst>
          </p:cNvPr>
          <p:cNvSpPr/>
          <p:nvPr/>
        </p:nvSpPr>
        <p:spPr>
          <a:xfrm>
            <a:off x="4981856" y="2955233"/>
            <a:ext cx="484185" cy="42406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>
            <a:extLst>
              <a:ext uri="{FF2B5EF4-FFF2-40B4-BE49-F238E27FC236}">
                <a16:creationId xmlns="" xmlns:a16="http://schemas.microsoft.com/office/drawing/2014/main" id="{DB726E34-4EBD-4907-8ED9-2C2D2E67D86D}"/>
              </a:ext>
            </a:extLst>
          </p:cNvPr>
          <p:cNvSpPr/>
          <p:nvPr/>
        </p:nvSpPr>
        <p:spPr>
          <a:xfrm>
            <a:off x="5466041" y="2955233"/>
            <a:ext cx="484185" cy="42406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>
            <a:extLst>
              <a:ext uri="{FF2B5EF4-FFF2-40B4-BE49-F238E27FC236}">
                <a16:creationId xmlns="" xmlns:a16="http://schemas.microsoft.com/office/drawing/2014/main" id="{8C2EC647-2F28-4A46-8DAF-59EF559094FE}"/>
              </a:ext>
            </a:extLst>
          </p:cNvPr>
          <p:cNvSpPr/>
          <p:nvPr/>
        </p:nvSpPr>
        <p:spPr>
          <a:xfrm>
            <a:off x="5950226" y="2955233"/>
            <a:ext cx="484185" cy="42406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>
            <a:extLst>
              <a:ext uri="{FF2B5EF4-FFF2-40B4-BE49-F238E27FC236}">
                <a16:creationId xmlns="" xmlns:a16="http://schemas.microsoft.com/office/drawing/2014/main" id="{9AAB34D9-6636-44CF-9CDD-11E4E36EF1E1}"/>
              </a:ext>
            </a:extLst>
          </p:cNvPr>
          <p:cNvSpPr/>
          <p:nvPr/>
        </p:nvSpPr>
        <p:spPr>
          <a:xfrm>
            <a:off x="8585489" y="2943637"/>
            <a:ext cx="484185" cy="46713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>
            <a:extLst>
              <a:ext uri="{FF2B5EF4-FFF2-40B4-BE49-F238E27FC236}">
                <a16:creationId xmlns="" xmlns:a16="http://schemas.microsoft.com/office/drawing/2014/main" id="{D09E9A04-FCC2-4C27-8A49-7320B7206AA9}"/>
              </a:ext>
            </a:extLst>
          </p:cNvPr>
          <p:cNvSpPr/>
          <p:nvPr/>
        </p:nvSpPr>
        <p:spPr>
          <a:xfrm>
            <a:off x="9069674" y="2943637"/>
            <a:ext cx="484185" cy="46713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>
            <a:extLst>
              <a:ext uri="{FF2B5EF4-FFF2-40B4-BE49-F238E27FC236}">
                <a16:creationId xmlns="" xmlns:a16="http://schemas.microsoft.com/office/drawing/2014/main" id="{1B8CCC05-1A11-40E6-8306-1E6E82C7A13C}"/>
              </a:ext>
            </a:extLst>
          </p:cNvPr>
          <p:cNvSpPr/>
          <p:nvPr/>
        </p:nvSpPr>
        <p:spPr>
          <a:xfrm>
            <a:off x="9553859" y="2943637"/>
            <a:ext cx="484185" cy="46713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>
            <a:extLst>
              <a:ext uri="{FF2B5EF4-FFF2-40B4-BE49-F238E27FC236}">
                <a16:creationId xmlns="" xmlns:a16="http://schemas.microsoft.com/office/drawing/2014/main" id="{7132417B-C696-4A38-BEEF-448B3A966F66}"/>
              </a:ext>
            </a:extLst>
          </p:cNvPr>
          <p:cNvSpPr/>
          <p:nvPr/>
        </p:nvSpPr>
        <p:spPr>
          <a:xfrm>
            <a:off x="10038044" y="2943637"/>
            <a:ext cx="484185" cy="46713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>
            <a:extLst>
              <a:ext uri="{FF2B5EF4-FFF2-40B4-BE49-F238E27FC236}">
                <a16:creationId xmlns="" xmlns:a16="http://schemas.microsoft.com/office/drawing/2014/main" id="{0CBB2DAF-E5E1-4D9D-80F7-CB60CD1DB191}"/>
              </a:ext>
            </a:extLst>
          </p:cNvPr>
          <p:cNvSpPr/>
          <p:nvPr/>
        </p:nvSpPr>
        <p:spPr>
          <a:xfrm>
            <a:off x="11006414" y="2953576"/>
            <a:ext cx="484185" cy="4572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>
            <a:extLst>
              <a:ext uri="{FF2B5EF4-FFF2-40B4-BE49-F238E27FC236}">
                <a16:creationId xmlns="" xmlns:a16="http://schemas.microsoft.com/office/drawing/2014/main" id="{5EDD5D9C-69BC-4F3A-A1C6-6958EFFF5F74}"/>
              </a:ext>
            </a:extLst>
          </p:cNvPr>
          <p:cNvSpPr/>
          <p:nvPr/>
        </p:nvSpPr>
        <p:spPr>
          <a:xfrm>
            <a:off x="10522229" y="2953576"/>
            <a:ext cx="484185" cy="4572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>
            <a:extLst>
              <a:ext uri="{FF2B5EF4-FFF2-40B4-BE49-F238E27FC236}">
                <a16:creationId xmlns="" xmlns:a16="http://schemas.microsoft.com/office/drawing/2014/main" id="{EC38A841-AC3E-4446-A8A3-B1F3285857E7}"/>
              </a:ext>
            </a:extLst>
          </p:cNvPr>
          <p:cNvSpPr/>
          <p:nvPr/>
        </p:nvSpPr>
        <p:spPr>
          <a:xfrm>
            <a:off x="6434410" y="2955232"/>
            <a:ext cx="484185" cy="42406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>
            <a:extLst>
              <a:ext uri="{FF2B5EF4-FFF2-40B4-BE49-F238E27FC236}">
                <a16:creationId xmlns="" xmlns:a16="http://schemas.microsoft.com/office/drawing/2014/main" id="{5D1AA205-8979-42FF-BD87-6F03BC4AF037}"/>
              </a:ext>
            </a:extLst>
          </p:cNvPr>
          <p:cNvSpPr/>
          <p:nvPr/>
        </p:nvSpPr>
        <p:spPr>
          <a:xfrm>
            <a:off x="6918595" y="2955233"/>
            <a:ext cx="484185" cy="42406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>
            <a:extLst>
              <a:ext uri="{FF2B5EF4-FFF2-40B4-BE49-F238E27FC236}">
                <a16:creationId xmlns="" xmlns:a16="http://schemas.microsoft.com/office/drawing/2014/main" id="{14AF9897-0FF8-449E-B6C0-EDBCE85E4622}"/>
              </a:ext>
            </a:extLst>
          </p:cNvPr>
          <p:cNvSpPr/>
          <p:nvPr/>
        </p:nvSpPr>
        <p:spPr>
          <a:xfrm>
            <a:off x="1669773" y="2710068"/>
            <a:ext cx="484185" cy="467139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>
            <a:extLst>
              <a:ext uri="{FF2B5EF4-FFF2-40B4-BE49-F238E27FC236}">
                <a16:creationId xmlns="" xmlns:a16="http://schemas.microsoft.com/office/drawing/2014/main" id="{991D9C61-B954-4D44-8C4C-AC5026DCD3DB}"/>
              </a:ext>
            </a:extLst>
          </p:cNvPr>
          <p:cNvSpPr/>
          <p:nvPr/>
        </p:nvSpPr>
        <p:spPr>
          <a:xfrm>
            <a:off x="2638143" y="2700129"/>
            <a:ext cx="484185" cy="467139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>
            <a:extLst>
              <a:ext uri="{FF2B5EF4-FFF2-40B4-BE49-F238E27FC236}">
                <a16:creationId xmlns="" xmlns:a16="http://schemas.microsoft.com/office/drawing/2014/main" id="{CC6CA614-7DE0-4E2F-8868-A9C07493E047}"/>
              </a:ext>
            </a:extLst>
          </p:cNvPr>
          <p:cNvSpPr/>
          <p:nvPr/>
        </p:nvSpPr>
        <p:spPr>
          <a:xfrm>
            <a:off x="4981854" y="2955232"/>
            <a:ext cx="484185" cy="434007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>
            <a:extLst>
              <a:ext uri="{FF2B5EF4-FFF2-40B4-BE49-F238E27FC236}">
                <a16:creationId xmlns="" xmlns:a16="http://schemas.microsoft.com/office/drawing/2014/main" id="{8F1CE8F2-4667-4EF0-ADBC-36E2AD77DDA1}"/>
              </a:ext>
            </a:extLst>
          </p:cNvPr>
          <p:cNvSpPr/>
          <p:nvPr/>
        </p:nvSpPr>
        <p:spPr>
          <a:xfrm>
            <a:off x="5950225" y="2955232"/>
            <a:ext cx="484185" cy="42407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>
            <a:extLst>
              <a:ext uri="{FF2B5EF4-FFF2-40B4-BE49-F238E27FC236}">
                <a16:creationId xmlns="" xmlns:a16="http://schemas.microsoft.com/office/drawing/2014/main" id="{58E59A3A-10FD-429C-BF59-482826066549}"/>
              </a:ext>
            </a:extLst>
          </p:cNvPr>
          <p:cNvSpPr/>
          <p:nvPr/>
        </p:nvSpPr>
        <p:spPr>
          <a:xfrm>
            <a:off x="6918594" y="2955232"/>
            <a:ext cx="484185" cy="424069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>
            <a:extLst>
              <a:ext uri="{FF2B5EF4-FFF2-40B4-BE49-F238E27FC236}">
                <a16:creationId xmlns="" xmlns:a16="http://schemas.microsoft.com/office/drawing/2014/main" id="{A8707001-88A2-4F3D-ACF6-E70EF1AF37DA}"/>
              </a:ext>
            </a:extLst>
          </p:cNvPr>
          <p:cNvSpPr/>
          <p:nvPr/>
        </p:nvSpPr>
        <p:spPr>
          <a:xfrm>
            <a:off x="9069673" y="2933701"/>
            <a:ext cx="484185" cy="47707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>
            <a:extLst>
              <a:ext uri="{FF2B5EF4-FFF2-40B4-BE49-F238E27FC236}">
                <a16:creationId xmlns="" xmlns:a16="http://schemas.microsoft.com/office/drawing/2014/main" id="{D0F6B279-4212-4E42-848C-FAAF276F8510}"/>
              </a:ext>
            </a:extLst>
          </p:cNvPr>
          <p:cNvSpPr/>
          <p:nvPr/>
        </p:nvSpPr>
        <p:spPr>
          <a:xfrm>
            <a:off x="10038042" y="2943637"/>
            <a:ext cx="484185" cy="467139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>
            <a:extLst>
              <a:ext uri="{FF2B5EF4-FFF2-40B4-BE49-F238E27FC236}">
                <a16:creationId xmlns="" xmlns:a16="http://schemas.microsoft.com/office/drawing/2014/main" id="{18D03322-0248-47CD-BB91-B697F8B8A539}"/>
              </a:ext>
            </a:extLst>
          </p:cNvPr>
          <p:cNvSpPr/>
          <p:nvPr/>
        </p:nvSpPr>
        <p:spPr>
          <a:xfrm>
            <a:off x="11006414" y="2933700"/>
            <a:ext cx="484185" cy="467139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CE7DE2A1-A55E-4F9D-93FF-EE09DB51E082}"/>
              </a:ext>
            </a:extLst>
          </p:cNvPr>
          <p:cNvSpPr txBox="1"/>
          <p:nvPr/>
        </p:nvSpPr>
        <p:spPr>
          <a:xfrm>
            <a:off x="5466039" y="3591339"/>
            <a:ext cx="107593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dirty="0"/>
              <a:t>[</a:t>
            </a:r>
            <a:r>
              <a:rPr lang="ru-RU" sz="5400" dirty="0"/>
              <a:t>м</a:t>
            </a:r>
            <a:r>
              <a:rPr lang="en-US" sz="5400" dirty="0"/>
              <a:t>]</a:t>
            </a:r>
            <a:endParaRPr lang="ru-RU" sz="5400" dirty="0"/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4B9BD8ED-29BD-404B-A170-A0C13B6881FB}"/>
              </a:ext>
            </a:extLst>
          </p:cNvPr>
          <p:cNvSpPr txBox="1"/>
          <p:nvPr/>
        </p:nvSpPr>
        <p:spPr>
          <a:xfrm flipH="1">
            <a:off x="3707055" y="4514669"/>
            <a:ext cx="4191241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200" dirty="0"/>
              <a:t>Нельзя пропеть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200" dirty="0"/>
              <a:t>Встречает преграду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200" dirty="0">
                <a:solidFill>
                  <a:srgbClr val="002060"/>
                </a:solidFill>
              </a:rPr>
              <a:t>Согласный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200" dirty="0">
                <a:solidFill>
                  <a:srgbClr val="002060"/>
                </a:solidFill>
              </a:rPr>
              <a:t>Твёрдый</a:t>
            </a:r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5AE484CF-3711-4CDA-B7CC-0D9158D8141D}"/>
              </a:ext>
            </a:extLst>
          </p:cNvPr>
          <p:cNvSpPr/>
          <p:nvPr/>
        </p:nvSpPr>
        <p:spPr>
          <a:xfrm>
            <a:off x="1802296" y="-45719"/>
            <a:ext cx="45719" cy="45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>
            <a:extLst>
              <a:ext uri="{FF2B5EF4-FFF2-40B4-BE49-F238E27FC236}">
                <a16:creationId xmlns="" xmlns:a16="http://schemas.microsoft.com/office/drawing/2014/main" id="{28EB81A8-A702-442A-9BD5-DCD55DBC0009}"/>
              </a:ext>
            </a:extLst>
          </p:cNvPr>
          <p:cNvSpPr/>
          <p:nvPr/>
        </p:nvSpPr>
        <p:spPr>
          <a:xfrm>
            <a:off x="1180882" y="2710067"/>
            <a:ext cx="484185" cy="467139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>
            <a:extLst>
              <a:ext uri="{FF2B5EF4-FFF2-40B4-BE49-F238E27FC236}">
                <a16:creationId xmlns="" xmlns:a16="http://schemas.microsoft.com/office/drawing/2014/main" id="{B5BE8546-FEB6-4AFA-9B70-2D10BDBEF1A0}"/>
              </a:ext>
            </a:extLst>
          </p:cNvPr>
          <p:cNvSpPr/>
          <p:nvPr/>
        </p:nvSpPr>
        <p:spPr>
          <a:xfrm>
            <a:off x="4497667" y="2943636"/>
            <a:ext cx="484185" cy="467139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>
            <a:extLst>
              <a:ext uri="{FF2B5EF4-FFF2-40B4-BE49-F238E27FC236}">
                <a16:creationId xmlns="" xmlns:a16="http://schemas.microsoft.com/office/drawing/2014/main" id="{8CD59D14-1926-41BA-82C1-4A9DB8A94AF8}"/>
              </a:ext>
            </a:extLst>
          </p:cNvPr>
          <p:cNvSpPr/>
          <p:nvPr/>
        </p:nvSpPr>
        <p:spPr>
          <a:xfrm>
            <a:off x="8585487" y="2943635"/>
            <a:ext cx="484185" cy="467139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2614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5" grpId="0"/>
      <p:bldP spid="31" grpId="0" animBg="1"/>
      <p:bldP spid="35" grpId="0" animBg="1"/>
      <p:bldP spid="3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Футбольный мяч. Виды и устройство. Как выбрать и применение">
            <a:extLst>
              <a:ext uri="{FF2B5EF4-FFF2-40B4-BE49-F238E27FC236}">
                <a16:creationId xmlns="" xmlns:a16="http://schemas.microsoft.com/office/drawing/2014/main" id="{18AE75FD-75E8-4243-B924-2D6A1385AC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4879" y="566323"/>
            <a:ext cx="2276060" cy="2270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Метла из ХВОРОСТА с деревянным черенком (5) купить в Краснодаре по выгодной  цене в интернет-магазине – «Магазин садовода»">
            <a:extLst>
              <a:ext uri="{FF2B5EF4-FFF2-40B4-BE49-F238E27FC236}">
                <a16:creationId xmlns="" xmlns:a16="http://schemas.microsoft.com/office/drawing/2014/main" id="{DCC135A9-E5CC-445D-A3CC-780E85887F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7182472" y="-714789"/>
            <a:ext cx="2200275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C1EA1530-B29F-4F42-885D-2A6E5A56DB27}"/>
              </a:ext>
            </a:extLst>
          </p:cNvPr>
          <p:cNvSpPr/>
          <p:nvPr/>
        </p:nvSpPr>
        <p:spPr>
          <a:xfrm>
            <a:off x="2373380" y="3188804"/>
            <a:ext cx="459686" cy="48039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>
            <a:extLst>
              <a:ext uri="{FF2B5EF4-FFF2-40B4-BE49-F238E27FC236}">
                <a16:creationId xmlns="" xmlns:a16="http://schemas.microsoft.com/office/drawing/2014/main" id="{6FB61AFB-6F3C-4BF3-A773-66964589902C}"/>
              </a:ext>
            </a:extLst>
          </p:cNvPr>
          <p:cNvSpPr/>
          <p:nvPr/>
        </p:nvSpPr>
        <p:spPr>
          <a:xfrm>
            <a:off x="2833066" y="3188804"/>
            <a:ext cx="459686" cy="48039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7B253A84-3545-46BE-A9B2-EB325B16616E}"/>
              </a:ext>
            </a:extLst>
          </p:cNvPr>
          <p:cNvSpPr/>
          <p:nvPr/>
        </p:nvSpPr>
        <p:spPr>
          <a:xfrm>
            <a:off x="3292752" y="3188804"/>
            <a:ext cx="459686" cy="48039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>
            <a:extLst>
              <a:ext uri="{FF2B5EF4-FFF2-40B4-BE49-F238E27FC236}">
                <a16:creationId xmlns="" xmlns:a16="http://schemas.microsoft.com/office/drawing/2014/main" id="{01EAB1DB-EB1F-41A5-B5D8-4202FF9C0A43}"/>
              </a:ext>
            </a:extLst>
          </p:cNvPr>
          <p:cNvSpPr/>
          <p:nvPr/>
        </p:nvSpPr>
        <p:spPr>
          <a:xfrm>
            <a:off x="7750033" y="3082785"/>
            <a:ext cx="459686" cy="48039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>
            <a:extLst>
              <a:ext uri="{FF2B5EF4-FFF2-40B4-BE49-F238E27FC236}">
                <a16:creationId xmlns="" xmlns:a16="http://schemas.microsoft.com/office/drawing/2014/main" id="{316C8F4A-3674-48B3-8705-482969A1B1A1}"/>
              </a:ext>
            </a:extLst>
          </p:cNvPr>
          <p:cNvSpPr/>
          <p:nvPr/>
        </p:nvSpPr>
        <p:spPr>
          <a:xfrm>
            <a:off x="8209719" y="3082784"/>
            <a:ext cx="459686" cy="48039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>
            <a:extLst>
              <a:ext uri="{FF2B5EF4-FFF2-40B4-BE49-F238E27FC236}">
                <a16:creationId xmlns="" xmlns:a16="http://schemas.microsoft.com/office/drawing/2014/main" id="{DBE05844-8B75-4532-9E27-A7DC45228AE2}"/>
              </a:ext>
            </a:extLst>
          </p:cNvPr>
          <p:cNvSpPr/>
          <p:nvPr/>
        </p:nvSpPr>
        <p:spPr>
          <a:xfrm>
            <a:off x="8669405" y="3082784"/>
            <a:ext cx="459686" cy="48039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>
            <a:extLst>
              <a:ext uri="{FF2B5EF4-FFF2-40B4-BE49-F238E27FC236}">
                <a16:creationId xmlns="" xmlns:a16="http://schemas.microsoft.com/office/drawing/2014/main" id="{5375E803-AA84-45CB-A476-ED1BD97C22DF}"/>
              </a:ext>
            </a:extLst>
          </p:cNvPr>
          <p:cNvSpPr/>
          <p:nvPr/>
        </p:nvSpPr>
        <p:spPr>
          <a:xfrm>
            <a:off x="9129091" y="3082783"/>
            <a:ext cx="459686" cy="48039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>
            <a:extLst>
              <a:ext uri="{FF2B5EF4-FFF2-40B4-BE49-F238E27FC236}">
                <a16:creationId xmlns="" xmlns:a16="http://schemas.microsoft.com/office/drawing/2014/main" id="{8FC30AB1-0CE1-47CC-871B-31C277404227}"/>
              </a:ext>
            </a:extLst>
          </p:cNvPr>
          <p:cNvSpPr/>
          <p:nvPr/>
        </p:nvSpPr>
        <p:spPr>
          <a:xfrm>
            <a:off x="9588777" y="3082783"/>
            <a:ext cx="459686" cy="48039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59496F83-E08E-42C9-83A8-D13F425469AB}"/>
              </a:ext>
            </a:extLst>
          </p:cNvPr>
          <p:cNvSpPr/>
          <p:nvPr/>
        </p:nvSpPr>
        <p:spPr>
          <a:xfrm>
            <a:off x="2833066" y="3188803"/>
            <a:ext cx="459686" cy="480391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>
            <a:extLst>
              <a:ext uri="{FF2B5EF4-FFF2-40B4-BE49-F238E27FC236}">
                <a16:creationId xmlns="" xmlns:a16="http://schemas.microsoft.com/office/drawing/2014/main" id="{2B4B04E3-1622-4113-A396-0D6F49B3D98A}"/>
              </a:ext>
            </a:extLst>
          </p:cNvPr>
          <p:cNvSpPr/>
          <p:nvPr/>
        </p:nvSpPr>
        <p:spPr>
          <a:xfrm>
            <a:off x="8209719" y="3094374"/>
            <a:ext cx="459686" cy="480391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>
            <a:extLst>
              <a:ext uri="{FF2B5EF4-FFF2-40B4-BE49-F238E27FC236}">
                <a16:creationId xmlns="" xmlns:a16="http://schemas.microsoft.com/office/drawing/2014/main" id="{6D5AAE1D-AE85-495F-807B-6A5BD0B03253}"/>
              </a:ext>
            </a:extLst>
          </p:cNvPr>
          <p:cNvSpPr/>
          <p:nvPr/>
        </p:nvSpPr>
        <p:spPr>
          <a:xfrm>
            <a:off x="9588777" y="3079460"/>
            <a:ext cx="459686" cy="480391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36E8F63A-EF13-4F2E-8373-3AD73256BB83}"/>
              </a:ext>
            </a:extLst>
          </p:cNvPr>
          <p:cNvSpPr txBox="1"/>
          <p:nvPr/>
        </p:nvSpPr>
        <p:spPr>
          <a:xfrm flipH="1">
            <a:off x="5367832" y="3284473"/>
            <a:ext cx="12264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/>
              <a:t>[</a:t>
            </a:r>
            <a:r>
              <a:rPr lang="ru-RU" sz="4400" dirty="0"/>
              <a:t>м'</a:t>
            </a:r>
            <a:r>
              <a:rPr lang="en-US" sz="4400" dirty="0"/>
              <a:t>]</a:t>
            </a:r>
            <a:endParaRPr lang="ru-RU" sz="4400" dirty="0"/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4FCEA103-A363-4F71-BCB1-4E523239E2D4}"/>
              </a:ext>
            </a:extLst>
          </p:cNvPr>
          <p:cNvSpPr txBox="1"/>
          <p:nvPr/>
        </p:nvSpPr>
        <p:spPr>
          <a:xfrm>
            <a:off x="3677061" y="4583384"/>
            <a:ext cx="4762501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200" b="1" dirty="0"/>
              <a:t>Нельзя пропеть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200" b="1" dirty="0"/>
              <a:t>Встречает преграду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200" b="1" dirty="0">
                <a:solidFill>
                  <a:srgbClr val="00B050"/>
                </a:solidFill>
              </a:rPr>
              <a:t>Согласный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200" b="1" dirty="0">
                <a:solidFill>
                  <a:srgbClr val="00B050"/>
                </a:solidFill>
              </a:rPr>
              <a:t>Мягкий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="" xmlns:a16="http://schemas.microsoft.com/office/drawing/2014/main" id="{0D35631A-9FB9-43CD-8BC4-94A2CCBE9E1D}"/>
              </a:ext>
            </a:extLst>
          </p:cNvPr>
          <p:cNvSpPr/>
          <p:nvPr/>
        </p:nvSpPr>
        <p:spPr>
          <a:xfrm>
            <a:off x="2342736" y="3205369"/>
            <a:ext cx="490330" cy="463826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>
            <a:extLst>
              <a:ext uri="{FF2B5EF4-FFF2-40B4-BE49-F238E27FC236}">
                <a16:creationId xmlns="" xmlns:a16="http://schemas.microsoft.com/office/drawing/2014/main" id="{63A1175A-AF86-4C68-8308-0498119C000A}"/>
              </a:ext>
            </a:extLst>
          </p:cNvPr>
          <p:cNvSpPr/>
          <p:nvPr/>
        </p:nvSpPr>
        <p:spPr>
          <a:xfrm>
            <a:off x="7728217" y="3094374"/>
            <a:ext cx="490330" cy="463826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7876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0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6" grpId="0" animBg="1"/>
      <p:bldP spid="17" grpId="0" animBg="1"/>
      <p:bldP spid="18" grpId="0" animBg="1"/>
      <p:bldP spid="7" grpId="0"/>
      <p:bldP spid="16" grpId="0" animBg="1"/>
      <p:bldP spid="2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DFB6E6A-CB73-4E0A-9BD1-179806B96B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dirty="0">
                <a:solidFill>
                  <a:srgbClr val="002060"/>
                </a:solidFill>
              </a:rPr>
              <a:t>Звуки </a:t>
            </a:r>
            <a:r>
              <a:rPr lang="en-US" sz="4800" b="1" dirty="0">
                <a:solidFill>
                  <a:srgbClr val="002060"/>
                </a:solidFill>
              </a:rPr>
              <a:t>[</a:t>
            </a:r>
            <a:r>
              <a:rPr lang="ru-RU" sz="4800" b="1" dirty="0">
                <a:solidFill>
                  <a:srgbClr val="002060"/>
                </a:solidFill>
              </a:rPr>
              <a:t>м</a:t>
            </a:r>
            <a:r>
              <a:rPr lang="en-US" sz="4800" b="1" dirty="0">
                <a:solidFill>
                  <a:srgbClr val="002060"/>
                </a:solidFill>
              </a:rPr>
              <a:t>] [</a:t>
            </a:r>
            <a:r>
              <a:rPr lang="ru-RU" sz="4800" b="1" dirty="0">
                <a:solidFill>
                  <a:srgbClr val="002060"/>
                </a:solidFill>
              </a:rPr>
              <a:t>м’</a:t>
            </a:r>
            <a:r>
              <a:rPr lang="en-US" sz="4800" b="1" dirty="0">
                <a:solidFill>
                  <a:srgbClr val="002060"/>
                </a:solidFill>
              </a:rPr>
              <a:t>]</a:t>
            </a:r>
            <a:r>
              <a:rPr lang="ru-RU" sz="4800" b="1" dirty="0">
                <a:solidFill>
                  <a:srgbClr val="002060"/>
                </a:solidFill>
              </a:rPr>
              <a:t>. Буква </a:t>
            </a:r>
            <a:r>
              <a:rPr lang="ru-RU" sz="4800" b="1" i="1" dirty="0">
                <a:solidFill>
                  <a:srgbClr val="002060"/>
                </a:solidFill>
              </a:rPr>
              <a:t>Мм.</a:t>
            </a:r>
          </a:p>
        </p:txBody>
      </p:sp>
      <p:pic>
        <p:nvPicPr>
          <p:cNvPr id="7170" name="Picture 2" descr="Письмо заглавной буквы М - начальные классы, презентации">
            <a:extLst>
              <a:ext uri="{FF2B5EF4-FFF2-40B4-BE49-F238E27FC236}">
                <a16:creationId xmlns="" xmlns:a16="http://schemas.microsoft.com/office/drawing/2014/main" id="{0A3C486A-67B9-43D7-9A9B-4E89E65FFA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4748" y="1573005"/>
            <a:ext cx="6559826" cy="4919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5791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E2B7272-CCB2-49C3-8B3B-938467FBFD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2035"/>
            <a:ext cx="10515600" cy="1020417"/>
          </a:xfrm>
        </p:spPr>
        <p:txBody>
          <a:bodyPr>
            <a:normAutofit/>
          </a:bodyPr>
          <a:lstStyle/>
          <a:p>
            <a:pPr algn="ctr"/>
            <a:r>
              <a:rPr lang="ru-RU" sz="6000" b="1" i="1" dirty="0">
                <a:solidFill>
                  <a:srgbClr val="002060"/>
                </a:solidFill>
              </a:rPr>
              <a:t>Читаем слоги</a:t>
            </a:r>
          </a:p>
        </p:txBody>
      </p:sp>
      <p:pic>
        <p:nvPicPr>
          <p:cNvPr id="8194" name="Picture 2" descr="Грамматика. Обучение чтению. Знакомство с буквой &quot;М&quot;. обозначающей звук [м]  и [м'] - Домашняя школа для ребят-дошколят - Страна Мам">
            <a:extLst>
              <a:ext uri="{FF2B5EF4-FFF2-40B4-BE49-F238E27FC236}">
                <a16:creationId xmlns="" xmlns:a16="http://schemas.microsoft.com/office/drawing/2014/main" id="{A792F2BA-7471-4C90-87D1-3F83CD8124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2157" y="1558166"/>
            <a:ext cx="4280452" cy="4765777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2397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93</TotalTime>
  <Words>84</Words>
  <Application>Microsoft Office PowerPoint</Application>
  <PresentationFormat>Произвольный</PresentationFormat>
  <Paragraphs>29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 Урок литературного чтения 1 класс УМК системы Занкова Тема: «Звуки [л] [л’]. Буква Лл Звуки [н] [н']. Буква Нн»</vt:lpstr>
      <vt:lpstr>Произносите чётко</vt:lpstr>
      <vt:lpstr>Презентация PowerPoint</vt:lpstr>
      <vt:lpstr>Презентация PowerPoint</vt:lpstr>
      <vt:lpstr>      Звуки [л] [л’]. Буква Лл.</vt:lpstr>
      <vt:lpstr>Презентация PowerPoint</vt:lpstr>
      <vt:lpstr>Презентация PowerPoint</vt:lpstr>
      <vt:lpstr>Звуки [м] [м’]. Буква Мм.</vt:lpstr>
      <vt:lpstr>Читаем слоги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Звуки [л] [л’]. Буква Лл Звуки [н] [н']. Буква Нн</dc:title>
  <dc:creator>Анна Рогожина</dc:creator>
  <cp:lastModifiedBy>Садыхова Елена Юрьевна</cp:lastModifiedBy>
  <cp:revision>5</cp:revision>
  <dcterms:created xsi:type="dcterms:W3CDTF">2022-10-02T12:23:58Z</dcterms:created>
  <dcterms:modified xsi:type="dcterms:W3CDTF">2022-11-02T06:45:59Z</dcterms:modified>
</cp:coreProperties>
</file>