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autoCompressPictures="0">
  <p:sldMasterIdLst>
    <p:sldMasterId id="2147483659" r:id="rId1"/>
  </p:sldMasterIdLst>
  <p:notesMasterIdLst>
    <p:notesMasterId r:id="rId64"/>
  </p:notesMasterIdLst>
  <p:sldIdLst>
    <p:sldId id="408" r:id="rId2"/>
    <p:sldId id="411" r:id="rId3"/>
    <p:sldId id="413" r:id="rId4"/>
    <p:sldId id="416" r:id="rId5"/>
    <p:sldId id="419" r:id="rId6"/>
    <p:sldId id="420" r:id="rId7"/>
    <p:sldId id="422" r:id="rId8"/>
    <p:sldId id="423" r:id="rId9"/>
    <p:sldId id="424" r:id="rId10"/>
    <p:sldId id="425" r:id="rId11"/>
    <p:sldId id="426" r:id="rId12"/>
    <p:sldId id="427" r:id="rId13"/>
    <p:sldId id="431" r:id="rId14"/>
    <p:sldId id="433" r:id="rId15"/>
    <p:sldId id="434" r:id="rId16"/>
    <p:sldId id="435" r:id="rId17"/>
    <p:sldId id="436" r:id="rId18"/>
    <p:sldId id="437" r:id="rId19"/>
    <p:sldId id="438" r:id="rId20"/>
    <p:sldId id="439" r:id="rId21"/>
    <p:sldId id="440" r:id="rId22"/>
    <p:sldId id="441" r:id="rId23"/>
    <p:sldId id="442" r:id="rId24"/>
    <p:sldId id="443" r:id="rId25"/>
    <p:sldId id="445" r:id="rId26"/>
    <p:sldId id="447" r:id="rId27"/>
    <p:sldId id="446" r:id="rId28"/>
    <p:sldId id="451" r:id="rId29"/>
    <p:sldId id="452" r:id="rId30"/>
    <p:sldId id="453" r:id="rId31"/>
    <p:sldId id="455" r:id="rId32"/>
    <p:sldId id="456" r:id="rId33"/>
    <p:sldId id="457" r:id="rId34"/>
    <p:sldId id="458" r:id="rId35"/>
    <p:sldId id="460" r:id="rId36"/>
    <p:sldId id="503" r:id="rId37"/>
    <p:sldId id="464" r:id="rId38"/>
    <p:sldId id="465" r:id="rId39"/>
    <p:sldId id="472" r:id="rId40"/>
    <p:sldId id="467" r:id="rId41"/>
    <p:sldId id="506" r:id="rId42"/>
    <p:sldId id="505" r:id="rId43"/>
    <p:sldId id="469" r:id="rId44"/>
    <p:sldId id="470" r:id="rId45"/>
    <p:sldId id="507" r:id="rId46"/>
    <p:sldId id="471" r:id="rId47"/>
    <p:sldId id="508" r:id="rId48"/>
    <p:sldId id="474" r:id="rId49"/>
    <p:sldId id="475" r:id="rId50"/>
    <p:sldId id="476" r:id="rId51"/>
    <p:sldId id="487" r:id="rId52"/>
    <p:sldId id="490" r:id="rId53"/>
    <p:sldId id="491" r:id="rId54"/>
    <p:sldId id="500" r:id="rId55"/>
    <p:sldId id="501" r:id="rId56"/>
    <p:sldId id="502" r:id="rId57"/>
    <p:sldId id="494" r:id="rId58"/>
    <p:sldId id="495" r:id="rId59"/>
    <p:sldId id="496" r:id="rId60"/>
    <p:sldId id="497" r:id="rId61"/>
    <p:sldId id="509" r:id="rId62"/>
    <p:sldId id="410" r:id="rId63"/>
  </p:sldIdLst>
  <p:sldSz cx="9144000" cy="5143500" type="screen16x9"/>
  <p:notesSz cx="6858000" cy="9947275"/>
  <p:embeddedFontLst>
    <p:embeddedFont>
      <p:font typeface="Blogger Sans" panose="02000506030000020004" charset="0"/>
      <p:regular r:id="rId65"/>
      <p:bold r:id="rId66"/>
      <p:italic r:id="rId67"/>
      <p:boldItalic r:id="rId68"/>
    </p:embeddedFont>
    <p:embeddedFont>
      <p:font typeface="Calibri" panose="020F0502020204030204" pitchFamily="34" charset="0"/>
      <p:regular r:id="rId69"/>
      <p:bold r:id="rId70"/>
      <p:italic r:id="rId71"/>
      <p:boldItalic r:id="rId72"/>
    </p:embeddedFont>
    <p:embeddedFont>
      <p:font typeface="Cambria Math" panose="02040503050406030204" pitchFamily="18" charset="0"/>
      <p:regular r:id="rId73"/>
    </p:embeddedFont>
    <p:embeddedFont>
      <p:font typeface="Roboto" panose="020B0604020202020204" charset="0"/>
      <p:regular r:id="rId74"/>
      <p:bold r:id="rId75"/>
      <p:italic r:id="rId76"/>
      <p:boldItalic r:id="rId77"/>
    </p:embeddedFont>
    <p:embeddedFont>
      <p:font typeface="Roboto Slab" panose="020B0604020202020204" charset="0"/>
      <p:regular r:id="rId78"/>
    </p:embeddedFont>
    <p:embeddedFont>
      <p:font typeface="Segoe UI Semibold" panose="020B0702040204020203" pitchFamily="34" charset="0"/>
      <p:bold r:id="rId79"/>
      <p:boldItalic r:id="rId80"/>
    </p:embeddedFont>
  </p:embeddedFont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>
        <p15:guide id="8" pos="272" userDrawn="1">
          <p15:clr>
            <a:srgbClr val="A4A3A4"/>
          </p15:clr>
        </p15:guide>
        <p15:guide id="13" orient="horz" pos="2981" userDrawn="1">
          <p15:clr>
            <a:srgbClr val="A4A3A4"/>
          </p15:clr>
        </p15:guide>
        <p15:guide id="22" orient="horz" pos="259" userDrawn="1">
          <p15:clr>
            <a:srgbClr val="A4A3A4"/>
          </p15:clr>
        </p15:guide>
        <p15:guide id="28" pos="5488" userDrawn="1">
          <p15:clr>
            <a:srgbClr val="A4A3A4"/>
          </p15:clr>
        </p15:guide>
        <p15:guide id="30" pos="2767" userDrawn="1">
          <p15:clr>
            <a:srgbClr val="A4A3A4"/>
          </p15:clr>
        </p15:guide>
        <p15:guide id="31" pos="2993" userDrawn="1">
          <p15:clr>
            <a:srgbClr val="A4A3A4"/>
          </p15:clr>
        </p15:guide>
        <p15:guide id="35" pos="3900" userDrawn="1">
          <p15:clr>
            <a:srgbClr val="A4A3A4"/>
          </p15:clr>
        </p15:guide>
        <p15:guide id="36" pos="1860" userDrawn="1">
          <p15:clr>
            <a:srgbClr val="A4A3A4"/>
          </p15:clr>
        </p15:guide>
        <p15:guide id="37" pos="2086" userDrawn="1">
          <p15:clr>
            <a:srgbClr val="A4A3A4"/>
          </p15:clr>
        </p15:guide>
        <p15:guide id="38" pos="36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66"/>
    <a:srgbClr val="DAF6FF"/>
    <a:srgbClr val="17375E"/>
    <a:srgbClr val="002060"/>
    <a:srgbClr val="E33400"/>
    <a:srgbClr val="FF7703"/>
    <a:srgbClr val="F46002"/>
    <a:srgbClr val="11980A"/>
    <a:srgbClr val="673D05"/>
    <a:srgbClr val="3F25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93" autoAdjust="0"/>
    <p:restoredTop sz="92939" autoAdjust="0"/>
  </p:normalViewPr>
  <p:slideViewPr>
    <p:cSldViewPr snapToObjects="1">
      <p:cViewPr varScale="1">
        <p:scale>
          <a:sx n="84" d="100"/>
          <a:sy n="84" d="100"/>
        </p:scale>
        <p:origin x="768" y="84"/>
      </p:cViewPr>
      <p:guideLst>
        <p:guide pos="272"/>
        <p:guide orient="horz" pos="2981"/>
        <p:guide orient="horz" pos="259"/>
        <p:guide pos="5488"/>
        <p:guide pos="2767"/>
        <p:guide pos="2993"/>
        <p:guide pos="3900"/>
        <p:guide pos="1860"/>
        <p:guide pos="2086"/>
        <p:guide pos="36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768"/>
    </p:cViewPr>
  </p:sorterViewPr>
  <p:notesViewPr>
    <p:cSldViewPr snapToObjects="1">
      <p:cViewPr varScale="1">
        <p:scale>
          <a:sx n="77" d="100"/>
          <a:sy n="77" d="100"/>
        </p:scale>
        <p:origin x="2208" y="108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font" Target="fonts/font4.fntdata"/><Relationship Id="rId76" Type="http://schemas.openxmlformats.org/officeDocument/2006/relationships/font" Target="fonts/font12.fntdata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2.fntdata"/><Relationship Id="rId74" Type="http://schemas.openxmlformats.org/officeDocument/2006/relationships/font" Target="fonts/font10.fntdata"/><Relationship Id="rId79" Type="http://schemas.openxmlformats.org/officeDocument/2006/relationships/font" Target="fonts/font15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5.fntdata"/><Relationship Id="rId77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8.fntdata"/><Relationship Id="rId80" Type="http://schemas.openxmlformats.org/officeDocument/2006/relationships/font" Target="fonts/font16.fntdata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6.fntdata"/><Relationship Id="rId75" Type="http://schemas.openxmlformats.org/officeDocument/2006/relationships/font" Target="fonts/font11.fntdata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1.fntdata"/><Relationship Id="rId73" Type="http://schemas.openxmlformats.org/officeDocument/2006/relationships/font" Target="fonts/font9.fntdata"/><Relationship Id="rId78" Type="http://schemas.openxmlformats.org/officeDocument/2006/relationships/font" Target="fonts/font14.fntdata"/><Relationship Id="rId81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813722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53965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303428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6674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21690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410913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558907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374880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86398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738618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24804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82175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66552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672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43587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0896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25426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264955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577919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144518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73454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476382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09194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418120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13400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638317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28323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149168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157205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973740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88603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21272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876735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967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212012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4715828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163667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1843534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943569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3216544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2868769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5538508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277515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309213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36758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6387317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602115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558484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2485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889733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08983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941190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4909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0" cy="10215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722312" y="2180034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457200" y="1151334"/>
            <a:ext cx="4040187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2"/>
          </p:nvPr>
        </p:nvSpPr>
        <p:spPr>
          <a:xfrm>
            <a:off x="457200" y="1631155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3"/>
          </p:nvPr>
        </p:nvSpPr>
        <p:spPr>
          <a:xfrm>
            <a:off x="4645026" y="1151334"/>
            <a:ext cx="4041774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4"/>
          </p:nvPr>
        </p:nvSpPr>
        <p:spPr>
          <a:xfrm>
            <a:off x="4645026" y="1631155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04786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313" cy="35182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399" cy="6036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 rot="5400000">
            <a:off x="2874763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 rot="5400000">
            <a:off x="5463777" y="1371600"/>
            <a:ext cx="438864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8"/>
            <a:ext cx="4388643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microsoft.com/office/2007/relationships/hdphoto" Target="../media/hdphoto1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microsoft.com/office/2007/relationships/hdphoto" Target="../media/hdphoto3.wdp"/><Relationship Id="rId5" Type="http://schemas.openxmlformats.org/officeDocument/2006/relationships/image" Target="../media/image22.png"/><Relationship Id="rId10" Type="http://schemas.openxmlformats.org/officeDocument/2006/relationships/image" Target="../media/image25.png"/><Relationship Id="rId4" Type="http://schemas.openxmlformats.org/officeDocument/2006/relationships/image" Target="../media/image21.png"/><Relationship Id="rId9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5" Type="http://schemas.microsoft.com/office/2007/relationships/hdphoto" Target="../media/hdphoto4.wdp"/><Relationship Id="rId4" Type="http://schemas.openxmlformats.org/officeDocument/2006/relationships/image" Target="../media/image7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5" Type="http://schemas.microsoft.com/office/2007/relationships/hdphoto" Target="../media/hdphoto4.wdp"/><Relationship Id="rId4" Type="http://schemas.openxmlformats.org/officeDocument/2006/relationships/image" Target="../media/image7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51389" y="370688"/>
            <a:ext cx="4005262" cy="21544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2800" dirty="0" err="1">
                <a:solidFill>
                  <a:srgbClr val="002060"/>
                </a:solidFill>
                <a:latin typeface="+mj-lt"/>
              </a:rPr>
              <a:t>Модификационная</a:t>
            </a:r>
            <a:r>
              <a:rPr lang="ru-RU" sz="2800" dirty="0">
                <a:solidFill>
                  <a:srgbClr val="002060"/>
                </a:solidFill>
                <a:latin typeface="+mj-lt"/>
              </a:rPr>
              <a:t> 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и наследственная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изменчивость. 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Популяционная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генетика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0" cy="5143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752000" y="4551750"/>
            <a:ext cx="31950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Эволюция и экология</a:t>
            </a:r>
          </a:p>
        </p:txBody>
      </p:sp>
    </p:spTree>
    <p:extLst>
      <p:ext uri="{BB962C8B-B14F-4D97-AF65-F5344CB8AC3E}">
        <p14:creationId xmlns:p14="http://schemas.microsoft.com/office/powerpoint/2010/main" val="111911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891" y="1263466"/>
            <a:ext cx="3396718" cy="218491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83821" y="4227135"/>
            <a:ext cx="2793363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 err="1">
                <a:solidFill>
                  <a:schemeClr val="tx1"/>
                </a:solidFill>
                <a:latin typeface="+mn-lt"/>
              </a:rPr>
              <a:t>Пестрокрыльница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 изменчивая</a:t>
            </a:r>
          </a:p>
        </p:txBody>
      </p:sp>
    </p:spTree>
    <p:extLst>
      <p:ext uri="{BB962C8B-B14F-4D97-AF65-F5344CB8AC3E}">
        <p14:creationId xmlns:p14="http://schemas.microsoft.com/office/powerpoint/2010/main" val="391844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26" y="1581750"/>
            <a:ext cx="2252774" cy="1440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155" y="1581750"/>
            <a:ext cx="2310845" cy="1440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000" y="1575856"/>
            <a:ext cx="2319494" cy="1440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15878" y="3696750"/>
            <a:ext cx="21646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Весенняя форма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93939" y="3696750"/>
            <a:ext cx="21646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Летняя форма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72000" y="3696750"/>
            <a:ext cx="21646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Осенняя форма </a:t>
            </a:r>
          </a:p>
        </p:txBody>
      </p:sp>
    </p:spTree>
    <p:extLst>
      <p:ext uri="{BB962C8B-B14F-4D97-AF65-F5344CB8AC3E}">
        <p14:creationId xmlns:p14="http://schemas.microsoft.com/office/powerpoint/2010/main" val="95912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-14297" y="3805422"/>
            <a:ext cx="7466298" cy="1332494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437610" y="888293"/>
            <a:ext cx="2564999" cy="2564999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357937" y="888295"/>
            <a:ext cx="2564999" cy="2564999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257548" y="888294"/>
            <a:ext cx="2564999" cy="2564999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57" y="1194127"/>
            <a:ext cx="2346335" cy="21237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911" y="1187169"/>
            <a:ext cx="2346335" cy="2123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607" y="1335757"/>
            <a:ext cx="2350880" cy="1853772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2187255" y="535288"/>
            <a:ext cx="1019956" cy="101995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452" l="9524" r="883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30005"/>
          <a:stretch/>
        </p:blipFill>
        <p:spPr>
          <a:xfrm>
            <a:off x="2233474" y="486837"/>
            <a:ext cx="996773" cy="1079837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4885413" y="536165"/>
            <a:ext cx="1019956" cy="101995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29" b="100000" l="9545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98029" y="319114"/>
            <a:ext cx="1205217" cy="1065543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7780609" y="535288"/>
            <a:ext cx="1019956" cy="101995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876" b="88757" l="2674" r="898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00451" y="656699"/>
            <a:ext cx="863482" cy="77713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20523" y="3976362"/>
            <a:ext cx="8639826" cy="755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На фенотипические изменения действуют не генотипы,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а различная степень воздействия факторов внешней среды. </a:t>
            </a:r>
          </a:p>
        </p:txBody>
      </p:sp>
    </p:spTree>
    <p:extLst>
      <p:ext uri="{BB962C8B-B14F-4D97-AF65-F5344CB8AC3E}">
        <p14:creationId xmlns:p14="http://schemas.microsoft.com/office/powerpoint/2010/main" val="58941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 animBg="1"/>
      <p:bldP spid="6" grpId="0" animBg="1"/>
      <p:bldP spid="10" grpId="0" animBg="1"/>
      <p:bldP spid="13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86" y="2280421"/>
            <a:ext cx="1935975" cy="2139510"/>
          </a:xfrm>
          <a:prstGeom prst="rect">
            <a:avLst/>
          </a:prstGeom>
          <a:effec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541" y="2208794"/>
            <a:ext cx="2211137" cy="2211137"/>
          </a:xfrm>
          <a:prstGeom prst="rect">
            <a:avLst/>
          </a:prstGeom>
          <a:effectLst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180" y="2296849"/>
            <a:ext cx="2123082" cy="2123082"/>
          </a:xfrm>
          <a:prstGeom prst="rect">
            <a:avLst/>
          </a:prstGeom>
          <a:effectLst/>
        </p:spPr>
      </p:pic>
      <p:sp>
        <p:nvSpPr>
          <p:cNvPr id="10" name="Прямоугольник 9"/>
          <p:cNvSpPr/>
          <p:nvPr/>
        </p:nvSpPr>
        <p:spPr>
          <a:xfrm>
            <a:off x="1" y="411163"/>
            <a:ext cx="8756650" cy="1305587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97174" y="508034"/>
            <a:ext cx="8639826" cy="1111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700" dirty="0">
                <a:latin typeface="+mn-lt"/>
              </a:rPr>
              <a:t>Изменчивость признаков, которая происходит из-за действия внешней среды </a:t>
            </a:r>
          </a:p>
          <a:p>
            <a:pPr>
              <a:lnSpc>
                <a:spcPct val="125000"/>
              </a:lnSpc>
            </a:pPr>
            <a:r>
              <a:rPr lang="ru-RU" sz="1700" dirty="0">
                <a:latin typeface="+mn-lt"/>
              </a:rPr>
              <a:t>и не передаётся по наследству, называется </a:t>
            </a:r>
            <a:r>
              <a:rPr lang="ru-RU" sz="1800" dirty="0" err="1">
                <a:solidFill>
                  <a:srgbClr val="002060"/>
                </a:solidFill>
                <a:latin typeface="+mj-lt"/>
              </a:rPr>
              <a:t>модификационной</a:t>
            </a:r>
            <a:endParaRPr lang="ru-RU" sz="1800" dirty="0">
              <a:solidFill>
                <a:srgbClr val="002060"/>
              </a:solidFill>
              <a:latin typeface="+mj-lt"/>
            </a:endParaRP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rgbClr val="002060"/>
                </a:solidFill>
                <a:latin typeface="+mj-lt"/>
              </a:rPr>
              <a:t>изменчивостью</a:t>
            </a:r>
            <a:r>
              <a:rPr lang="ru-RU" sz="1800" i="1" dirty="0">
                <a:solidFill>
                  <a:srgbClr val="002060"/>
                </a:solidFill>
                <a:latin typeface="+mj-lt"/>
              </a:rPr>
              <a:t>. </a:t>
            </a:r>
            <a:r>
              <a:rPr lang="ru-RU" sz="1800" dirty="0">
                <a:solidFill>
                  <a:srgbClr val="002060"/>
                </a:solidFill>
                <a:latin typeface="+mj-lt"/>
              </a:rPr>
              <a:t> </a:t>
            </a:r>
            <a:endParaRPr lang="ru-RU" sz="17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4757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55896" y="4269839"/>
            <a:ext cx="244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  <a:latin typeface="+mn-lt"/>
              </a:rPr>
              <a:t>Гималайский кролик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613" y="861750"/>
            <a:ext cx="3741468" cy="274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49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445415" y="1233754"/>
            <a:ext cx="1898324" cy="1898324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" y="1707041"/>
            <a:ext cx="1296679" cy="951750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2556180" y="1236627"/>
            <a:ext cx="1898324" cy="1898324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685028" y="1236627"/>
            <a:ext cx="1898324" cy="1898324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813876" y="1233754"/>
            <a:ext cx="1898324" cy="1898324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06533" y="3246975"/>
            <a:ext cx="1764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Повышенная температура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623252" y="3246975"/>
                <a:ext cx="17641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dirty="0">
                    <a:solidFill>
                      <a:schemeClr val="bg2">
                        <a:lumMod val="75000"/>
                      </a:schemeClr>
                    </a:solidFill>
                    <a:latin typeface="+mn-lt"/>
                  </a:rPr>
                  <a:t>Температура выше 30 </a:t>
                </a:r>
                <a14:m>
                  <m:oMath xmlns:m="http://schemas.openxmlformats.org/officeDocument/2006/math">
                    <m:r>
                      <a:rPr lang="ru-RU" sz="1600" i="1" smtClean="0">
                        <a:solidFill>
                          <a:schemeClr val="bg2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℃</m:t>
                    </m:r>
                  </m:oMath>
                </a14:m>
                <a:endParaRPr lang="ru-RU" sz="1600" dirty="0">
                  <a:solidFill>
                    <a:schemeClr val="bg2">
                      <a:lumMod val="75000"/>
                    </a:schemeClr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3252" y="3246975"/>
                <a:ext cx="1764180" cy="584775"/>
              </a:xfrm>
              <a:prstGeom prst="rect">
                <a:avLst/>
              </a:prstGeom>
              <a:blipFill rotWithShape="0">
                <a:blip r:embed="rId5"/>
                <a:stretch>
                  <a:fillRect t="-3125" b="-125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4752100" y="3241833"/>
            <a:ext cx="1764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Пониженная температура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6880948" y="3246975"/>
                <a:ext cx="17641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dirty="0">
                    <a:solidFill>
                      <a:schemeClr val="bg2">
                        <a:lumMod val="75000"/>
                      </a:schemeClr>
                    </a:solidFill>
                    <a:latin typeface="+mn-lt"/>
                  </a:rPr>
                  <a:t>Температура близка к 0 </a:t>
                </a:r>
                <a14:m>
                  <m:oMath xmlns:m="http://schemas.openxmlformats.org/officeDocument/2006/math">
                    <m:r>
                      <a:rPr lang="ru-RU" sz="1600" i="1" smtClean="0">
                        <a:solidFill>
                          <a:schemeClr val="bg2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℃</m:t>
                    </m:r>
                  </m:oMath>
                </a14:m>
                <a:r>
                  <a:rPr lang="ru-RU" sz="1600" dirty="0">
                    <a:solidFill>
                      <a:schemeClr val="bg2">
                        <a:lumMod val="75000"/>
                      </a:schemeClr>
                    </a:solidFill>
                    <a:latin typeface="+mn-lt"/>
                  </a:rPr>
                  <a:t> 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0948" y="3246975"/>
                <a:ext cx="1764180" cy="584775"/>
              </a:xfrm>
              <a:prstGeom prst="rect">
                <a:avLst/>
              </a:prstGeom>
              <a:blipFill rotWithShape="0">
                <a:blip r:embed="rId6"/>
                <a:stretch>
                  <a:fillRect t="-3125" b="-125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850" y="1707041"/>
            <a:ext cx="1296679" cy="951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002" y="1707041"/>
            <a:ext cx="1296679" cy="9517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108" y="1700874"/>
            <a:ext cx="1305860" cy="95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71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6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-14297" y="3805422"/>
            <a:ext cx="7466298" cy="1332494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20914" y="4093681"/>
            <a:ext cx="8639826" cy="755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Фенотип организма формируется в результате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взаимодействия генотипа и среды.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326" y="1117914"/>
            <a:ext cx="2306972" cy="169329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50" y="1121350"/>
            <a:ext cx="2306972" cy="1693295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6655461" y="1111513"/>
            <a:ext cx="1813729" cy="181372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6655461" y="1111513"/>
            <a:ext cx="1813729" cy="181372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750" y="1121349"/>
            <a:ext cx="2308348" cy="1693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1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7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7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000" y="509050"/>
            <a:ext cx="3795428" cy="402639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55896" y="4269839"/>
            <a:ext cx="244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  <a:latin typeface="+mn-lt"/>
              </a:rPr>
              <a:t>Примула </a:t>
            </a:r>
          </a:p>
          <a:p>
            <a:pPr algn="ctr"/>
            <a:r>
              <a:rPr lang="ru-RU" sz="1800" dirty="0">
                <a:solidFill>
                  <a:schemeClr val="tx1"/>
                </a:solidFill>
                <a:latin typeface="+mn-lt"/>
              </a:rPr>
              <a:t>комнатная</a:t>
            </a:r>
          </a:p>
        </p:txBody>
      </p:sp>
      <p:sp>
        <p:nvSpPr>
          <p:cNvPr id="2" name="Овал 1"/>
          <p:cNvSpPr/>
          <p:nvPr/>
        </p:nvSpPr>
        <p:spPr>
          <a:xfrm>
            <a:off x="2962496" y="530676"/>
            <a:ext cx="1350000" cy="135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187496" y="1021010"/>
                <a:ext cx="90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800" dirty="0">
                    <a:solidFill>
                      <a:srgbClr val="002060"/>
                    </a:solidFill>
                    <a:latin typeface="+mn-lt"/>
                  </a:rPr>
                  <a:t>20 </a:t>
                </a:r>
                <a14:m>
                  <m:oMath xmlns:m="http://schemas.openxmlformats.org/officeDocument/2006/math">
                    <m:r>
                      <a:rPr lang="ru-RU" sz="18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℃</m:t>
                    </m:r>
                  </m:oMath>
                </a14:m>
                <a:endParaRPr lang="ru-RU" sz="1800" dirty="0">
                  <a:solidFill>
                    <a:srgbClr val="00206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7496" y="1021010"/>
                <a:ext cx="900000" cy="369332"/>
              </a:xfrm>
              <a:prstGeom prst="rect">
                <a:avLst/>
              </a:prstGeom>
              <a:blipFill rotWithShape="0">
                <a:blip r:embed="rId5"/>
                <a:stretch>
                  <a:fillRect t="-6557" b="-262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802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000" y="509051"/>
            <a:ext cx="3795428" cy="402639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55896" y="4219926"/>
            <a:ext cx="2440959" cy="755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Примула </a:t>
            </a:r>
          </a:p>
          <a:p>
            <a:pPr algn="ctr"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комнатная</a:t>
            </a:r>
          </a:p>
        </p:txBody>
      </p:sp>
      <p:sp>
        <p:nvSpPr>
          <p:cNvPr id="6" name="Овал 5"/>
          <p:cNvSpPr/>
          <p:nvPr/>
        </p:nvSpPr>
        <p:spPr>
          <a:xfrm>
            <a:off x="2962496" y="530676"/>
            <a:ext cx="1350000" cy="135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187496" y="1021010"/>
                <a:ext cx="90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800" dirty="0">
                    <a:solidFill>
                      <a:srgbClr val="002060"/>
                    </a:solidFill>
                    <a:latin typeface="+mn-lt"/>
                  </a:rPr>
                  <a:t>35 </a:t>
                </a:r>
                <a14:m>
                  <m:oMath xmlns:m="http://schemas.openxmlformats.org/officeDocument/2006/math">
                    <m:r>
                      <a:rPr lang="ru-RU" sz="18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℃</m:t>
                    </m:r>
                  </m:oMath>
                </a14:m>
                <a:endParaRPr lang="ru-RU" sz="1800" dirty="0">
                  <a:solidFill>
                    <a:srgbClr val="00206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7496" y="1021010"/>
                <a:ext cx="900000" cy="369332"/>
              </a:xfrm>
              <a:prstGeom prst="rect">
                <a:avLst/>
              </a:prstGeom>
              <a:blipFill rotWithShape="0">
                <a:blip r:embed="rId5"/>
                <a:stretch>
                  <a:fillRect t="-6557" b="-262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018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>
            <a:off x="432000" y="2398300"/>
            <a:ext cx="256540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32000" y="2848300"/>
            <a:ext cx="256540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611650" y="239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836650" y="239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061650" y="239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1286650" y="239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495730" y="239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1714700" y="239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1961650" y="239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186650" y="239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2411650" y="239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2636650" y="239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Стрелка вправо 57"/>
          <p:cNvSpPr/>
          <p:nvPr/>
        </p:nvSpPr>
        <p:spPr>
          <a:xfrm>
            <a:off x="3178871" y="2445964"/>
            <a:ext cx="491033" cy="360000"/>
          </a:xfrm>
          <a:prstGeom prst="rightArrow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>
            <a:off x="3941650" y="2623300"/>
            <a:ext cx="171000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V="1">
            <a:off x="3941650" y="239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651650" y="2405903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Стрелка вправо 64"/>
          <p:cNvSpPr/>
          <p:nvPr/>
        </p:nvSpPr>
        <p:spPr>
          <a:xfrm>
            <a:off x="5888469" y="2445964"/>
            <a:ext cx="491033" cy="360000"/>
          </a:xfrm>
          <a:prstGeom prst="rightArrow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олилиния 65"/>
          <p:cNvSpPr/>
          <p:nvPr/>
        </p:nvSpPr>
        <p:spPr>
          <a:xfrm>
            <a:off x="6627764" y="2642258"/>
            <a:ext cx="2026508" cy="259544"/>
          </a:xfrm>
          <a:custGeom>
            <a:avLst/>
            <a:gdLst>
              <a:gd name="connsiteX0" fmla="*/ 0 w 2026508"/>
              <a:gd name="connsiteY0" fmla="*/ 259544 h 259544"/>
              <a:gd name="connsiteX1" fmla="*/ 148281 w 2026508"/>
              <a:gd name="connsiteY1" fmla="*/ 52 h 259544"/>
              <a:gd name="connsiteX2" fmla="*/ 296562 w 2026508"/>
              <a:gd name="connsiteY2" fmla="*/ 234831 h 259544"/>
              <a:gd name="connsiteX3" fmla="*/ 481914 w 2026508"/>
              <a:gd name="connsiteY3" fmla="*/ 52 h 259544"/>
              <a:gd name="connsiteX4" fmla="*/ 617838 w 2026508"/>
              <a:gd name="connsiteY4" fmla="*/ 234831 h 259544"/>
              <a:gd name="connsiteX5" fmla="*/ 778476 w 2026508"/>
              <a:gd name="connsiteY5" fmla="*/ 52 h 259544"/>
              <a:gd name="connsiteX6" fmla="*/ 877330 w 2026508"/>
              <a:gd name="connsiteY6" fmla="*/ 247188 h 259544"/>
              <a:gd name="connsiteX7" fmla="*/ 1037968 w 2026508"/>
              <a:gd name="connsiteY7" fmla="*/ 12409 h 259544"/>
              <a:gd name="connsiteX8" fmla="*/ 1161535 w 2026508"/>
              <a:gd name="connsiteY8" fmla="*/ 222474 h 259544"/>
              <a:gd name="connsiteX9" fmla="*/ 1334530 w 2026508"/>
              <a:gd name="connsiteY9" fmla="*/ 52 h 259544"/>
              <a:gd name="connsiteX10" fmla="*/ 1470454 w 2026508"/>
              <a:gd name="connsiteY10" fmla="*/ 234831 h 259544"/>
              <a:gd name="connsiteX11" fmla="*/ 1618735 w 2026508"/>
              <a:gd name="connsiteY11" fmla="*/ 24766 h 259544"/>
              <a:gd name="connsiteX12" fmla="*/ 1729946 w 2026508"/>
              <a:gd name="connsiteY12" fmla="*/ 222474 h 259544"/>
              <a:gd name="connsiteX13" fmla="*/ 1878227 w 2026508"/>
              <a:gd name="connsiteY13" fmla="*/ 24766 h 259544"/>
              <a:gd name="connsiteX14" fmla="*/ 2026508 w 2026508"/>
              <a:gd name="connsiteY14" fmla="*/ 234831 h 2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26508" h="259544">
                <a:moveTo>
                  <a:pt x="0" y="259544"/>
                </a:moveTo>
                <a:cubicBezTo>
                  <a:pt x="49427" y="131857"/>
                  <a:pt x="98854" y="4171"/>
                  <a:pt x="148281" y="52"/>
                </a:cubicBezTo>
                <a:cubicBezTo>
                  <a:pt x="197708" y="-4067"/>
                  <a:pt x="240957" y="234831"/>
                  <a:pt x="296562" y="234831"/>
                </a:cubicBezTo>
                <a:cubicBezTo>
                  <a:pt x="352167" y="234831"/>
                  <a:pt x="428368" y="52"/>
                  <a:pt x="481914" y="52"/>
                </a:cubicBezTo>
                <a:cubicBezTo>
                  <a:pt x="535460" y="52"/>
                  <a:pt x="568411" y="234831"/>
                  <a:pt x="617838" y="234831"/>
                </a:cubicBezTo>
                <a:cubicBezTo>
                  <a:pt x="667265" y="234831"/>
                  <a:pt x="735227" y="-2008"/>
                  <a:pt x="778476" y="52"/>
                </a:cubicBezTo>
                <a:cubicBezTo>
                  <a:pt x="821725" y="2111"/>
                  <a:pt x="834081" y="245128"/>
                  <a:pt x="877330" y="247188"/>
                </a:cubicBezTo>
                <a:cubicBezTo>
                  <a:pt x="920579" y="249247"/>
                  <a:pt x="990601" y="16528"/>
                  <a:pt x="1037968" y="12409"/>
                </a:cubicBezTo>
                <a:cubicBezTo>
                  <a:pt x="1085336" y="8290"/>
                  <a:pt x="1112108" y="224533"/>
                  <a:pt x="1161535" y="222474"/>
                </a:cubicBezTo>
                <a:cubicBezTo>
                  <a:pt x="1210962" y="220415"/>
                  <a:pt x="1283044" y="-2007"/>
                  <a:pt x="1334530" y="52"/>
                </a:cubicBezTo>
                <a:cubicBezTo>
                  <a:pt x="1386016" y="2111"/>
                  <a:pt x="1423087" y="230712"/>
                  <a:pt x="1470454" y="234831"/>
                </a:cubicBezTo>
                <a:cubicBezTo>
                  <a:pt x="1517822" y="238950"/>
                  <a:pt x="1575486" y="26825"/>
                  <a:pt x="1618735" y="24766"/>
                </a:cubicBezTo>
                <a:cubicBezTo>
                  <a:pt x="1661984" y="22706"/>
                  <a:pt x="1686697" y="222474"/>
                  <a:pt x="1729946" y="222474"/>
                </a:cubicBezTo>
                <a:cubicBezTo>
                  <a:pt x="1773195" y="222474"/>
                  <a:pt x="1828800" y="22707"/>
                  <a:pt x="1878227" y="24766"/>
                </a:cubicBezTo>
                <a:cubicBezTo>
                  <a:pt x="1927654" y="26825"/>
                  <a:pt x="1977081" y="130828"/>
                  <a:pt x="2026508" y="234831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TextBox 69"/>
          <p:cNvSpPr txBox="1"/>
          <p:nvPr/>
        </p:nvSpPr>
        <p:spPr>
          <a:xfrm>
            <a:off x="4371864" y="2143623"/>
            <a:ext cx="848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РНК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431296" y="1986750"/>
            <a:ext cx="2000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Функциональный белок</a:t>
            </a:r>
          </a:p>
        </p:txBody>
      </p:sp>
      <p:sp>
        <p:nvSpPr>
          <p:cNvPr id="73" name="Левая фигурная скобка 72"/>
          <p:cNvSpPr/>
          <p:nvPr/>
        </p:nvSpPr>
        <p:spPr>
          <a:xfrm rot="16200000">
            <a:off x="1542389" y="1935457"/>
            <a:ext cx="388522" cy="2250000"/>
          </a:xfrm>
          <a:prstGeom prst="leftBrace">
            <a:avLst>
              <a:gd name="adj1" fmla="val 30748"/>
              <a:gd name="adj2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TextBox 73"/>
          <p:cNvSpPr txBox="1"/>
          <p:nvPr/>
        </p:nvSpPr>
        <p:spPr>
          <a:xfrm>
            <a:off x="1444324" y="3349694"/>
            <a:ext cx="584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Ген</a:t>
            </a: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 flipV="1">
            <a:off x="2861650" y="2416195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47025" y="1986750"/>
            <a:ext cx="1935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Участок ДНК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747025" y="1041662"/>
            <a:ext cx="967675" cy="85500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669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98" y="1341750"/>
            <a:ext cx="2493600" cy="240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200" y="1341750"/>
            <a:ext cx="2656800" cy="240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000" y="1341750"/>
            <a:ext cx="2493600" cy="2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460859"/>
      </p:ext>
    </p:extLst>
  </p:cSld>
  <p:clrMapOvr>
    <a:masterClrMapping/>
  </p:clrMapOvr>
  <p:transition spd="slow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283022" y="4144997"/>
                <a:ext cx="212295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dirty="0">
                    <a:solidFill>
                      <a:srgbClr val="002060"/>
                    </a:solidFill>
                    <a:latin typeface="+mn-lt"/>
                  </a:rPr>
                  <a:t>Температура 20 </a:t>
                </a:r>
                <a14:m>
                  <m:oMath xmlns:m="http://schemas.openxmlformats.org/officeDocument/2006/math">
                    <m:r>
                      <a:rPr lang="ru-RU" sz="16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℃</m:t>
                    </m:r>
                  </m:oMath>
                </a14:m>
                <a:endParaRPr lang="ru-RU" sz="1600" dirty="0">
                  <a:solidFill>
                    <a:srgbClr val="00206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3022" y="4144997"/>
                <a:ext cx="2122955" cy="338554"/>
              </a:xfrm>
              <a:prstGeom prst="rect">
                <a:avLst/>
              </a:prstGeom>
              <a:blipFill rotWithShape="0">
                <a:blip r:embed="rId5"/>
                <a:stretch>
                  <a:fillRect t="-5455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648022" y="4144997"/>
                <a:ext cx="212295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dirty="0">
                    <a:solidFill>
                      <a:srgbClr val="002060"/>
                    </a:solidFill>
                    <a:latin typeface="+mn-lt"/>
                  </a:rPr>
                  <a:t>Температура 35 </a:t>
                </a:r>
                <a14:m>
                  <m:oMath xmlns:m="http://schemas.openxmlformats.org/officeDocument/2006/math">
                    <m:r>
                      <a:rPr lang="ru-RU" sz="16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℃</m:t>
                    </m:r>
                  </m:oMath>
                </a14:m>
                <a:endParaRPr lang="ru-RU" sz="1600" dirty="0">
                  <a:solidFill>
                    <a:srgbClr val="00206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8022" y="4144997"/>
                <a:ext cx="2122955" cy="338554"/>
              </a:xfrm>
              <a:prstGeom prst="rect">
                <a:avLst/>
              </a:prstGeom>
              <a:blipFill rotWithShape="0">
                <a:blip r:embed="rId6"/>
                <a:stretch>
                  <a:fillRect t="-5455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451" y="906248"/>
            <a:ext cx="2716096" cy="288138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52" y="906247"/>
            <a:ext cx="2716096" cy="2881385"/>
          </a:xfrm>
          <a:prstGeom prst="rect">
            <a:avLst/>
          </a:prstGeom>
        </p:spPr>
      </p:pic>
      <p:cxnSp>
        <p:nvCxnSpPr>
          <p:cNvPr id="14" name="Прямая со стрелкой 13"/>
          <p:cNvCxnSpPr/>
          <p:nvPr/>
        </p:nvCxnSpPr>
        <p:spPr>
          <a:xfrm flipH="1">
            <a:off x="4001051" y="2616750"/>
            <a:ext cx="1080475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863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14297" y="3805422"/>
            <a:ext cx="7466298" cy="1332494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97000" y="3978646"/>
            <a:ext cx="8639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Наследуется не признак, а тип биохимической реакции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на условия внешней среды.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32000" y="1866802"/>
            <a:ext cx="256540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32000" y="2316802"/>
            <a:ext cx="256540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611650" y="1866802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836650" y="1866802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061650" y="1866802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1286650" y="1866802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1495730" y="1866802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714700" y="1866802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961650" y="1866802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2186650" y="1866802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2411650" y="1866802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2636650" y="1866802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трелка вправо 17"/>
          <p:cNvSpPr/>
          <p:nvPr/>
        </p:nvSpPr>
        <p:spPr>
          <a:xfrm>
            <a:off x="3178871" y="1914466"/>
            <a:ext cx="491033" cy="360000"/>
          </a:xfrm>
          <a:prstGeom prst="rightArrow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3941650" y="2091802"/>
            <a:ext cx="171000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3941650" y="1866802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5651650" y="1874405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трелка вправо 21"/>
          <p:cNvSpPr/>
          <p:nvPr/>
        </p:nvSpPr>
        <p:spPr>
          <a:xfrm>
            <a:off x="5888469" y="1914466"/>
            <a:ext cx="491033" cy="360000"/>
          </a:xfrm>
          <a:prstGeom prst="rightArrow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6627764" y="2110760"/>
            <a:ext cx="2026508" cy="259544"/>
          </a:xfrm>
          <a:custGeom>
            <a:avLst/>
            <a:gdLst>
              <a:gd name="connsiteX0" fmla="*/ 0 w 2026508"/>
              <a:gd name="connsiteY0" fmla="*/ 259544 h 259544"/>
              <a:gd name="connsiteX1" fmla="*/ 148281 w 2026508"/>
              <a:gd name="connsiteY1" fmla="*/ 52 h 259544"/>
              <a:gd name="connsiteX2" fmla="*/ 296562 w 2026508"/>
              <a:gd name="connsiteY2" fmla="*/ 234831 h 259544"/>
              <a:gd name="connsiteX3" fmla="*/ 481914 w 2026508"/>
              <a:gd name="connsiteY3" fmla="*/ 52 h 259544"/>
              <a:gd name="connsiteX4" fmla="*/ 617838 w 2026508"/>
              <a:gd name="connsiteY4" fmla="*/ 234831 h 259544"/>
              <a:gd name="connsiteX5" fmla="*/ 778476 w 2026508"/>
              <a:gd name="connsiteY5" fmla="*/ 52 h 259544"/>
              <a:gd name="connsiteX6" fmla="*/ 877330 w 2026508"/>
              <a:gd name="connsiteY6" fmla="*/ 247188 h 259544"/>
              <a:gd name="connsiteX7" fmla="*/ 1037968 w 2026508"/>
              <a:gd name="connsiteY7" fmla="*/ 12409 h 259544"/>
              <a:gd name="connsiteX8" fmla="*/ 1161535 w 2026508"/>
              <a:gd name="connsiteY8" fmla="*/ 222474 h 259544"/>
              <a:gd name="connsiteX9" fmla="*/ 1334530 w 2026508"/>
              <a:gd name="connsiteY9" fmla="*/ 52 h 259544"/>
              <a:gd name="connsiteX10" fmla="*/ 1470454 w 2026508"/>
              <a:gd name="connsiteY10" fmla="*/ 234831 h 259544"/>
              <a:gd name="connsiteX11" fmla="*/ 1618735 w 2026508"/>
              <a:gd name="connsiteY11" fmla="*/ 24766 h 259544"/>
              <a:gd name="connsiteX12" fmla="*/ 1729946 w 2026508"/>
              <a:gd name="connsiteY12" fmla="*/ 222474 h 259544"/>
              <a:gd name="connsiteX13" fmla="*/ 1878227 w 2026508"/>
              <a:gd name="connsiteY13" fmla="*/ 24766 h 259544"/>
              <a:gd name="connsiteX14" fmla="*/ 2026508 w 2026508"/>
              <a:gd name="connsiteY14" fmla="*/ 234831 h 2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26508" h="259544">
                <a:moveTo>
                  <a:pt x="0" y="259544"/>
                </a:moveTo>
                <a:cubicBezTo>
                  <a:pt x="49427" y="131857"/>
                  <a:pt x="98854" y="4171"/>
                  <a:pt x="148281" y="52"/>
                </a:cubicBezTo>
                <a:cubicBezTo>
                  <a:pt x="197708" y="-4067"/>
                  <a:pt x="240957" y="234831"/>
                  <a:pt x="296562" y="234831"/>
                </a:cubicBezTo>
                <a:cubicBezTo>
                  <a:pt x="352167" y="234831"/>
                  <a:pt x="428368" y="52"/>
                  <a:pt x="481914" y="52"/>
                </a:cubicBezTo>
                <a:cubicBezTo>
                  <a:pt x="535460" y="52"/>
                  <a:pt x="568411" y="234831"/>
                  <a:pt x="617838" y="234831"/>
                </a:cubicBezTo>
                <a:cubicBezTo>
                  <a:pt x="667265" y="234831"/>
                  <a:pt x="735227" y="-2008"/>
                  <a:pt x="778476" y="52"/>
                </a:cubicBezTo>
                <a:cubicBezTo>
                  <a:pt x="821725" y="2111"/>
                  <a:pt x="834081" y="245128"/>
                  <a:pt x="877330" y="247188"/>
                </a:cubicBezTo>
                <a:cubicBezTo>
                  <a:pt x="920579" y="249247"/>
                  <a:pt x="990601" y="16528"/>
                  <a:pt x="1037968" y="12409"/>
                </a:cubicBezTo>
                <a:cubicBezTo>
                  <a:pt x="1085336" y="8290"/>
                  <a:pt x="1112108" y="224533"/>
                  <a:pt x="1161535" y="222474"/>
                </a:cubicBezTo>
                <a:cubicBezTo>
                  <a:pt x="1210962" y="220415"/>
                  <a:pt x="1283044" y="-2007"/>
                  <a:pt x="1334530" y="52"/>
                </a:cubicBezTo>
                <a:cubicBezTo>
                  <a:pt x="1386016" y="2111"/>
                  <a:pt x="1423087" y="230712"/>
                  <a:pt x="1470454" y="234831"/>
                </a:cubicBezTo>
                <a:cubicBezTo>
                  <a:pt x="1517822" y="238950"/>
                  <a:pt x="1575486" y="26825"/>
                  <a:pt x="1618735" y="24766"/>
                </a:cubicBezTo>
                <a:cubicBezTo>
                  <a:pt x="1661984" y="22706"/>
                  <a:pt x="1686697" y="222474"/>
                  <a:pt x="1729946" y="222474"/>
                </a:cubicBezTo>
                <a:cubicBezTo>
                  <a:pt x="1773195" y="222474"/>
                  <a:pt x="1828800" y="22707"/>
                  <a:pt x="1878227" y="24766"/>
                </a:cubicBezTo>
                <a:cubicBezTo>
                  <a:pt x="1927654" y="26825"/>
                  <a:pt x="1977081" y="130828"/>
                  <a:pt x="2026508" y="234831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371864" y="1612125"/>
            <a:ext cx="848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РНК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31296" y="1455252"/>
            <a:ext cx="2000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Функциональный белок</a:t>
            </a:r>
          </a:p>
        </p:txBody>
      </p:sp>
      <p:sp>
        <p:nvSpPr>
          <p:cNvPr id="26" name="Левая фигурная скобка 25"/>
          <p:cNvSpPr/>
          <p:nvPr/>
        </p:nvSpPr>
        <p:spPr>
          <a:xfrm rot="16200000">
            <a:off x="1542389" y="1403959"/>
            <a:ext cx="388522" cy="2250000"/>
          </a:xfrm>
          <a:prstGeom prst="leftBrace">
            <a:avLst>
              <a:gd name="adj1" fmla="val 30748"/>
              <a:gd name="adj2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1444324" y="2818196"/>
            <a:ext cx="584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Ген</a:t>
            </a: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V="1">
            <a:off x="2861650" y="1884697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47025" y="1455252"/>
            <a:ext cx="1935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Участок ДНК</a:t>
            </a:r>
          </a:p>
        </p:txBody>
      </p:sp>
    </p:spTree>
    <p:extLst>
      <p:ext uri="{BB962C8B-B14F-4D97-AF65-F5344CB8AC3E}">
        <p14:creationId xmlns:p14="http://schemas.microsoft.com/office/powerpoint/2010/main" val="7332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-14297" y="-26682"/>
            <a:ext cx="4856297" cy="2373432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13436" y="399539"/>
            <a:ext cx="86398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Возникновение модификаций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связано с воздействием условий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среды на ферментативные реакции,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протекающие в организме.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998" y="2355861"/>
            <a:ext cx="2004223" cy="21261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316" y="2355861"/>
            <a:ext cx="2004223" cy="212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48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6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432000" y="1373267"/>
            <a:ext cx="256540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432000" y="1823267"/>
            <a:ext cx="256540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611650" y="1373267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836650" y="1373267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061650" y="1373267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286650" y="1373267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495730" y="1373267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1714700" y="1373267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1961650" y="1373267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2186650" y="1373267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411650" y="1373267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2636650" y="1373267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трелка вправо 15"/>
          <p:cNvSpPr/>
          <p:nvPr/>
        </p:nvSpPr>
        <p:spPr>
          <a:xfrm>
            <a:off x="3178871" y="1420931"/>
            <a:ext cx="491033" cy="360000"/>
          </a:xfrm>
          <a:prstGeom prst="right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941650" y="1598267"/>
            <a:ext cx="171000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941650" y="1373267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5651650" y="138087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трелка вправо 19"/>
          <p:cNvSpPr/>
          <p:nvPr/>
        </p:nvSpPr>
        <p:spPr>
          <a:xfrm>
            <a:off x="5888469" y="1420931"/>
            <a:ext cx="491033" cy="360000"/>
          </a:xfrm>
          <a:prstGeom prst="right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6613468" y="1617225"/>
            <a:ext cx="2026508" cy="259544"/>
          </a:xfrm>
          <a:custGeom>
            <a:avLst/>
            <a:gdLst>
              <a:gd name="connsiteX0" fmla="*/ 0 w 2026508"/>
              <a:gd name="connsiteY0" fmla="*/ 259544 h 259544"/>
              <a:gd name="connsiteX1" fmla="*/ 148281 w 2026508"/>
              <a:gd name="connsiteY1" fmla="*/ 52 h 259544"/>
              <a:gd name="connsiteX2" fmla="*/ 296562 w 2026508"/>
              <a:gd name="connsiteY2" fmla="*/ 234831 h 259544"/>
              <a:gd name="connsiteX3" fmla="*/ 481914 w 2026508"/>
              <a:gd name="connsiteY3" fmla="*/ 52 h 259544"/>
              <a:gd name="connsiteX4" fmla="*/ 617838 w 2026508"/>
              <a:gd name="connsiteY4" fmla="*/ 234831 h 259544"/>
              <a:gd name="connsiteX5" fmla="*/ 778476 w 2026508"/>
              <a:gd name="connsiteY5" fmla="*/ 52 h 259544"/>
              <a:gd name="connsiteX6" fmla="*/ 877330 w 2026508"/>
              <a:gd name="connsiteY6" fmla="*/ 247188 h 259544"/>
              <a:gd name="connsiteX7" fmla="*/ 1037968 w 2026508"/>
              <a:gd name="connsiteY7" fmla="*/ 12409 h 259544"/>
              <a:gd name="connsiteX8" fmla="*/ 1161535 w 2026508"/>
              <a:gd name="connsiteY8" fmla="*/ 222474 h 259544"/>
              <a:gd name="connsiteX9" fmla="*/ 1334530 w 2026508"/>
              <a:gd name="connsiteY9" fmla="*/ 52 h 259544"/>
              <a:gd name="connsiteX10" fmla="*/ 1470454 w 2026508"/>
              <a:gd name="connsiteY10" fmla="*/ 234831 h 259544"/>
              <a:gd name="connsiteX11" fmla="*/ 1618735 w 2026508"/>
              <a:gd name="connsiteY11" fmla="*/ 24766 h 259544"/>
              <a:gd name="connsiteX12" fmla="*/ 1729946 w 2026508"/>
              <a:gd name="connsiteY12" fmla="*/ 222474 h 259544"/>
              <a:gd name="connsiteX13" fmla="*/ 1878227 w 2026508"/>
              <a:gd name="connsiteY13" fmla="*/ 24766 h 259544"/>
              <a:gd name="connsiteX14" fmla="*/ 2026508 w 2026508"/>
              <a:gd name="connsiteY14" fmla="*/ 234831 h 2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26508" h="259544">
                <a:moveTo>
                  <a:pt x="0" y="259544"/>
                </a:moveTo>
                <a:cubicBezTo>
                  <a:pt x="49427" y="131857"/>
                  <a:pt x="98854" y="4171"/>
                  <a:pt x="148281" y="52"/>
                </a:cubicBezTo>
                <a:cubicBezTo>
                  <a:pt x="197708" y="-4067"/>
                  <a:pt x="240957" y="234831"/>
                  <a:pt x="296562" y="234831"/>
                </a:cubicBezTo>
                <a:cubicBezTo>
                  <a:pt x="352167" y="234831"/>
                  <a:pt x="428368" y="52"/>
                  <a:pt x="481914" y="52"/>
                </a:cubicBezTo>
                <a:cubicBezTo>
                  <a:pt x="535460" y="52"/>
                  <a:pt x="568411" y="234831"/>
                  <a:pt x="617838" y="234831"/>
                </a:cubicBezTo>
                <a:cubicBezTo>
                  <a:pt x="667265" y="234831"/>
                  <a:pt x="735227" y="-2008"/>
                  <a:pt x="778476" y="52"/>
                </a:cubicBezTo>
                <a:cubicBezTo>
                  <a:pt x="821725" y="2111"/>
                  <a:pt x="834081" y="245128"/>
                  <a:pt x="877330" y="247188"/>
                </a:cubicBezTo>
                <a:cubicBezTo>
                  <a:pt x="920579" y="249247"/>
                  <a:pt x="990601" y="16528"/>
                  <a:pt x="1037968" y="12409"/>
                </a:cubicBezTo>
                <a:cubicBezTo>
                  <a:pt x="1085336" y="8290"/>
                  <a:pt x="1112108" y="224533"/>
                  <a:pt x="1161535" y="222474"/>
                </a:cubicBezTo>
                <a:cubicBezTo>
                  <a:pt x="1210962" y="220415"/>
                  <a:pt x="1283044" y="-2007"/>
                  <a:pt x="1334530" y="52"/>
                </a:cubicBezTo>
                <a:cubicBezTo>
                  <a:pt x="1386016" y="2111"/>
                  <a:pt x="1423087" y="230712"/>
                  <a:pt x="1470454" y="234831"/>
                </a:cubicBezTo>
                <a:cubicBezTo>
                  <a:pt x="1517822" y="238950"/>
                  <a:pt x="1575486" y="26825"/>
                  <a:pt x="1618735" y="24766"/>
                </a:cubicBezTo>
                <a:cubicBezTo>
                  <a:pt x="1661984" y="22706"/>
                  <a:pt x="1686697" y="222474"/>
                  <a:pt x="1729946" y="222474"/>
                </a:cubicBezTo>
                <a:cubicBezTo>
                  <a:pt x="1773195" y="222474"/>
                  <a:pt x="1828800" y="22707"/>
                  <a:pt x="1878227" y="24766"/>
                </a:cubicBezTo>
                <a:cubicBezTo>
                  <a:pt x="1927654" y="26825"/>
                  <a:pt x="1977081" y="130828"/>
                  <a:pt x="2026508" y="234831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371864" y="1118590"/>
            <a:ext cx="848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РНК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9778" y="951750"/>
            <a:ext cx="2000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Функциональный белок</a:t>
            </a:r>
          </a:p>
        </p:txBody>
      </p:sp>
      <p:sp>
        <p:nvSpPr>
          <p:cNvPr id="24" name="Левая фигурная скобка 23"/>
          <p:cNvSpPr/>
          <p:nvPr/>
        </p:nvSpPr>
        <p:spPr>
          <a:xfrm rot="16200000">
            <a:off x="1542389" y="910424"/>
            <a:ext cx="388522" cy="2250000"/>
          </a:xfrm>
          <a:prstGeom prst="leftBrace">
            <a:avLst>
              <a:gd name="adj1" fmla="val 30748"/>
              <a:gd name="adj2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444324" y="2324661"/>
            <a:ext cx="584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Ген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2861650" y="1391162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47025" y="961717"/>
            <a:ext cx="1935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Участок ДНК</a:t>
            </a:r>
          </a:p>
        </p:txBody>
      </p:sp>
      <p:sp>
        <p:nvSpPr>
          <p:cNvPr id="28" name="Стрелка вправо 27"/>
          <p:cNvSpPr/>
          <p:nvPr/>
        </p:nvSpPr>
        <p:spPr>
          <a:xfrm rot="5400000">
            <a:off x="7201205" y="2237700"/>
            <a:ext cx="491033" cy="360000"/>
          </a:xfrm>
          <a:prstGeom prst="right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6431301" y="2741597"/>
            <a:ext cx="2129265" cy="1640585"/>
          </a:xfrm>
          <a:custGeom>
            <a:avLst/>
            <a:gdLst>
              <a:gd name="connsiteX0" fmla="*/ 44102 w 3902195"/>
              <a:gd name="connsiteY0" fmla="*/ 1171164 h 3006616"/>
              <a:gd name="connsiteX1" fmla="*/ 317371 w 3902195"/>
              <a:gd name="connsiteY1" fmla="*/ 645647 h 3006616"/>
              <a:gd name="connsiteX2" fmla="*/ 926971 w 3902195"/>
              <a:gd name="connsiteY2" fmla="*/ 172681 h 3006616"/>
              <a:gd name="connsiteX3" fmla="*/ 1767799 w 3902195"/>
              <a:gd name="connsiteY3" fmla="*/ 141150 h 3006616"/>
              <a:gd name="connsiteX4" fmla="*/ 2293316 w 3902195"/>
              <a:gd name="connsiteY4" fmla="*/ 4516 h 3006616"/>
              <a:gd name="connsiteX5" fmla="*/ 2955468 w 3902195"/>
              <a:gd name="connsiteY5" fmla="*/ 78088 h 3006616"/>
              <a:gd name="connsiteX6" fmla="*/ 3638640 w 3902195"/>
              <a:gd name="connsiteY6" fmla="*/ 498502 h 3006616"/>
              <a:gd name="connsiteX7" fmla="*/ 3890888 w 3902195"/>
              <a:gd name="connsiteY7" fmla="*/ 1581067 h 3006616"/>
              <a:gd name="connsiteX8" fmla="*/ 3312819 w 3902195"/>
              <a:gd name="connsiteY8" fmla="*/ 2579550 h 3006616"/>
              <a:gd name="connsiteX9" fmla="*/ 1746778 w 3902195"/>
              <a:gd name="connsiteY9" fmla="*/ 2999964 h 3006616"/>
              <a:gd name="connsiteX10" fmla="*/ 716764 w 3902195"/>
              <a:gd name="connsiteY10" fmla="*/ 2800267 h 3006616"/>
              <a:gd name="connsiteX11" fmla="*/ 201757 w 3902195"/>
              <a:gd name="connsiteY11" fmla="*/ 2316792 h 3006616"/>
              <a:gd name="connsiteX12" fmla="*/ 117675 w 3902195"/>
              <a:gd name="connsiteY12" fmla="*/ 1822805 h 3006616"/>
              <a:gd name="connsiteX13" fmla="*/ 2061 w 3902195"/>
              <a:gd name="connsiteY13" fmla="*/ 1518005 h 3006616"/>
              <a:gd name="connsiteX14" fmla="*/ 54613 w 3902195"/>
              <a:gd name="connsiteY14" fmla="*/ 1118612 h 300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02195" h="3006616">
                <a:moveTo>
                  <a:pt x="44102" y="1171164"/>
                </a:moveTo>
                <a:cubicBezTo>
                  <a:pt x="107164" y="991612"/>
                  <a:pt x="170226" y="812061"/>
                  <a:pt x="317371" y="645647"/>
                </a:cubicBezTo>
                <a:cubicBezTo>
                  <a:pt x="464516" y="479233"/>
                  <a:pt x="685233" y="256764"/>
                  <a:pt x="926971" y="172681"/>
                </a:cubicBezTo>
                <a:cubicBezTo>
                  <a:pt x="1168709" y="88598"/>
                  <a:pt x="1540075" y="169178"/>
                  <a:pt x="1767799" y="141150"/>
                </a:cubicBezTo>
                <a:cubicBezTo>
                  <a:pt x="1995523" y="113122"/>
                  <a:pt x="2095371" y="15026"/>
                  <a:pt x="2293316" y="4516"/>
                </a:cubicBezTo>
                <a:cubicBezTo>
                  <a:pt x="2491261" y="-5994"/>
                  <a:pt x="2731247" y="-4243"/>
                  <a:pt x="2955468" y="78088"/>
                </a:cubicBezTo>
                <a:cubicBezTo>
                  <a:pt x="3179689" y="160419"/>
                  <a:pt x="3482737" y="248005"/>
                  <a:pt x="3638640" y="498502"/>
                </a:cubicBezTo>
                <a:cubicBezTo>
                  <a:pt x="3794543" y="748999"/>
                  <a:pt x="3945191" y="1234226"/>
                  <a:pt x="3890888" y="1581067"/>
                </a:cubicBezTo>
                <a:cubicBezTo>
                  <a:pt x="3836585" y="1927908"/>
                  <a:pt x="3670171" y="2343067"/>
                  <a:pt x="3312819" y="2579550"/>
                </a:cubicBezTo>
                <a:cubicBezTo>
                  <a:pt x="2955467" y="2816033"/>
                  <a:pt x="2179454" y="2963178"/>
                  <a:pt x="1746778" y="2999964"/>
                </a:cubicBezTo>
                <a:cubicBezTo>
                  <a:pt x="1314102" y="3036750"/>
                  <a:pt x="974267" y="2914129"/>
                  <a:pt x="716764" y="2800267"/>
                </a:cubicBezTo>
                <a:cubicBezTo>
                  <a:pt x="459261" y="2686405"/>
                  <a:pt x="301605" y="2479702"/>
                  <a:pt x="201757" y="2316792"/>
                </a:cubicBezTo>
                <a:cubicBezTo>
                  <a:pt x="101909" y="2153882"/>
                  <a:pt x="150958" y="1955936"/>
                  <a:pt x="117675" y="1822805"/>
                </a:cubicBezTo>
                <a:cubicBezTo>
                  <a:pt x="84392" y="1689674"/>
                  <a:pt x="12571" y="1635370"/>
                  <a:pt x="2061" y="1518005"/>
                </a:cubicBezTo>
                <a:cubicBezTo>
                  <a:pt x="-8449" y="1400640"/>
                  <a:pt x="23082" y="1259626"/>
                  <a:pt x="54613" y="1118612"/>
                </a:cubicBezTo>
              </a:path>
            </a:pathLst>
          </a:custGeom>
          <a:solidFill>
            <a:srgbClr val="C4D7E9"/>
          </a:solidFill>
          <a:ln>
            <a:solidFill>
              <a:srgbClr val="8DAE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44" b="12138"/>
          <a:stretch/>
        </p:blipFill>
        <p:spPr>
          <a:xfrm rot="1000595">
            <a:off x="7039788" y="3119414"/>
            <a:ext cx="813866" cy="963225"/>
          </a:xfrm>
          <a:prstGeom prst="rect">
            <a:avLst/>
          </a:prstGeom>
        </p:spPr>
      </p:pic>
      <p:cxnSp>
        <p:nvCxnSpPr>
          <p:cNvPr id="31" name="Прямая со стрелкой 30"/>
          <p:cNvCxnSpPr/>
          <p:nvPr/>
        </p:nvCxnSpPr>
        <p:spPr>
          <a:xfrm>
            <a:off x="429387" y="553821"/>
            <a:ext cx="585001" cy="508774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772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21" grpId="0" animBg="1"/>
      <p:bldP spid="22" grpId="0"/>
      <p:bldP spid="23" grpId="0"/>
      <p:bldP spid="28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04826" y="313520"/>
            <a:ext cx="9047723" cy="979069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0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Факторы, влияющие на модификационную </a:t>
            </a:r>
          </a:p>
          <a:p>
            <a:pPr lvl="0">
              <a:buClr>
                <a:srgbClr val="494429"/>
              </a:buClr>
              <a:buSzPct val="25000"/>
            </a:pPr>
            <a:r>
              <a:rPr lang="ru-RU" sz="20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изменчивость: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7350" y="1307019"/>
            <a:ext cx="57594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sz="1800" dirty="0">
                <a:latin typeface="+mn-lt"/>
              </a:rPr>
              <a:t>Освещённость.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sz="1800" dirty="0">
                <a:latin typeface="+mn-lt"/>
              </a:rPr>
              <a:t>Температура.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sz="1800" dirty="0">
                <a:latin typeface="+mn-lt"/>
              </a:rPr>
              <a:t>Влажность. 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sz="1800" dirty="0">
                <a:latin typeface="+mn-lt"/>
              </a:rPr>
              <a:t>Давление.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sz="1800" dirty="0">
                <a:latin typeface="+mn-lt"/>
              </a:rPr>
              <a:t>Концентрация кислорода. 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sz="1800" dirty="0">
                <a:latin typeface="+mn-lt"/>
              </a:rPr>
              <a:t>Концентрация углекислого газа в воздухе.</a:t>
            </a:r>
          </a:p>
        </p:txBody>
      </p:sp>
    </p:spTree>
    <p:extLst>
      <p:ext uri="{BB962C8B-B14F-4D97-AF65-F5344CB8AC3E}">
        <p14:creationId xmlns:p14="http://schemas.microsoft.com/office/powerpoint/2010/main" val="325420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1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411163"/>
            <a:ext cx="8756650" cy="1332494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3" r="17127" b="8970"/>
          <a:stretch/>
        </p:blipFill>
        <p:spPr>
          <a:xfrm>
            <a:off x="1545563" y="2031750"/>
            <a:ext cx="1765962" cy="2390080"/>
          </a:xfrm>
          <a:prstGeom prst="ellipse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62960" y="2312272"/>
            <a:ext cx="1925855" cy="2057238"/>
          </a:xfrm>
          <a:prstGeom prst="ellipse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84987" y="694999"/>
            <a:ext cx="8639826" cy="754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Изменчивость признака иногда бывает очень большой, но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она не может выходить за пределы.</a:t>
            </a:r>
          </a:p>
        </p:txBody>
      </p:sp>
    </p:spTree>
    <p:extLst>
      <p:ext uri="{BB962C8B-B14F-4D97-AF65-F5344CB8AC3E}">
        <p14:creationId xmlns:p14="http://schemas.microsoft.com/office/powerpoint/2010/main" val="329789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6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33155"/>
            <a:ext cx="8712200" cy="1135627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97174" y="636750"/>
            <a:ext cx="8639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Пределы модификационной изменчивости какого-либо признака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называют </a:t>
            </a:r>
            <a:r>
              <a:rPr lang="ru-RU" sz="2000" dirty="0">
                <a:solidFill>
                  <a:srgbClr val="002060"/>
                </a:solidFill>
                <a:latin typeface="+mj-lt"/>
              </a:rPr>
              <a:t>нормой реакции</a:t>
            </a:r>
            <a:r>
              <a:rPr lang="ru-RU" sz="1800" dirty="0">
                <a:latin typeface="+mn-lt"/>
              </a:rPr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34211" y="2613479"/>
            <a:ext cx="630000" cy="630000"/>
          </a:xfrm>
          <a:prstGeom prst="rect">
            <a:avLst/>
          </a:prstGeom>
          <a:solidFill>
            <a:srgbClr val="EFA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117479" y="2616975"/>
            <a:ext cx="630000" cy="630000"/>
          </a:xfrm>
          <a:prstGeom prst="rect">
            <a:avLst/>
          </a:prstGeom>
          <a:solidFill>
            <a:srgbClr val="D48D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33207" y="2616975"/>
            <a:ext cx="630000" cy="630000"/>
          </a:xfrm>
          <a:prstGeom prst="rect">
            <a:avLst/>
          </a:prstGeom>
          <a:solidFill>
            <a:srgbClr val="F8A9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995697" y="2613479"/>
            <a:ext cx="630000" cy="630000"/>
          </a:xfrm>
          <a:prstGeom prst="rect">
            <a:avLst/>
          </a:prstGeom>
          <a:solidFill>
            <a:srgbClr val="C584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882356" y="2616975"/>
            <a:ext cx="630000" cy="63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767200" y="2613479"/>
            <a:ext cx="630000" cy="630000"/>
          </a:xfrm>
          <a:prstGeom prst="rect">
            <a:avLst/>
          </a:prstGeom>
          <a:solidFill>
            <a:srgbClr val="583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446043" y="2613479"/>
            <a:ext cx="630000" cy="63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557875" y="2616975"/>
            <a:ext cx="63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69707" y="2613479"/>
            <a:ext cx="630000" cy="63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авая фигурная скобка 14"/>
          <p:cNvSpPr/>
          <p:nvPr/>
        </p:nvSpPr>
        <p:spPr>
          <a:xfrm rot="5400000">
            <a:off x="3058744" y="975570"/>
            <a:ext cx="299699" cy="5077772"/>
          </a:xfrm>
          <a:prstGeom prst="rightBrace">
            <a:avLst>
              <a:gd name="adj1" fmla="val 32380"/>
              <a:gd name="adj2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207487" y="3696975"/>
            <a:ext cx="20022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Пределы нормы реакции</a:t>
            </a:r>
          </a:p>
        </p:txBody>
      </p:sp>
    </p:spTree>
    <p:extLst>
      <p:ext uri="{BB962C8B-B14F-4D97-AF65-F5344CB8AC3E}">
        <p14:creationId xmlns:p14="http://schemas.microsoft.com/office/powerpoint/2010/main" val="27059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6010658" y="2163925"/>
            <a:ext cx="2480959" cy="2480959"/>
          </a:xfrm>
          <a:prstGeom prst="ellipse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3" r="17127" b="8970"/>
          <a:stretch/>
        </p:blipFill>
        <p:spPr>
          <a:xfrm>
            <a:off x="6365175" y="2087270"/>
            <a:ext cx="1765962" cy="2390080"/>
          </a:xfrm>
          <a:prstGeom prst="ellipse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334211" y="993479"/>
            <a:ext cx="630000" cy="630000"/>
          </a:xfrm>
          <a:prstGeom prst="rect">
            <a:avLst/>
          </a:prstGeom>
          <a:solidFill>
            <a:srgbClr val="EFA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117479" y="996975"/>
            <a:ext cx="630000" cy="630000"/>
          </a:xfrm>
          <a:prstGeom prst="rect">
            <a:avLst/>
          </a:prstGeom>
          <a:solidFill>
            <a:srgbClr val="D48D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233207" y="996975"/>
            <a:ext cx="630000" cy="630000"/>
          </a:xfrm>
          <a:prstGeom prst="rect">
            <a:avLst/>
          </a:prstGeom>
          <a:solidFill>
            <a:srgbClr val="F8A9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995697" y="993479"/>
            <a:ext cx="630000" cy="630000"/>
          </a:xfrm>
          <a:prstGeom prst="rect">
            <a:avLst/>
          </a:prstGeom>
          <a:solidFill>
            <a:srgbClr val="C584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882356" y="996975"/>
            <a:ext cx="630000" cy="63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767200" y="993479"/>
            <a:ext cx="630000" cy="630000"/>
          </a:xfrm>
          <a:prstGeom prst="rect">
            <a:avLst/>
          </a:prstGeom>
          <a:solidFill>
            <a:srgbClr val="583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446043" y="993479"/>
            <a:ext cx="630000" cy="63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557875" y="996975"/>
            <a:ext cx="63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69707" y="993479"/>
            <a:ext cx="630000" cy="63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авая фигурная скобка 1"/>
          <p:cNvSpPr/>
          <p:nvPr/>
        </p:nvSpPr>
        <p:spPr>
          <a:xfrm rot="5400000">
            <a:off x="3058744" y="-644430"/>
            <a:ext cx="299699" cy="5077772"/>
          </a:xfrm>
          <a:prstGeom prst="rightBrace">
            <a:avLst>
              <a:gd name="adj1" fmla="val 32380"/>
              <a:gd name="adj2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207487" y="2076975"/>
            <a:ext cx="20022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Пределы нормы реакции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384" y="661119"/>
            <a:ext cx="1785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+mn-lt"/>
              </a:rPr>
              <a:t>Верхний предел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62549" y="654925"/>
            <a:ext cx="1748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+mn-lt"/>
              </a:rPr>
              <a:t>Нижний предел </a:t>
            </a:r>
          </a:p>
        </p:txBody>
      </p:sp>
    </p:spTree>
    <p:extLst>
      <p:ext uri="{BB962C8B-B14F-4D97-AF65-F5344CB8AC3E}">
        <p14:creationId xmlns:p14="http://schemas.microsoft.com/office/powerpoint/2010/main" val="48425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52000" y="159680"/>
            <a:ext cx="8413214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Пределы нормы реакции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84500" y="3995200"/>
            <a:ext cx="26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n-lt"/>
              </a:rPr>
              <a:t>В широких пределах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49499" y="3995200"/>
            <a:ext cx="26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n-lt"/>
              </a:rPr>
              <a:t>В узких пределах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8778" y="1153322"/>
            <a:ext cx="2865722" cy="2223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999" y="2160122"/>
            <a:ext cx="2281002" cy="183507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730" y="1806750"/>
            <a:ext cx="2057537" cy="151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02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8" y="0"/>
            <a:ext cx="1316572" cy="28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51388" y="2325315"/>
            <a:ext cx="2382362" cy="184871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666" y="3608516"/>
            <a:ext cx="1396911" cy="11238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201" y="3143001"/>
            <a:ext cx="1268449" cy="93102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411162"/>
            <a:ext cx="4572000" cy="2250587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66633" y="993212"/>
            <a:ext cx="8639826" cy="1102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Наследуется не сам признак, а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способность проявлять признак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в предельных условиях.</a:t>
            </a:r>
          </a:p>
        </p:txBody>
      </p:sp>
    </p:spTree>
    <p:extLst>
      <p:ext uri="{BB962C8B-B14F-4D97-AF65-F5344CB8AC3E}">
        <p14:creationId xmlns:p14="http://schemas.microsoft.com/office/powerpoint/2010/main" val="222900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00" y="1272958"/>
            <a:ext cx="4140000" cy="24744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84500" y="3770419"/>
            <a:ext cx="265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Бегония, растущая в открытом грунте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82000" y="3770418"/>
            <a:ext cx="270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Бегония, растущая в домашних условиях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854" y="501750"/>
            <a:ext cx="3278291" cy="3278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93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0" y="433155"/>
            <a:ext cx="8712200" cy="1418595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04174" y="647589"/>
            <a:ext cx="7982826" cy="1073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700" dirty="0" err="1">
                <a:latin typeface="+mn-lt"/>
              </a:rPr>
              <a:t>Модификационную</a:t>
            </a:r>
            <a:r>
              <a:rPr lang="ru-RU" sz="1700" dirty="0">
                <a:latin typeface="+mn-lt"/>
              </a:rPr>
              <a:t> изменчивость любого признака можно описать</a:t>
            </a:r>
          </a:p>
          <a:p>
            <a:pPr>
              <a:lnSpc>
                <a:spcPct val="125000"/>
              </a:lnSpc>
            </a:pPr>
            <a:r>
              <a:rPr lang="ru-RU" sz="1700" dirty="0">
                <a:latin typeface="+mn-lt"/>
              </a:rPr>
              <a:t>количественно с помощью методов вариационной статистики. </a:t>
            </a:r>
          </a:p>
          <a:p>
            <a:pPr>
              <a:lnSpc>
                <a:spcPct val="125000"/>
              </a:lnSpc>
            </a:pPr>
            <a:r>
              <a:rPr lang="ru-RU" sz="1700" dirty="0">
                <a:latin typeface="+mn-lt"/>
              </a:rPr>
              <a:t>Для этого </a:t>
            </a:r>
            <a:r>
              <a:rPr lang="ru-RU" sz="1700" dirty="0">
                <a:solidFill>
                  <a:schemeClr val="tx1"/>
                </a:solidFill>
                <a:latin typeface="+mn-lt"/>
              </a:rPr>
              <a:t>строят</a:t>
            </a:r>
            <a:r>
              <a:rPr lang="ru-RU" sz="1700" dirty="0">
                <a:solidFill>
                  <a:srgbClr val="002060"/>
                </a:solidFill>
                <a:latin typeface="+mn-lt"/>
              </a:rPr>
              <a:t> вариационный ряд</a:t>
            </a:r>
            <a:r>
              <a:rPr lang="ru-RU" sz="1700" dirty="0">
                <a:latin typeface="+mn-lt"/>
              </a:rPr>
              <a:t>. </a:t>
            </a:r>
            <a:endParaRPr lang="ru-RU" sz="1800" dirty="0">
              <a:latin typeface="+mn-lt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152000" y="2571750"/>
            <a:ext cx="6970263" cy="1955346"/>
            <a:chOff x="254753" y="2425085"/>
            <a:chExt cx="8703854" cy="2441665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186" y="2425085"/>
              <a:ext cx="1206386" cy="1206386"/>
            </a:xfrm>
            <a:prstGeom prst="rect">
              <a:avLst/>
            </a:prstGeom>
          </p:spPr>
        </p:pic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295" y="2425085"/>
              <a:ext cx="1206386" cy="1206386"/>
            </a:xfrm>
            <a:prstGeom prst="rect">
              <a:avLst/>
            </a:prstGeom>
          </p:spPr>
        </p:pic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128" y="2425085"/>
              <a:ext cx="1206386" cy="1206386"/>
            </a:xfrm>
            <a:prstGeom prst="rect">
              <a:avLst/>
            </a:prstGeom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0879" y="2425085"/>
              <a:ext cx="1206386" cy="1206386"/>
            </a:xfrm>
            <a:prstGeom prst="rect">
              <a:avLst/>
            </a:prstGeom>
          </p:spPr>
        </p:pic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8630" y="2425085"/>
              <a:ext cx="1206386" cy="1206386"/>
            </a:xfrm>
            <a:prstGeom prst="rect">
              <a:avLst/>
            </a:prstGeom>
          </p:spPr>
        </p:pic>
        <p:cxnSp>
          <p:nvCxnSpPr>
            <p:cNvPr id="29" name="Прямая соединительная линия 28"/>
            <p:cNvCxnSpPr/>
            <p:nvPr/>
          </p:nvCxnSpPr>
          <p:spPr>
            <a:xfrm>
              <a:off x="431800" y="4180085"/>
              <a:ext cx="8280400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flipV="1">
              <a:off x="468768" y="3955085"/>
              <a:ext cx="0" cy="45000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flipV="1">
              <a:off x="1872000" y="3955085"/>
              <a:ext cx="0" cy="45000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3222000" y="3955085"/>
              <a:ext cx="0" cy="45000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V="1">
              <a:off x="4572000" y="3955085"/>
              <a:ext cx="0" cy="45000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flipV="1">
              <a:off x="5926206" y="3955085"/>
              <a:ext cx="0" cy="45000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7330551" y="3955085"/>
              <a:ext cx="0" cy="45000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V="1">
              <a:off x="8680551" y="3955085"/>
              <a:ext cx="0" cy="45000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0614" y="2429020"/>
              <a:ext cx="1206386" cy="1206386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254753" y="4405085"/>
              <a:ext cx="45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solidFill>
                    <a:srgbClr val="0070C0"/>
                  </a:solidFill>
                  <a:latin typeface="+mn-lt"/>
                </a:rPr>
                <a:t>6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195393" y="4405085"/>
              <a:ext cx="7632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solidFill>
                    <a:srgbClr val="0070C0"/>
                  </a:solidFill>
                  <a:latin typeface="+mn-lt"/>
                </a:rPr>
                <a:t>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696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7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047196" y="641762"/>
            <a:ext cx="3144054" cy="3144054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03"/>
          <a:stretch/>
        </p:blipFill>
        <p:spPr>
          <a:xfrm rot="2120359">
            <a:off x="3347129" y="1017076"/>
            <a:ext cx="1701527" cy="12675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 rot="1169446">
            <a:off x="3707388" y="2323513"/>
            <a:ext cx="981778" cy="12599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 rot="20220410">
            <a:off x="4991963" y="2434871"/>
            <a:ext cx="634920" cy="8148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3873446"/>
            <a:ext cx="9144000" cy="12687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28" t="17629" r="24628" b="11505"/>
          <a:stretch/>
        </p:blipFill>
        <p:spPr>
          <a:xfrm rot="18251684">
            <a:off x="5127537" y="1291610"/>
            <a:ext cx="611260" cy="85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7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52000" y="159680"/>
            <a:ext cx="8413214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Вариационный ряд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338025" y="2587522"/>
            <a:ext cx="389085" cy="4993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721525" y="2492540"/>
            <a:ext cx="466619" cy="5988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1163694" y="2439497"/>
            <a:ext cx="519403" cy="6665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1634417" y="2446981"/>
            <a:ext cx="519403" cy="6665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2136455" y="2318258"/>
            <a:ext cx="614350" cy="7884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2713473" y="2312711"/>
            <a:ext cx="614350" cy="78841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3297011" y="2302842"/>
            <a:ext cx="614350" cy="78841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3876261" y="2305832"/>
            <a:ext cx="614350" cy="7884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4471287" y="2317972"/>
            <a:ext cx="614350" cy="7884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5041149" y="2302953"/>
            <a:ext cx="614350" cy="78841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5638363" y="2077981"/>
            <a:ext cx="784131" cy="100630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6372129" y="2080547"/>
            <a:ext cx="784131" cy="100630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7096230" y="2072830"/>
            <a:ext cx="784131" cy="100630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7870901" y="1914263"/>
            <a:ext cx="907689" cy="1164868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1" y="3694153"/>
            <a:ext cx="7452000" cy="1063783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338025" y="4006753"/>
            <a:ext cx="8639826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solidFill>
                  <a:srgbClr val="002060"/>
                </a:solidFill>
                <a:latin typeface="+mj-lt"/>
              </a:rPr>
              <a:t>Варианта</a:t>
            </a:r>
            <a:r>
              <a:rPr lang="ru-RU" sz="1800" dirty="0">
                <a:latin typeface="+mn-lt"/>
              </a:rPr>
              <a:t> ─ это единичное выражение развития признака.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34790" y="2529359"/>
            <a:ext cx="392320" cy="591064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188145" y="2442210"/>
            <a:ext cx="960208" cy="680738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153820" y="2292973"/>
            <a:ext cx="3495824" cy="827451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660294" y="2075088"/>
            <a:ext cx="2220068" cy="1045336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7891012" y="1941750"/>
            <a:ext cx="896888" cy="1181198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413452" y="2109697"/>
            <a:ext cx="22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solidFill>
                  <a:srgbClr val="002060"/>
                </a:solidFill>
                <a:latin typeface="+mn-lt"/>
              </a:rPr>
              <a:t>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48966" y="2108307"/>
            <a:ext cx="22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solidFill>
                  <a:srgbClr val="002060"/>
                </a:solidFill>
                <a:latin typeface="+mn-lt"/>
              </a:rPr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546257" y="2105921"/>
            <a:ext cx="22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solidFill>
                  <a:srgbClr val="002060"/>
                </a:solidFill>
                <a:latin typeface="+mn-lt"/>
              </a:rPr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763761" y="1951920"/>
            <a:ext cx="22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solidFill>
                  <a:srgbClr val="002060"/>
                </a:solidFill>
                <a:latin typeface="+mn-lt"/>
              </a:rPr>
              <a:t>4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36358" y="2475252"/>
            <a:ext cx="445411" cy="647695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6675560" y="1747075"/>
            <a:ext cx="22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solidFill>
                  <a:srgbClr val="002060"/>
                </a:solidFill>
                <a:latin typeface="+mn-lt"/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212245" y="1581750"/>
            <a:ext cx="22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solidFill>
                  <a:srgbClr val="002060"/>
                </a:solidFill>
                <a:latin typeface="+mn-lt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91976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 animBg="1"/>
      <p:bldP spid="34" grpId="0"/>
      <p:bldP spid="3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46725"/>
              </p:ext>
            </p:extLst>
          </p:nvPr>
        </p:nvGraphicFramePr>
        <p:xfrm>
          <a:off x="431799" y="646151"/>
          <a:ext cx="8303381" cy="1295599"/>
        </p:xfrm>
        <a:graphic>
          <a:graphicData uri="http://schemas.openxmlformats.org/drawingml/2006/table">
            <a:tbl>
              <a:tblPr firstRow="1" bandRow="1"/>
              <a:tblGrid>
                <a:gridCol w="2146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4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2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32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32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35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97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93224">
                <a:tc>
                  <a:txBody>
                    <a:bodyPr/>
                    <a:lstStyle/>
                    <a:p>
                      <a:r>
                        <a:rPr lang="ru-RU" sz="1500" dirty="0"/>
                        <a:t>Частота</a:t>
                      </a:r>
                      <a:r>
                        <a:rPr lang="ru-RU" sz="1500" baseline="0" dirty="0"/>
                        <a:t> встречаемости вариант </a:t>
                      </a:r>
                      <a:endParaRPr lang="ru-RU" sz="1500" dirty="0"/>
                    </a:p>
                  </a:txBody>
                  <a:tcPr>
                    <a:solidFill>
                      <a:srgbClr val="FFE56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>
                    <a:solidFill>
                      <a:srgbClr val="FFE56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>
                    <a:solidFill>
                      <a:srgbClr val="FFE56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>
                    <a:solidFill>
                      <a:srgbClr val="FFE56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>
                    <a:solidFill>
                      <a:srgbClr val="FFE56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>
                    <a:solidFill>
                      <a:srgbClr val="FFE56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>
                    <a:solidFill>
                      <a:srgbClr val="FFE566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375">
                <a:tc>
                  <a:txBody>
                    <a:bodyPr/>
                    <a:lstStyle/>
                    <a:p>
                      <a:r>
                        <a:rPr lang="ru-RU" sz="1500" dirty="0"/>
                        <a:t>Длина шишки </a:t>
                      </a:r>
                    </a:p>
                  </a:txBody>
                  <a:tcPr>
                    <a:solidFill>
                      <a:srgbClr val="FFE56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>
                    <a:solidFill>
                      <a:srgbClr val="FFE56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>
                    <a:solidFill>
                      <a:srgbClr val="FFE56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>
                    <a:solidFill>
                      <a:srgbClr val="FFE56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>
                    <a:solidFill>
                      <a:srgbClr val="FFE56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>
                    <a:solidFill>
                      <a:srgbClr val="FFE56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>
                    <a:solidFill>
                      <a:srgbClr val="FFE566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338025" y="3442205"/>
            <a:ext cx="389085" cy="4993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721525" y="3347223"/>
            <a:ext cx="466619" cy="5988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1163694" y="3294180"/>
            <a:ext cx="519403" cy="6665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1634417" y="3301664"/>
            <a:ext cx="519403" cy="6665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2136455" y="3172941"/>
            <a:ext cx="614350" cy="78841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2699183" y="3178018"/>
            <a:ext cx="614350" cy="78841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3286063" y="3157525"/>
            <a:ext cx="614350" cy="7884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3876261" y="3160515"/>
            <a:ext cx="614350" cy="7884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4464214" y="3160515"/>
            <a:ext cx="614350" cy="78841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5041149" y="3147656"/>
            <a:ext cx="614350" cy="7884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5638363" y="2932664"/>
            <a:ext cx="784131" cy="100630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6372129" y="2935230"/>
            <a:ext cx="784131" cy="100630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7096230" y="2927513"/>
            <a:ext cx="784131" cy="100630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7870901" y="2768946"/>
            <a:ext cx="907689" cy="116486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64858" y="919559"/>
            <a:ext cx="5352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652085" y="1559338"/>
            <a:ext cx="7532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3 см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721132" y="914330"/>
            <a:ext cx="5352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1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876194" y="914330"/>
            <a:ext cx="5352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923621" y="914330"/>
            <a:ext cx="5352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6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71048" y="914329"/>
            <a:ext cx="5352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3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950456" y="914329"/>
            <a:ext cx="5352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1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586363" y="1559339"/>
            <a:ext cx="7532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3,5 см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767187" y="1559339"/>
            <a:ext cx="7532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4 см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816676" y="1559337"/>
            <a:ext cx="7532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5,5 см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62041" y="1559337"/>
            <a:ext cx="7532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6,2 см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844252" y="1559337"/>
            <a:ext cx="7532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7 см</a:t>
            </a:r>
          </a:p>
        </p:txBody>
      </p:sp>
    </p:spTree>
    <p:extLst>
      <p:ext uri="{BB962C8B-B14F-4D97-AF65-F5344CB8AC3E}">
        <p14:creationId xmlns:p14="http://schemas.microsoft.com/office/powerpoint/2010/main" val="121188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81113" y="636750"/>
            <a:ext cx="430887" cy="366573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1600" dirty="0">
                <a:latin typeface="+mn-lt"/>
              </a:rPr>
              <a:t>Частота встречаемости вариант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1113" y="4375261"/>
            <a:ext cx="47916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Длина шишки 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573880" y="2655585"/>
            <a:ext cx="1984435" cy="0"/>
          </a:xfrm>
          <a:prstGeom prst="straightConnector1">
            <a:avLst/>
          </a:prstGeom>
          <a:ln w="28575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874088" y="2716997"/>
            <a:ext cx="148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+mn-lt"/>
              </a:rPr>
              <a:t>Норма реакции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2412000" y="1125585"/>
            <a:ext cx="0" cy="355500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071113" y="4324930"/>
            <a:ext cx="5335887" cy="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олилиния 9"/>
          <p:cNvSpPr/>
          <p:nvPr/>
        </p:nvSpPr>
        <p:spPr>
          <a:xfrm>
            <a:off x="2416544" y="1494773"/>
            <a:ext cx="4394446" cy="2831977"/>
          </a:xfrm>
          <a:custGeom>
            <a:avLst/>
            <a:gdLst>
              <a:gd name="connsiteX0" fmla="*/ 0 w 4394446"/>
              <a:gd name="connsiteY0" fmla="*/ 2796466 h 2831977"/>
              <a:gd name="connsiteX1" fmla="*/ 727969 w 4394446"/>
              <a:gd name="connsiteY1" fmla="*/ 1837678 h 2831977"/>
              <a:gd name="connsiteX2" fmla="*/ 2157273 w 4394446"/>
              <a:gd name="connsiteY2" fmla="*/ 0 h 2831977"/>
              <a:gd name="connsiteX3" fmla="*/ 3604334 w 4394446"/>
              <a:gd name="connsiteY3" fmla="*/ 1837678 h 2831977"/>
              <a:gd name="connsiteX4" fmla="*/ 4341180 w 4394446"/>
              <a:gd name="connsiteY4" fmla="*/ 2787588 h 2831977"/>
              <a:gd name="connsiteX5" fmla="*/ 4341180 w 4394446"/>
              <a:gd name="connsiteY5" fmla="*/ 2787588 h 2831977"/>
              <a:gd name="connsiteX6" fmla="*/ 4394446 w 4394446"/>
              <a:gd name="connsiteY6" fmla="*/ 2831977 h 2831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4446" h="2831977">
                <a:moveTo>
                  <a:pt x="0" y="2796466"/>
                </a:moveTo>
                <a:cubicBezTo>
                  <a:pt x="185691" y="2550850"/>
                  <a:pt x="368424" y="2303756"/>
                  <a:pt x="727969" y="1837678"/>
                </a:cubicBezTo>
                <a:cubicBezTo>
                  <a:pt x="1087515" y="1371600"/>
                  <a:pt x="1677879" y="0"/>
                  <a:pt x="2157273" y="0"/>
                </a:cubicBezTo>
                <a:cubicBezTo>
                  <a:pt x="2636667" y="0"/>
                  <a:pt x="3240350" y="1373080"/>
                  <a:pt x="3604334" y="1837678"/>
                </a:cubicBezTo>
                <a:cubicBezTo>
                  <a:pt x="3968318" y="2302276"/>
                  <a:pt x="4341180" y="2787588"/>
                  <a:pt x="4341180" y="2787588"/>
                </a:cubicBezTo>
                <a:lnTo>
                  <a:pt x="4341180" y="2787588"/>
                </a:lnTo>
                <a:lnTo>
                  <a:pt x="4394446" y="2831977"/>
                </a:lnTo>
              </a:path>
            </a:pathLst>
          </a:cu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573880" y="2655585"/>
            <a:ext cx="0" cy="1669345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578723" y="2657405"/>
            <a:ext cx="0" cy="1669345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hape 87"/>
          <p:cNvSpPr txBox="1"/>
          <p:nvPr/>
        </p:nvSpPr>
        <p:spPr>
          <a:xfrm>
            <a:off x="252000" y="159680"/>
            <a:ext cx="8413214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Вариационная кривая</a:t>
            </a:r>
          </a:p>
        </p:txBody>
      </p:sp>
    </p:spTree>
    <p:extLst>
      <p:ext uri="{BB962C8B-B14F-4D97-AF65-F5344CB8AC3E}">
        <p14:creationId xmlns:p14="http://schemas.microsoft.com/office/powerpoint/2010/main" val="269652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0" y="411162"/>
            <a:ext cx="9144000" cy="2250587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338025" y="3845723"/>
            <a:ext cx="389085" cy="4993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721525" y="3750741"/>
            <a:ext cx="466619" cy="5988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1163694" y="3697698"/>
            <a:ext cx="519403" cy="6665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1634417" y="3705182"/>
            <a:ext cx="519403" cy="6665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2136455" y="3576459"/>
            <a:ext cx="614350" cy="7884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2713473" y="3570912"/>
            <a:ext cx="614350" cy="78841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3297011" y="3561043"/>
            <a:ext cx="614350" cy="78841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3876261" y="3564033"/>
            <a:ext cx="614350" cy="7884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4471287" y="3576173"/>
            <a:ext cx="614350" cy="7884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5041149" y="3561154"/>
            <a:ext cx="614350" cy="78841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5638363" y="3336182"/>
            <a:ext cx="784131" cy="100630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6372129" y="3338748"/>
            <a:ext cx="784131" cy="100630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7096230" y="3331031"/>
            <a:ext cx="784131" cy="100630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8" t="24628" r="15879" b="8006"/>
          <a:stretch/>
        </p:blipFill>
        <p:spPr>
          <a:xfrm>
            <a:off x="7870901" y="3172464"/>
            <a:ext cx="907689" cy="116486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45733" y="836263"/>
            <a:ext cx="863982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700" dirty="0">
                <a:latin typeface="+mn-lt"/>
              </a:rPr>
              <a:t>Чем однообразнее условия среды, тем меньше выражена модификационная</a:t>
            </a:r>
          </a:p>
          <a:p>
            <a:pPr>
              <a:lnSpc>
                <a:spcPct val="125000"/>
              </a:lnSpc>
            </a:pPr>
            <a:r>
              <a:rPr lang="ru-RU" sz="1700" dirty="0">
                <a:latin typeface="+mn-lt"/>
              </a:rPr>
              <a:t>изменчивость, тем короче будет вариационный ряд. </a:t>
            </a:r>
          </a:p>
          <a:p>
            <a:pPr>
              <a:lnSpc>
                <a:spcPct val="125000"/>
              </a:lnSpc>
            </a:pPr>
            <a:endParaRPr lang="ru-RU" sz="1700" dirty="0"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ru-RU" sz="1700" dirty="0">
                <a:latin typeface="+mn-lt"/>
              </a:rPr>
              <a:t>Чем разнообразнее условия среды, тем шире модификационная изменчивость. </a:t>
            </a:r>
          </a:p>
        </p:txBody>
      </p:sp>
    </p:spTree>
    <p:extLst>
      <p:ext uri="{BB962C8B-B14F-4D97-AF65-F5344CB8AC3E}">
        <p14:creationId xmlns:p14="http://schemas.microsoft.com/office/powerpoint/2010/main" val="219291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3127719" y="510715"/>
            <a:ext cx="2884281" cy="1040624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 algn="ctr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Виды изменчивости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189" y="2774611"/>
            <a:ext cx="3465475" cy="82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dirty="0" err="1">
                <a:solidFill>
                  <a:srgbClr val="002060"/>
                </a:solidFill>
                <a:latin typeface="+mn-lt"/>
              </a:rPr>
              <a:t>Модификационная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+mn-lt"/>
              </a:rPr>
              <a:t>(фенотипическая)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91175" y="2779190"/>
            <a:ext cx="3465475" cy="82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dirty="0">
                <a:solidFill>
                  <a:srgbClr val="002060"/>
                </a:solidFill>
                <a:latin typeface="+mn-lt"/>
              </a:rPr>
              <a:t>Наследственная </a:t>
            </a:r>
            <a:r>
              <a:rPr lang="ru-RU" sz="1800" dirty="0">
                <a:solidFill>
                  <a:srgbClr val="002060"/>
                </a:solidFill>
                <a:latin typeface="+mn-lt"/>
              </a:rPr>
              <a:t>(генотипическая) </a:t>
            </a:r>
            <a:endParaRPr lang="ru-RU" sz="2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4482" y="2706750"/>
            <a:ext cx="3197518" cy="955948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31512" y="2712469"/>
            <a:ext cx="3197518" cy="955948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136281" y="1475994"/>
            <a:ext cx="2870961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Дуга 9"/>
          <p:cNvSpPr/>
          <p:nvPr/>
        </p:nvSpPr>
        <p:spPr>
          <a:xfrm>
            <a:off x="5873259" y="1798031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flipH="1">
            <a:off x="2266403" y="1798031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87000" y="246005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13" name="Овал 12"/>
          <p:cNvSpPr/>
          <p:nvPr/>
        </p:nvSpPr>
        <p:spPr>
          <a:xfrm>
            <a:off x="5192922" y="2466395"/>
            <a:ext cx="540000" cy="533663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3682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" y="411162"/>
            <a:ext cx="5607000" cy="2250587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700" y="1626750"/>
            <a:ext cx="4192014" cy="406699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711" y="546750"/>
            <a:ext cx="5519764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Наследственная изменчивость является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основой разнообразия живых организмов,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а также главной причиной эволюционного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процесса, так как она поставляет материал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для естественного отбора. </a:t>
            </a:r>
          </a:p>
        </p:txBody>
      </p:sp>
    </p:spTree>
    <p:extLst>
      <p:ext uri="{BB962C8B-B14F-4D97-AF65-F5344CB8AC3E}">
        <p14:creationId xmlns:p14="http://schemas.microsoft.com/office/powerpoint/2010/main" val="313340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3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3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3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3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2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3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747000" y="2121751"/>
            <a:ext cx="1935000" cy="193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507000" y="2121751"/>
            <a:ext cx="1935000" cy="193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Shape 87"/>
          <p:cNvSpPr txBox="1"/>
          <p:nvPr/>
        </p:nvSpPr>
        <p:spPr>
          <a:xfrm>
            <a:off x="387350" y="991126"/>
            <a:ext cx="8413214" cy="1040624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 algn="ctr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Наследственная </a:t>
            </a:r>
          </a:p>
          <a:p>
            <a:pPr lvl="0" algn="ctr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(генотипическая) изменчивость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5315" y="2729697"/>
            <a:ext cx="2959200" cy="719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700" dirty="0">
                <a:latin typeface="+mn-lt"/>
              </a:rPr>
              <a:t>Комбинативная изменчивость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89500" y="2729697"/>
            <a:ext cx="2970000" cy="719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700" dirty="0">
                <a:latin typeface="+mn-lt"/>
              </a:rPr>
              <a:t>Мутационная  изменчивость </a:t>
            </a:r>
          </a:p>
        </p:txBody>
      </p:sp>
      <p:cxnSp>
        <p:nvCxnSpPr>
          <p:cNvPr id="11" name="Соединительная линия уступом 10"/>
          <p:cNvCxnSpPr>
            <a:endCxn id="9" idx="0"/>
          </p:cNvCxnSpPr>
          <p:nvPr/>
        </p:nvCxnSpPr>
        <p:spPr>
          <a:xfrm rot="5400000">
            <a:off x="3062940" y="593311"/>
            <a:ext cx="180000" cy="2876880"/>
          </a:xfrm>
          <a:prstGeom prst="bentConnector3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>
            <a:endCxn id="10" idx="0"/>
          </p:cNvCxnSpPr>
          <p:nvPr/>
        </p:nvCxnSpPr>
        <p:spPr>
          <a:xfrm rot="16200000" flipH="1">
            <a:off x="5942940" y="590191"/>
            <a:ext cx="180000" cy="2883120"/>
          </a:xfrm>
          <a:prstGeom prst="bentConnector3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269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52000" y="159680"/>
            <a:ext cx="8413214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Причины комбинативной изменчивости: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4791" y="1482091"/>
            <a:ext cx="387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Образование гамет. </a:t>
            </a:r>
          </a:p>
        </p:txBody>
      </p:sp>
      <p:sp>
        <p:nvSpPr>
          <p:cNvPr id="8" name="Овал 7"/>
          <p:cNvSpPr/>
          <p:nvPr/>
        </p:nvSpPr>
        <p:spPr>
          <a:xfrm>
            <a:off x="388116" y="1401750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55436" y="2501231"/>
            <a:ext cx="1150066" cy="120066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1160" y="946766"/>
            <a:ext cx="2785604" cy="353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06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3127719" y="510715"/>
            <a:ext cx="2884281" cy="1040624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 algn="ctr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Виды изменчивости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189" y="2774611"/>
            <a:ext cx="3465475" cy="82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dirty="0" err="1">
                <a:solidFill>
                  <a:srgbClr val="002060"/>
                </a:solidFill>
                <a:latin typeface="+mn-lt"/>
              </a:rPr>
              <a:t>Модификационная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+mn-lt"/>
              </a:rPr>
              <a:t>(фенотипическая)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91175" y="2779190"/>
            <a:ext cx="3465475" cy="82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dirty="0">
                <a:solidFill>
                  <a:srgbClr val="002060"/>
                </a:solidFill>
                <a:latin typeface="+mn-lt"/>
              </a:rPr>
              <a:t>Наследственная </a:t>
            </a:r>
            <a:r>
              <a:rPr lang="ru-RU" sz="1800" dirty="0">
                <a:solidFill>
                  <a:srgbClr val="002060"/>
                </a:solidFill>
                <a:latin typeface="+mn-lt"/>
              </a:rPr>
              <a:t>(генотипическая) </a:t>
            </a:r>
            <a:endParaRPr lang="ru-RU" sz="2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4482" y="2706750"/>
            <a:ext cx="3197518" cy="955948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31512" y="2712469"/>
            <a:ext cx="3197518" cy="955948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136281" y="1475994"/>
            <a:ext cx="2870961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Дуга 9"/>
          <p:cNvSpPr/>
          <p:nvPr/>
        </p:nvSpPr>
        <p:spPr>
          <a:xfrm>
            <a:off x="5873259" y="1798031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flipH="1">
            <a:off x="2266403" y="1798031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87000" y="246005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13" name="Овал 12"/>
          <p:cNvSpPr/>
          <p:nvPr/>
        </p:nvSpPr>
        <p:spPr>
          <a:xfrm>
            <a:off x="5192922" y="2466395"/>
            <a:ext cx="540000" cy="533663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20390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8" grpId="0" animBg="1"/>
      <p:bldP spid="10" grpId="0" animBg="1"/>
      <p:bldP spid="11" grpId="0" animBg="1"/>
      <p:bldP spid="12" grpId="0" animBg="1"/>
      <p:bldP spid="12" grpId="1" animBg="1"/>
      <p:bldP spid="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5662" y="1061907"/>
            <a:ext cx="1942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n-lt"/>
              </a:rPr>
              <a:t>23 хромосомы от матери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5662" y="3427570"/>
            <a:ext cx="1942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n-lt"/>
              </a:rPr>
              <a:t>23 хромосомы от отца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9678" y="2090850"/>
            <a:ext cx="2637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  <a:latin typeface="+mn-lt"/>
              </a:rPr>
              <a:t>23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+mn-lt"/>
              </a:rPr>
              <a:t>хромосомы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3688704" y="1932142"/>
            <a:ext cx="1921632" cy="1313865"/>
          </a:xfrm>
          <a:prstGeom prst="rightArrow">
            <a:avLst>
              <a:gd name="adj1" fmla="val 54684"/>
              <a:gd name="adj2" fmla="val 52342"/>
            </a:avLst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346762" y="1457239"/>
            <a:ext cx="2282886" cy="2282886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700704" y="3902704"/>
            <a:ext cx="157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Гамета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31800" y="740850"/>
            <a:ext cx="2520950" cy="1350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31800" y="3106513"/>
            <a:ext cx="2520950" cy="1350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95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 animBg="1"/>
      <p:bldP spid="7" grpId="0" animBg="1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52000" y="159680"/>
            <a:ext cx="8413214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Причины комбинативной изменчивости: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4791" y="1482091"/>
            <a:ext cx="387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Образование гамет.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24791" y="2607985"/>
            <a:ext cx="387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Кроссинговер. </a:t>
            </a:r>
          </a:p>
        </p:txBody>
      </p:sp>
      <p:sp>
        <p:nvSpPr>
          <p:cNvPr id="8" name="Овал 7"/>
          <p:cNvSpPr/>
          <p:nvPr/>
        </p:nvSpPr>
        <p:spPr>
          <a:xfrm>
            <a:off x="388116" y="1401750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9" name="Овал 8"/>
          <p:cNvSpPr/>
          <p:nvPr/>
        </p:nvSpPr>
        <p:spPr>
          <a:xfrm>
            <a:off x="387350" y="2522651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65362">
            <a:off x="4930057" y="1759338"/>
            <a:ext cx="3179369" cy="31793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918" y="375422"/>
            <a:ext cx="3179369" cy="3179369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 flipH="1">
            <a:off x="7054228" y="1511424"/>
            <a:ext cx="112738" cy="160762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6817939" y="1734895"/>
            <a:ext cx="162910" cy="83223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7529979" y="1862869"/>
            <a:ext cx="204093" cy="273339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7107323" y="2287988"/>
            <a:ext cx="260462" cy="183235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096557" y="1265972"/>
            <a:ext cx="340158" cy="418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83692" y="1727957"/>
            <a:ext cx="340158" cy="418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53997" y="2402609"/>
            <a:ext cx="340158" cy="418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b</a:t>
            </a:r>
            <a:endParaRPr lang="ru-RU" sz="12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77618" y="1624703"/>
            <a:ext cx="340158" cy="418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В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565362">
            <a:off x="6160057" y="3250534"/>
            <a:ext cx="171787" cy="10607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565362">
            <a:off x="5964390" y="3417978"/>
            <a:ext cx="122728" cy="1740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565362">
            <a:off x="6713698" y="3553709"/>
            <a:ext cx="285567" cy="179691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565362">
            <a:off x="6342386" y="3921741"/>
            <a:ext cx="178551" cy="28966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731490" y="3454337"/>
            <a:ext cx="295321" cy="418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FF0000"/>
                </a:solidFill>
                <a:latin typeface="+mn-lt"/>
              </a:rPr>
              <a:t>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38534" y="3018658"/>
            <a:ext cx="295321" cy="418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FF0000"/>
                </a:solidFill>
                <a:latin typeface="+mn-lt"/>
              </a:rPr>
              <a:t>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68455" y="4054906"/>
            <a:ext cx="340158" cy="418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b</a:t>
            </a:r>
            <a:endParaRPr lang="ru-RU" sz="12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84149" y="3311100"/>
            <a:ext cx="340158" cy="418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В</a:t>
            </a:r>
          </a:p>
        </p:txBody>
      </p:sp>
    </p:spTree>
    <p:extLst>
      <p:ext uri="{BB962C8B-B14F-4D97-AF65-F5344CB8AC3E}">
        <p14:creationId xmlns:p14="http://schemas.microsoft.com/office/powerpoint/2010/main" val="426556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87"/>
          <p:cNvSpPr txBox="1"/>
          <p:nvPr/>
        </p:nvSpPr>
        <p:spPr>
          <a:xfrm>
            <a:off x="208786" y="141750"/>
            <a:ext cx="8413214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Схема кроссинговера </a:t>
            </a:r>
          </a:p>
        </p:txBody>
      </p:sp>
      <p:pic>
        <p:nvPicPr>
          <p:cNvPr id="72" name="Рисунок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609" y="2076950"/>
            <a:ext cx="2103037" cy="2103037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703" y="973843"/>
            <a:ext cx="2103037" cy="2103037"/>
          </a:xfrm>
          <a:prstGeom prst="rect">
            <a:avLst/>
          </a:prstGeom>
        </p:spPr>
      </p:pic>
      <p:pic>
        <p:nvPicPr>
          <p:cNvPr id="74" name="Рисунок 7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64" y="1520023"/>
            <a:ext cx="2103037" cy="2103037"/>
          </a:xfrm>
          <a:prstGeom prst="rect">
            <a:avLst/>
          </a:prstGeom>
        </p:spPr>
      </p:pic>
      <p:pic>
        <p:nvPicPr>
          <p:cNvPr id="75" name="Рисунок 7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43" y="1520034"/>
            <a:ext cx="2103037" cy="2103037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593359" y="2114424"/>
            <a:ext cx="4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+mn-lt"/>
              </a:rPr>
              <a:t>1.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93359" y="2382287"/>
            <a:ext cx="4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+mn-lt"/>
              </a:rPr>
              <a:t>2.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93359" y="2738925"/>
            <a:ext cx="4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+mn-lt"/>
              </a:rPr>
              <a:t>3.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93359" y="3006788"/>
            <a:ext cx="4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+mn-lt"/>
              </a:rPr>
              <a:t>4.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516316" y="2120216"/>
            <a:ext cx="4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+mn-lt"/>
              </a:rPr>
              <a:t>1.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3516316" y="2388079"/>
            <a:ext cx="4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+mn-lt"/>
              </a:rPr>
              <a:t>2.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3516316" y="2744717"/>
            <a:ext cx="4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+mn-lt"/>
              </a:rPr>
              <a:t>3.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3516316" y="3012580"/>
            <a:ext cx="4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+mn-lt"/>
              </a:rPr>
              <a:t>4.</a:t>
            </a:r>
          </a:p>
        </p:txBody>
      </p:sp>
      <p:cxnSp>
        <p:nvCxnSpPr>
          <p:cNvPr id="84" name="Прямая соединительная линия 83"/>
          <p:cNvCxnSpPr/>
          <p:nvPr/>
        </p:nvCxnSpPr>
        <p:spPr>
          <a:xfrm>
            <a:off x="1643241" y="2864565"/>
            <a:ext cx="0" cy="14222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>
            <a:off x="1643241" y="3030119"/>
            <a:ext cx="0" cy="14222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>
            <a:off x="1643241" y="2270680"/>
            <a:ext cx="0" cy="142223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1643241" y="2436234"/>
            <a:ext cx="0" cy="142223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>
            <a:off x="2570479" y="2270680"/>
            <a:ext cx="0" cy="142223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2570479" y="2436234"/>
            <a:ext cx="0" cy="142223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>
            <a:off x="2570479" y="2864565"/>
            <a:ext cx="0" cy="13500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>
            <a:off x="2570479" y="3030119"/>
            <a:ext cx="0" cy="14222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539903" y="2266108"/>
            <a:ext cx="503" cy="142223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4539400" y="2442026"/>
            <a:ext cx="0" cy="142223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4539400" y="2841438"/>
            <a:ext cx="503" cy="135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>
            <a:off x="7255083" y="2172620"/>
            <a:ext cx="113631" cy="701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>
            <a:off x="5473389" y="2266108"/>
            <a:ext cx="0" cy="142222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>
            <a:off x="5468929" y="2452562"/>
            <a:ext cx="0" cy="142223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>
            <a:off x="5464749" y="3035910"/>
            <a:ext cx="0" cy="14222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>
            <a:off x="7411399" y="2289213"/>
            <a:ext cx="81180" cy="1151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>
            <a:off x="7422662" y="1734080"/>
            <a:ext cx="188892" cy="118859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7751056" y="1964932"/>
            <a:ext cx="118105" cy="191605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flipH="1">
            <a:off x="7628995" y="2828374"/>
            <a:ext cx="74572" cy="106338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flipH="1">
            <a:off x="7472698" y="2976192"/>
            <a:ext cx="107759" cy="55049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>
            <a:off x="4539400" y="3035550"/>
            <a:ext cx="503" cy="135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 flipH="1">
            <a:off x="7943687" y="3060842"/>
            <a:ext cx="135000" cy="180804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flipH="1">
            <a:off x="7664115" y="3342043"/>
            <a:ext cx="172286" cy="12120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1518771" y="3106973"/>
            <a:ext cx="195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FF0000"/>
                </a:solidFill>
                <a:latin typeface="+mn-lt"/>
              </a:rPr>
              <a:t>а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1514523" y="2651060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FF0000"/>
                </a:solidFill>
                <a:latin typeface="+mn-lt"/>
              </a:rPr>
              <a:t>а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2440217" y="2040543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В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515627" y="2513054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А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443119" y="2503353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В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1504839" y="2039723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А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2455587" y="3137695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b</a:t>
            </a:r>
            <a:endParaRPr lang="ru-RU" sz="12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2445346" y="2641612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b</a:t>
            </a:r>
            <a:endParaRPr lang="ru-RU" sz="12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4406644" y="3124668"/>
            <a:ext cx="195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FF0000"/>
                </a:solidFill>
                <a:latin typeface="+mn-lt"/>
              </a:rPr>
              <a:t>а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4411426" y="2641706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FF0000"/>
                </a:solidFill>
                <a:latin typeface="+mn-lt"/>
              </a:rPr>
              <a:t>а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5335412" y="2046335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В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4408817" y="2509415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А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5335412" y="2523673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В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4410140" y="2045515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А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5360888" y="3143487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b</a:t>
            </a:r>
            <a:endParaRPr lang="ru-RU" sz="12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335412" y="2642169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b</a:t>
            </a:r>
            <a:endParaRPr lang="ru-RU" sz="12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123" name="Прямая соединительная линия 122"/>
          <p:cNvCxnSpPr/>
          <p:nvPr/>
        </p:nvCxnSpPr>
        <p:spPr>
          <a:xfrm>
            <a:off x="5468929" y="2847593"/>
            <a:ext cx="0" cy="14222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7402328" y="2353312"/>
            <a:ext cx="195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FF0000"/>
                </a:solidFill>
                <a:latin typeface="+mn-lt"/>
              </a:rPr>
              <a:t>а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7065427" y="1966599"/>
            <a:ext cx="195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FF0000"/>
                </a:solidFill>
                <a:latin typeface="+mn-lt"/>
              </a:rPr>
              <a:t>а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7795433" y="2125984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b</a:t>
            </a:r>
            <a:endParaRPr lang="ru-RU" sz="12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7211427" y="1538845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В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7666258" y="2626415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А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7256213" y="3000084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А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7411399" y="3370986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b</a:t>
            </a:r>
            <a:endParaRPr lang="ru-RU" sz="12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8042929" y="2849136"/>
            <a:ext cx="225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В</a:t>
            </a:r>
          </a:p>
        </p:txBody>
      </p:sp>
      <p:sp>
        <p:nvSpPr>
          <p:cNvPr id="132" name="Овал 131"/>
          <p:cNvSpPr/>
          <p:nvPr/>
        </p:nvSpPr>
        <p:spPr>
          <a:xfrm rot="2255176">
            <a:off x="7110107" y="1573653"/>
            <a:ext cx="1237227" cy="716595"/>
          </a:xfrm>
          <a:prstGeom prst="ellipse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Овал 132"/>
          <p:cNvSpPr/>
          <p:nvPr/>
        </p:nvSpPr>
        <p:spPr>
          <a:xfrm rot="19003193">
            <a:off x="7272646" y="2983746"/>
            <a:ext cx="1237227" cy="716595"/>
          </a:xfrm>
          <a:prstGeom prst="ellipse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4" name="Прямая со стрелкой 133"/>
          <p:cNvCxnSpPr/>
          <p:nvPr/>
        </p:nvCxnSpPr>
        <p:spPr>
          <a:xfrm>
            <a:off x="3018828" y="2698155"/>
            <a:ext cx="36000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Прямая со стрелкой 134"/>
          <p:cNvCxnSpPr/>
          <p:nvPr/>
        </p:nvCxnSpPr>
        <p:spPr>
          <a:xfrm>
            <a:off x="6077328" y="2698155"/>
            <a:ext cx="36000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686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  <p:bldP spid="83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 animBg="1"/>
      <p:bldP spid="13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4899114" y="485146"/>
            <a:ext cx="2282886" cy="2282886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5247000" y="906902"/>
            <a:ext cx="1665000" cy="1494242"/>
            <a:chOff x="1071372" y="1398291"/>
            <a:chExt cx="2719971" cy="2441017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998142" y="2686299"/>
              <a:ext cx="793201" cy="828101"/>
            </a:xfrm>
            <a:prstGeom prst="rect">
              <a:avLst/>
            </a:prstGeom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976995" y="2005291"/>
              <a:ext cx="793201" cy="780475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71372" y="1398291"/>
              <a:ext cx="1921233" cy="2441017"/>
            </a:xfrm>
            <a:prstGeom prst="rect">
              <a:avLst/>
            </a:prstGeom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59" y="897829"/>
            <a:ext cx="3695756" cy="3626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93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411163"/>
            <a:ext cx="4571999" cy="1935587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3770" y="3317699"/>
            <a:ext cx="793201" cy="8281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2623" y="2636691"/>
            <a:ext cx="793201" cy="7804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27000" y="2029691"/>
            <a:ext cx="1921233" cy="244101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43231" y="636750"/>
            <a:ext cx="44987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solidFill>
                  <a:srgbClr val="002060"/>
                </a:solidFill>
                <a:latin typeface="+mj-lt"/>
              </a:rPr>
              <a:t>Рекомбинантные хромосомы </a:t>
            </a:r>
            <a:r>
              <a:rPr lang="ru-RU" sz="1800" dirty="0">
                <a:latin typeface="+mn-lt"/>
              </a:rPr>
              <a:t>—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это гомологичные хромосомы,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принадлежавшие ранее другой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линии предков.</a:t>
            </a:r>
          </a:p>
        </p:txBody>
      </p:sp>
    </p:spTree>
    <p:extLst>
      <p:ext uri="{BB962C8B-B14F-4D97-AF65-F5344CB8AC3E}">
        <p14:creationId xmlns:p14="http://schemas.microsoft.com/office/powerpoint/2010/main" val="195612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3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3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3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3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52000" y="159680"/>
            <a:ext cx="8413214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Причины комбинативной изменчивости: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4791" y="1482091"/>
            <a:ext cx="387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Образование гамет.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24791" y="2607985"/>
            <a:ext cx="387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Кроссинговер.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116" y="3729744"/>
            <a:ext cx="44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+mn-lt"/>
              </a:rPr>
              <a:t>Случайный характер встреч гамет. </a:t>
            </a:r>
          </a:p>
        </p:txBody>
      </p:sp>
      <p:sp>
        <p:nvSpPr>
          <p:cNvPr id="8" name="Овал 7"/>
          <p:cNvSpPr/>
          <p:nvPr/>
        </p:nvSpPr>
        <p:spPr>
          <a:xfrm>
            <a:off x="388116" y="1401750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9" name="Овал 8"/>
          <p:cNvSpPr/>
          <p:nvPr/>
        </p:nvSpPr>
        <p:spPr>
          <a:xfrm>
            <a:off x="387350" y="2522651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  <p:sp>
        <p:nvSpPr>
          <p:cNvPr id="10" name="Овал 9"/>
          <p:cNvSpPr/>
          <p:nvPr/>
        </p:nvSpPr>
        <p:spPr>
          <a:xfrm>
            <a:off x="387350" y="3643552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04045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52000" y="159680"/>
            <a:ext cx="8413214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Третья причина комбинативной изменчивости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0699" y="1375923"/>
            <a:ext cx="5463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n-lt"/>
              </a:rPr>
              <a:t>Р: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0699" y="3505145"/>
            <a:ext cx="4414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002060"/>
                </a:solidFill>
                <a:latin typeface="+mn-lt"/>
              </a:rPr>
              <a:t>F</a:t>
            </a:r>
            <a:r>
              <a:rPr lang="ru-RU" sz="2200" dirty="0">
                <a:solidFill>
                  <a:srgbClr val="002060"/>
                </a:solidFill>
                <a:latin typeface="+mn-lt"/>
              </a:rPr>
              <a:t>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87000" y="2630438"/>
            <a:ext cx="8100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Х</a:t>
            </a:r>
          </a:p>
        </p:txBody>
      </p:sp>
      <p:sp>
        <p:nvSpPr>
          <p:cNvPr id="9" name="Овал 8"/>
          <p:cNvSpPr/>
          <p:nvPr/>
        </p:nvSpPr>
        <p:spPr>
          <a:xfrm>
            <a:off x="3246849" y="2553220"/>
            <a:ext cx="495000" cy="49500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221521" y="2627665"/>
            <a:ext cx="462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Х</a:t>
            </a:r>
          </a:p>
        </p:txBody>
      </p:sp>
      <p:sp>
        <p:nvSpPr>
          <p:cNvPr id="11" name="Овал 10"/>
          <p:cNvSpPr/>
          <p:nvPr/>
        </p:nvSpPr>
        <p:spPr>
          <a:xfrm>
            <a:off x="5205441" y="2562702"/>
            <a:ext cx="495000" cy="49500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122" y="1547143"/>
            <a:ext cx="227051" cy="22705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648" y="1541085"/>
            <a:ext cx="353207" cy="35320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185084" y="1501031"/>
            <a:ext cx="633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ХХ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51588" y="1510641"/>
            <a:ext cx="633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ХУ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96895" y="1547143"/>
            <a:ext cx="3725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+mn-lt"/>
              </a:rPr>
              <a:t>Х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80707" y="2632966"/>
            <a:ext cx="5962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У</a:t>
            </a:r>
          </a:p>
        </p:txBody>
      </p:sp>
      <p:sp>
        <p:nvSpPr>
          <p:cNvPr id="18" name="Овал 17"/>
          <p:cNvSpPr/>
          <p:nvPr/>
        </p:nvSpPr>
        <p:spPr>
          <a:xfrm>
            <a:off x="6226572" y="2556782"/>
            <a:ext cx="495000" cy="49500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552893" y="3535923"/>
            <a:ext cx="633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ХХ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73108" y="3571221"/>
            <a:ext cx="633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ХУ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023496" y="3928973"/>
            <a:ext cx="16319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Женский пол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73783" y="3906802"/>
            <a:ext cx="1632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Мужской пол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0699" y="2562702"/>
            <a:ext cx="5463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002060"/>
                </a:solidFill>
                <a:latin typeface="+mn-lt"/>
              </a:rPr>
              <a:t>G</a:t>
            </a:r>
            <a:r>
              <a:rPr lang="ru-RU" sz="2200" dirty="0">
                <a:solidFill>
                  <a:srgbClr val="002060"/>
                </a:solidFill>
                <a:latin typeface="+mn-lt"/>
              </a:rPr>
              <a:t>:</a:t>
            </a:r>
          </a:p>
        </p:txBody>
      </p:sp>
      <p:cxnSp>
        <p:nvCxnSpPr>
          <p:cNvPr id="24" name="Прямая соединительная линия 23"/>
          <p:cNvCxnSpPr>
            <a:stCxn id="14" idx="2"/>
            <a:endCxn id="9" idx="0"/>
          </p:cNvCxnSpPr>
          <p:nvPr/>
        </p:nvCxnSpPr>
        <p:spPr>
          <a:xfrm flipH="1">
            <a:off x="3494349" y="1870363"/>
            <a:ext cx="7440" cy="682857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5496769" y="1811318"/>
            <a:ext cx="448528" cy="756323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endCxn id="18" idx="0"/>
          </p:cNvCxnSpPr>
          <p:nvPr/>
        </p:nvCxnSpPr>
        <p:spPr>
          <a:xfrm>
            <a:off x="6171144" y="1795986"/>
            <a:ext cx="302928" cy="76079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18" idx="4"/>
          </p:cNvCxnSpPr>
          <p:nvPr/>
        </p:nvCxnSpPr>
        <p:spPr>
          <a:xfrm flipH="1">
            <a:off x="5382000" y="3051782"/>
            <a:ext cx="1092072" cy="536149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4004804" y="3064929"/>
            <a:ext cx="1438074" cy="501378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9" idx="4"/>
          </p:cNvCxnSpPr>
          <p:nvPr/>
        </p:nvCxnSpPr>
        <p:spPr>
          <a:xfrm>
            <a:off x="3494349" y="3048220"/>
            <a:ext cx="262565" cy="523001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9" idx="4"/>
          </p:cNvCxnSpPr>
          <p:nvPr/>
        </p:nvCxnSpPr>
        <p:spPr>
          <a:xfrm>
            <a:off x="3494349" y="3048220"/>
            <a:ext cx="1671049" cy="539711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9044914"/>
      </p:ext>
    </p:extLst>
  </p:cSld>
  <p:clrMapOvr>
    <a:masterClrMapping/>
  </p:clrMapOvr>
  <p:transition spd="slow">
    <p:wipe dir="d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747000" y="2121751"/>
            <a:ext cx="1935000" cy="193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507000" y="2121751"/>
            <a:ext cx="1935000" cy="1935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Shape 87"/>
          <p:cNvSpPr txBox="1"/>
          <p:nvPr/>
        </p:nvSpPr>
        <p:spPr>
          <a:xfrm>
            <a:off x="387350" y="991126"/>
            <a:ext cx="8413214" cy="1040624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 algn="ctr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Наследственная </a:t>
            </a:r>
          </a:p>
          <a:p>
            <a:pPr lvl="0" algn="ctr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(генотипическая) изменчивость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5315" y="2729697"/>
            <a:ext cx="2959200" cy="719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700" dirty="0">
                <a:latin typeface="+mn-lt"/>
              </a:rPr>
              <a:t>Комбинативная изменчивость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89500" y="2729697"/>
            <a:ext cx="2970000" cy="719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700" dirty="0">
                <a:latin typeface="+mn-lt"/>
              </a:rPr>
              <a:t>Мутационная  изменчивость </a:t>
            </a:r>
          </a:p>
        </p:txBody>
      </p:sp>
      <p:cxnSp>
        <p:nvCxnSpPr>
          <p:cNvPr id="11" name="Соединительная линия уступом 10"/>
          <p:cNvCxnSpPr>
            <a:endCxn id="9" idx="0"/>
          </p:cNvCxnSpPr>
          <p:nvPr/>
        </p:nvCxnSpPr>
        <p:spPr>
          <a:xfrm rot="5400000">
            <a:off x="3062940" y="593311"/>
            <a:ext cx="180000" cy="2876880"/>
          </a:xfrm>
          <a:prstGeom prst="bentConnector3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>
            <a:endCxn id="10" idx="0"/>
          </p:cNvCxnSpPr>
          <p:nvPr/>
        </p:nvCxnSpPr>
        <p:spPr>
          <a:xfrm rot="16200000" flipH="1">
            <a:off x="5942940" y="590191"/>
            <a:ext cx="180000" cy="2883120"/>
          </a:xfrm>
          <a:prstGeom prst="bentConnector3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342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000" y="423146"/>
            <a:ext cx="1690554" cy="441974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9088" y="411163"/>
            <a:ext cx="4401701" cy="1710587"/>
          </a:xfrm>
          <a:prstGeom prst="rect">
            <a:avLst/>
          </a:prstGeom>
          <a:solidFill>
            <a:srgbClr val="FFE56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19203" y="700916"/>
            <a:ext cx="4498769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solidFill>
                  <a:srgbClr val="002060"/>
                </a:solidFill>
                <a:latin typeface="+mj-lt"/>
              </a:rPr>
              <a:t>Мутационная изменчивость </a:t>
            </a:r>
            <a:r>
              <a:rPr lang="ru-RU" sz="1800" dirty="0">
                <a:latin typeface="+mn-lt"/>
              </a:rPr>
              <a:t>―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это возникновение изменений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в наследственном материале. </a:t>
            </a:r>
          </a:p>
        </p:txBody>
      </p:sp>
    </p:spTree>
    <p:extLst>
      <p:ext uri="{BB962C8B-B14F-4D97-AF65-F5344CB8AC3E}">
        <p14:creationId xmlns:p14="http://schemas.microsoft.com/office/powerpoint/2010/main" val="267114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3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3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3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52000" y="159680"/>
            <a:ext cx="8413214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Мутационная изменчивость</a:t>
            </a:r>
          </a:p>
        </p:txBody>
      </p:sp>
      <p:sp>
        <p:nvSpPr>
          <p:cNvPr id="4" name="Овал 3"/>
          <p:cNvSpPr/>
          <p:nvPr/>
        </p:nvSpPr>
        <p:spPr>
          <a:xfrm>
            <a:off x="1062000" y="1447225"/>
            <a:ext cx="2924525" cy="2924525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292000" y="1447224"/>
            <a:ext cx="2924525" cy="2924525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3053" y="2036467"/>
            <a:ext cx="922418" cy="17460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0907" y="2610126"/>
            <a:ext cx="608481" cy="5987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3383" y="2058494"/>
            <a:ext cx="1473817" cy="187255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9154" y="3270587"/>
            <a:ext cx="233053" cy="59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19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Овал 71"/>
          <p:cNvSpPr/>
          <p:nvPr/>
        </p:nvSpPr>
        <p:spPr>
          <a:xfrm>
            <a:off x="2456313" y="419258"/>
            <a:ext cx="4334871" cy="4334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456313" y="419258"/>
            <a:ext cx="4334871" cy="4334871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000" y="681750"/>
            <a:ext cx="3727552" cy="361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53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000" y="1515459"/>
            <a:ext cx="2517838" cy="196595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005" y="1300131"/>
            <a:ext cx="2294983" cy="23733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311750"/>
            <a:ext cx="2636103" cy="237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880604"/>
      </p:ext>
    </p:extLst>
  </p:cSld>
  <p:clrMapOvr>
    <a:masterClrMapping/>
  </p:clrMapOvr>
  <p:transition spd="slow"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1131750"/>
            <a:ext cx="4751388" cy="292500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2000" y="1388310"/>
            <a:ext cx="4095000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2000" dirty="0">
                <a:solidFill>
                  <a:srgbClr val="002060"/>
                </a:solidFill>
                <a:latin typeface="+mj-lt"/>
              </a:rPr>
              <a:t>Популяция</a:t>
            </a:r>
            <a:r>
              <a:rPr lang="ru-RU" sz="1700" dirty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1700" dirty="0">
                <a:solidFill>
                  <a:schemeClr val="tx1"/>
                </a:solidFill>
                <a:latin typeface="+mn-lt"/>
              </a:rPr>
              <a:t>— это группа</a:t>
            </a:r>
          </a:p>
          <a:p>
            <a:pPr>
              <a:lnSpc>
                <a:spcPct val="125000"/>
              </a:lnSpc>
            </a:pPr>
            <a:r>
              <a:rPr lang="ru-RU" sz="1700" dirty="0">
                <a:solidFill>
                  <a:schemeClr val="tx1"/>
                </a:solidFill>
                <a:latin typeface="+mn-lt"/>
              </a:rPr>
              <a:t>одновидовых организмов, </a:t>
            </a:r>
          </a:p>
          <a:p>
            <a:pPr>
              <a:lnSpc>
                <a:spcPct val="125000"/>
              </a:lnSpc>
            </a:pPr>
            <a:r>
              <a:rPr lang="ru-RU" sz="1700" dirty="0">
                <a:solidFill>
                  <a:schemeClr val="tx1"/>
                </a:solidFill>
                <a:latin typeface="+mn-lt"/>
              </a:rPr>
              <a:t>занимающих определённый участок</a:t>
            </a:r>
          </a:p>
          <a:p>
            <a:pPr>
              <a:lnSpc>
                <a:spcPct val="125000"/>
              </a:lnSpc>
            </a:pPr>
            <a:r>
              <a:rPr lang="ru-RU" sz="1700" dirty="0">
                <a:solidFill>
                  <a:schemeClr val="tx1"/>
                </a:solidFill>
                <a:latin typeface="+mn-lt"/>
              </a:rPr>
              <a:t>территории внутри ареала вида, </a:t>
            </a:r>
          </a:p>
          <a:p>
            <a:pPr>
              <a:lnSpc>
                <a:spcPct val="125000"/>
              </a:lnSpc>
            </a:pPr>
            <a:r>
              <a:rPr lang="ru-RU" sz="1700" dirty="0">
                <a:solidFill>
                  <a:schemeClr val="tx1"/>
                </a:solidFill>
                <a:latin typeface="+mn-lt"/>
              </a:rPr>
              <a:t>свободно скрещивающихся между </a:t>
            </a:r>
          </a:p>
          <a:p>
            <a:pPr>
              <a:lnSpc>
                <a:spcPct val="125000"/>
              </a:lnSpc>
            </a:pPr>
            <a:r>
              <a:rPr lang="ru-RU" sz="1700" dirty="0">
                <a:solidFill>
                  <a:schemeClr val="tx1"/>
                </a:solidFill>
                <a:latin typeface="+mn-lt"/>
              </a:rPr>
              <a:t>собой и частично или полностью </a:t>
            </a:r>
          </a:p>
          <a:p>
            <a:pPr>
              <a:lnSpc>
                <a:spcPct val="125000"/>
              </a:lnSpc>
            </a:pPr>
            <a:r>
              <a:rPr lang="ru-RU" sz="1700" dirty="0">
                <a:solidFill>
                  <a:schemeClr val="tx1"/>
                </a:solidFill>
                <a:latin typeface="+mn-lt"/>
              </a:rPr>
              <a:t>изолированных от других популяций.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1296" y="2954063"/>
            <a:ext cx="867934" cy="7101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27027" y="2150295"/>
            <a:ext cx="867934" cy="7101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976850" flipH="1">
            <a:off x="5586477" y="1870621"/>
            <a:ext cx="867934" cy="7101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724881">
            <a:off x="6538452" y="1324599"/>
            <a:ext cx="867934" cy="71012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062556">
            <a:off x="7388876" y="2348031"/>
            <a:ext cx="867934" cy="71012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062556">
            <a:off x="7159317" y="3093017"/>
            <a:ext cx="641249" cy="52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97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6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2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2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2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Прямоугольник 133"/>
          <p:cNvSpPr/>
          <p:nvPr/>
        </p:nvSpPr>
        <p:spPr>
          <a:xfrm>
            <a:off x="0" y="411163"/>
            <a:ext cx="8712199" cy="1351628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28859" y="523948"/>
            <a:ext cx="832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>
                <a:latin typeface="+mn-lt"/>
              </a:rPr>
              <a:t>Каждая популяция характеризуется своим специфическим набором генов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latin typeface="+mn-lt"/>
              </a:rPr>
              <a:t>(</a:t>
            </a:r>
            <a:r>
              <a:rPr lang="ru-RU" sz="1600" b="1" dirty="0">
                <a:solidFill>
                  <a:srgbClr val="002060"/>
                </a:solidFill>
                <a:latin typeface="+mn-lt"/>
              </a:rPr>
              <a:t>генофондом</a:t>
            </a:r>
            <a:r>
              <a:rPr lang="ru-RU" sz="1600" dirty="0">
                <a:latin typeface="+mn-lt"/>
              </a:rPr>
              <a:t>) с присущим только данной популяции соотношением частот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latin typeface="+mn-lt"/>
              </a:rPr>
              <a:t>встречаемости различных аллелей. 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2194040" y="2102760"/>
            <a:ext cx="4744374" cy="2545733"/>
            <a:chOff x="2194040" y="2102760"/>
            <a:chExt cx="4744374" cy="2545733"/>
          </a:xfrm>
        </p:grpSpPr>
        <p:pic>
          <p:nvPicPr>
            <p:cNvPr id="43" name="Рисунок 42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4863" y="2631861"/>
              <a:ext cx="525594" cy="347114"/>
            </a:xfrm>
            <a:prstGeom prst="rect">
              <a:avLst/>
            </a:prstGeom>
          </p:spPr>
        </p:pic>
        <p:pic>
          <p:nvPicPr>
            <p:cNvPr id="44" name="Рисунок 43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2955" y="2179365"/>
              <a:ext cx="525594" cy="347114"/>
            </a:xfrm>
            <a:prstGeom prst="rect">
              <a:avLst/>
            </a:prstGeom>
          </p:spPr>
        </p:pic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4105" y="2102761"/>
              <a:ext cx="525594" cy="347114"/>
            </a:xfrm>
            <a:prstGeom prst="rect">
              <a:avLst/>
            </a:prstGeom>
          </p:spPr>
        </p:pic>
        <p:pic>
          <p:nvPicPr>
            <p:cNvPr id="46" name="Рисунок 4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7302" y="2102760"/>
              <a:ext cx="525594" cy="347114"/>
            </a:xfrm>
            <a:prstGeom prst="rect">
              <a:avLst/>
            </a:prstGeom>
          </p:spPr>
        </p:pic>
        <p:pic>
          <p:nvPicPr>
            <p:cNvPr id="47" name="Рисунок 46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0396" y="2179365"/>
              <a:ext cx="525594" cy="347114"/>
            </a:xfrm>
            <a:prstGeom prst="rect">
              <a:avLst/>
            </a:prstGeom>
          </p:spPr>
        </p:pic>
        <p:pic>
          <p:nvPicPr>
            <p:cNvPr id="48" name="Рисунок 47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5415" y="2631861"/>
              <a:ext cx="525594" cy="347114"/>
            </a:xfrm>
            <a:prstGeom prst="rect">
              <a:avLst/>
            </a:prstGeom>
          </p:spPr>
        </p:pic>
        <p:pic>
          <p:nvPicPr>
            <p:cNvPr id="49" name="Рисунок 48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4040" y="3226884"/>
              <a:ext cx="525594" cy="347114"/>
            </a:xfrm>
            <a:prstGeom prst="rect">
              <a:avLst/>
            </a:prstGeom>
          </p:spPr>
        </p:pic>
        <p:pic>
          <p:nvPicPr>
            <p:cNvPr id="50" name="Рисунок 49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4862" y="3821908"/>
              <a:ext cx="525594" cy="347114"/>
            </a:xfrm>
            <a:prstGeom prst="rect">
              <a:avLst/>
            </a:prstGeom>
          </p:spPr>
        </p:pic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2955" y="4255430"/>
              <a:ext cx="525594" cy="347114"/>
            </a:xfrm>
            <a:prstGeom prst="rect">
              <a:avLst/>
            </a:prstGeom>
          </p:spPr>
        </p:pic>
        <p:pic>
          <p:nvPicPr>
            <p:cNvPr id="52" name="Рисунок 51"/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4105" y="4301379"/>
              <a:ext cx="525594" cy="347114"/>
            </a:xfrm>
            <a:prstGeom prst="rect">
              <a:avLst/>
            </a:prstGeom>
          </p:spPr>
        </p:pic>
        <p:pic>
          <p:nvPicPr>
            <p:cNvPr id="53" name="Рисунок 52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3981" y="4301379"/>
              <a:ext cx="525594" cy="347114"/>
            </a:xfrm>
            <a:prstGeom prst="rect">
              <a:avLst/>
            </a:prstGeom>
          </p:spPr>
        </p:pic>
        <p:pic>
          <p:nvPicPr>
            <p:cNvPr id="54" name="Рисунок 53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0395" y="4255430"/>
              <a:ext cx="525594" cy="347114"/>
            </a:xfrm>
            <a:prstGeom prst="rect">
              <a:avLst/>
            </a:prstGeom>
          </p:spPr>
        </p:pic>
        <p:pic>
          <p:nvPicPr>
            <p:cNvPr id="55" name="Рисунок 54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5414" y="3821908"/>
              <a:ext cx="525594" cy="347114"/>
            </a:xfrm>
            <a:prstGeom prst="rect">
              <a:avLst/>
            </a:prstGeom>
          </p:spPr>
        </p:pic>
        <p:pic>
          <p:nvPicPr>
            <p:cNvPr id="56" name="Рисунок 5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2820" y="3226884"/>
              <a:ext cx="525594" cy="347114"/>
            </a:xfrm>
            <a:prstGeom prst="rect">
              <a:avLst/>
            </a:prstGeom>
          </p:spPr>
        </p:pic>
        <p:sp>
          <p:nvSpPr>
            <p:cNvPr id="57" name="Овал 56"/>
            <p:cNvSpPr/>
            <p:nvPr/>
          </p:nvSpPr>
          <p:spPr>
            <a:xfrm>
              <a:off x="2980456" y="2562390"/>
              <a:ext cx="3194959" cy="160663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3179086" y="3091977"/>
              <a:ext cx="856035" cy="562124"/>
            </a:xfrm>
            <a:prstGeom prst="ellipse">
              <a:avLst/>
            </a:prstGeom>
            <a:solidFill>
              <a:srgbClr val="EFD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5133875" y="3098624"/>
              <a:ext cx="856035" cy="562124"/>
            </a:xfrm>
            <a:prstGeom prst="ellipse">
              <a:avLst/>
            </a:prstGeom>
            <a:solidFill>
              <a:srgbClr val="A7B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3345752" y="3168468"/>
              <a:ext cx="493735" cy="422434"/>
            </a:xfrm>
            <a:prstGeom prst="ellipse">
              <a:avLst/>
            </a:prstGeom>
            <a:solidFill>
              <a:srgbClr val="F8B5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5370390" y="3179157"/>
              <a:ext cx="493735" cy="422434"/>
            </a:xfrm>
            <a:prstGeom prst="ellipse">
              <a:avLst/>
            </a:prstGeom>
            <a:solidFill>
              <a:srgbClr val="98D9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62" name="Стрелка влево 61"/>
            <p:cNvSpPr/>
            <p:nvPr/>
          </p:nvSpPr>
          <p:spPr>
            <a:xfrm>
              <a:off x="2719634" y="3318945"/>
              <a:ext cx="674653" cy="142857"/>
            </a:xfrm>
            <a:prstGeom prst="leftArrow">
              <a:avLst/>
            </a:prstGeom>
            <a:solidFill>
              <a:srgbClr val="F8B5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63" name="Стрелка влево 62"/>
            <p:cNvSpPr/>
            <p:nvPr/>
          </p:nvSpPr>
          <p:spPr>
            <a:xfrm flipH="1">
              <a:off x="5745336" y="3315721"/>
              <a:ext cx="674653" cy="142857"/>
            </a:xfrm>
            <a:prstGeom prst="leftArrow">
              <a:avLst/>
            </a:prstGeom>
            <a:solidFill>
              <a:srgbClr val="98D9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64" name="Стрелка влево 63"/>
            <p:cNvSpPr/>
            <p:nvPr/>
          </p:nvSpPr>
          <p:spPr>
            <a:xfrm rot="18618836">
              <a:off x="2957012" y="3610400"/>
              <a:ext cx="423653" cy="145126"/>
            </a:xfrm>
            <a:prstGeom prst="leftArrow">
              <a:avLst/>
            </a:prstGeom>
            <a:solidFill>
              <a:srgbClr val="EFD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65" name="Стрелка влево 64"/>
            <p:cNvSpPr/>
            <p:nvPr/>
          </p:nvSpPr>
          <p:spPr>
            <a:xfrm rot="2243081">
              <a:off x="2890293" y="3038380"/>
              <a:ext cx="430380" cy="142857"/>
            </a:xfrm>
            <a:prstGeom prst="leftArrow">
              <a:avLst/>
            </a:prstGeom>
            <a:solidFill>
              <a:srgbClr val="EFD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66" name="Стрелка влево 65"/>
            <p:cNvSpPr/>
            <p:nvPr/>
          </p:nvSpPr>
          <p:spPr>
            <a:xfrm rot="4748008">
              <a:off x="3181943" y="2814185"/>
              <a:ext cx="509217" cy="145126"/>
            </a:xfrm>
            <a:prstGeom prst="leftArrow">
              <a:avLst/>
            </a:prstGeom>
            <a:solidFill>
              <a:srgbClr val="EFD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67" name="Стрелка влево 66"/>
            <p:cNvSpPr/>
            <p:nvPr/>
          </p:nvSpPr>
          <p:spPr>
            <a:xfrm rot="16774664">
              <a:off x="3182092" y="3827531"/>
              <a:ext cx="566110" cy="145126"/>
            </a:xfrm>
            <a:prstGeom prst="leftArrow">
              <a:avLst/>
            </a:prstGeom>
            <a:solidFill>
              <a:srgbClr val="EFD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68" name="Стрелка влево 67"/>
            <p:cNvSpPr/>
            <p:nvPr/>
          </p:nvSpPr>
          <p:spPr>
            <a:xfrm rot="6096663">
              <a:off x="5386782" y="2804165"/>
              <a:ext cx="509217" cy="145126"/>
            </a:xfrm>
            <a:prstGeom prst="leftArrow">
              <a:avLst/>
            </a:prstGeom>
            <a:solidFill>
              <a:srgbClr val="A7B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69" name="Стрелка влево 68"/>
            <p:cNvSpPr/>
            <p:nvPr/>
          </p:nvSpPr>
          <p:spPr>
            <a:xfrm rot="8113880">
              <a:off x="5807358" y="2972154"/>
              <a:ext cx="430380" cy="142857"/>
            </a:xfrm>
            <a:prstGeom prst="leftArrow">
              <a:avLst/>
            </a:prstGeom>
            <a:solidFill>
              <a:srgbClr val="A7B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70" name="Стрелка влево 69"/>
            <p:cNvSpPr/>
            <p:nvPr/>
          </p:nvSpPr>
          <p:spPr>
            <a:xfrm rot="15678466">
              <a:off x="5334202" y="3826701"/>
              <a:ext cx="566110" cy="145126"/>
            </a:xfrm>
            <a:prstGeom prst="leftArrow">
              <a:avLst/>
            </a:prstGeom>
            <a:solidFill>
              <a:srgbClr val="A7B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71" name="Стрелка влево 70"/>
            <p:cNvSpPr/>
            <p:nvPr/>
          </p:nvSpPr>
          <p:spPr>
            <a:xfrm rot="13756508">
              <a:off x="5774371" y="3645896"/>
              <a:ext cx="423653" cy="145126"/>
            </a:xfrm>
            <a:prstGeom prst="leftArrow">
              <a:avLst/>
            </a:prstGeom>
            <a:solidFill>
              <a:srgbClr val="A7B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383379" y="3206749"/>
              <a:ext cx="15564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А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363730" y="3335107"/>
              <a:ext cx="155442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593485" y="3653161"/>
              <a:ext cx="182799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 rot="2116673">
              <a:off x="4460536" y="3475890"/>
              <a:ext cx="15620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657098" y="3929413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976999" y="2736200"/>
              <a:ext cx="150530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 rot="18542159">
              <a:off x="3682669" y="3705104"/>
              <a:ext cx="175585" cy="21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 rot="20753687">
              <a:off x="4429454" y="3163652"/>
              <a:ext cx="173611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5404818" y="3265062"/>
              <a:ext cx="155442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889743" y="2738527"/>
              <a:ext cx="155442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3588416" y="3339771"/>
              <a:ext cx="173611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598432" y="3222962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139736" y="3125771"/>
              <a:ext cx="15620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5557067" y="3388985"/>
              <a:ext cx="15620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10597" y="3301174"/>
              <a:ext cx="173611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175406" y="3120194"/>
              <a:ext cx="17837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769292" y="3129378"/>
              <a:ext cx="155442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5656323" y="3303280"/>
              <a:ext cx="173611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5244971" y="3416256"/>
              <a:ext cx="150530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5601736" y="3174837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5195553" y="3116864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5177834" y="3265062"/>
              <a:ext cx="150530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3487781" y="3128350"/>
              <a:ext cx="17837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457000" y="3405449"/>
              <a:ext cx="17837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026537" y="3577472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323296" y="3044812"/>
              <a:ext cx="17837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5464548" y="3135065"/>
              <a:ext cx="182799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3743444" y="3397515"/>
              <a:ext cx="150530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3192974" y="3368657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4918675" y="3750608"/>
              <a:ext cx="15620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4833954" y="2805418"/>
              <a:ext cx="15620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3233331" y="2933708"/>
              <a:ext cx="173611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4295943" y="3946662"/>
              <a:ext cx="150530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4713571" y="3156149"/>
              <a:ext cx="182799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4226755" y="3672218"/>
              <a:ext cx="15620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787007" y="3419676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 rot="1622753">
              <a:off x="3916714" y="2910945"/>
              <a:ext cx="15564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А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3830971" y="3863298"/>
              <a:ext cx="15564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А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5203028" y="2764066"/>
              <a:ext cx="15564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А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5203028" y="3820267"/>
              <a:ext cx="15564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А</a:t>
              </a: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4574620" y="3929479"/>
              <a:ext cx="15564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А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4394914" y="2951125"/>
              <a:ext cx="150530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4281649" y="2950045"/>
              <a:ext cx="155442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4825432" y="3155769"/>
              <a:ext cx="17837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928539" y="2803768"/>
              <a:ext cx="150530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 rot="1622753">
              <a:off x="4004841" y="2914379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4232219" y="3377678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4328040" y="3377678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539347" y="2791762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3624831" y="2799425"/>
              <a:ext cx="150530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3482849" y="3363072"/>
              <a:ext cx="15620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3920437" y="3863298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4209208" y="3945684"/>
              <a:ext cx="155442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5291661" y="2766603"/>
              <a:ext cx="181416" cy="207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4695295" y="3652780"/>
              <a:ext cx="17837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4698464" y="3419296"/>
              <a:ext cx="15564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А</a:t>
              </a:r>
            </a:p>
          </p:txBody>
        </p:sp>
        <p:sp>
          <p:nvSpPr>
            <p:cNvPr id="128" name="TextBox 127"/>
            <p:cNvSpPr txBox="1"/>
            <p:nvPr/>
          </p:nvSpPr>
          <p:spPr>
            <a:xfrm rot="1518454">
              <a:off x="4535360" y="2724879"/>
              <a:ext cx="17837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29" name="TextBox 128"/>
            <p:cNvSpPr txBox="1"/>
            <p:nvPr/>
          </p:nvSpPr>
          <p:spPr>
            <a:xfrm rot="1433441">
              <a:off x="4429542" y="2729270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4316224" y="3672829"/>
              <a:ext cx="173611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5286106" y="3821908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 rot="2148273">
              <a:off x="5122216" y="3566990"/>
              <a:ext cx="17837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4144883" y="2562388"/>
              <a:ext cx="9299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bg2">
                      <a:lumMod val="75000"/>
                    </a:schemeClr>
                  </a:solidFill>
                  <a:latin typeface="+mj-lt"/>
                </a:rPr>
                <a:t>Генофонд</a:t>
              </a:r>
              <a:r>
                <a:rPr lang="ru-RU" sz="1100" b="1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333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8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8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8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411163"/>
            <a:ext cx="4751388" cy="2160000"/>
          </a:xfrm>
          <a:prstGeom prst="rect">
            <a:avLst/>
          </a:prstGeom>
          <a:solidFill>
            <a:srgbClr val="FFE56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8194" y="723645"/>
            <a:ext cx="4095000" cy="1535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2000" dirty="0">
                <a:solidFill>
                  <a:srgbClr val="002060"/>
                </a:solidFill>
                <a:latin typeface="+mj-lt"/>
              </a:rPr>
              <a:t>Генофонд</a:t>
            </a:r>
            <a:r>
              <a:rPr lang="ru-RU" sz="24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ru-RU" sz="17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─</a:t>
            </a:r>
            <a:r>
              <a:rPr lang="ru-RU" sz="1700" dirty="0">
                <a:solidFill>
                  <a:schemeClr val="tx1"/>
                </a:solidFill>
                <a:latin typeface="+mn-lt"/>
              </a:rPr>
              <a:t> это совокупное </a:t>
            </a:r>
          </a:p>
          <a:p>
            <a:pPr>
              <a:lnSpc>
                <a:spcPct val="125000"/>
              </a:lnSpc>
            </a:pPr>
            <a:r>
              <a:rPr lang="ru-RU" sz="1700" dirty="0">
                <a:solidFill>
                  <a:schemeClr val="tx1"/>
                </a:solidFill>
                <a:latin typeface="+mn-lt"/>
              </a:rPr>
              <a:t>количество генетического материала,</a:t>
            </a:r>
          </a:p>
          <a:p>
            <a:pPr>
              <a:lnSpc>
                <a:spcPct val="125000"/>
              </a:lnSpc>
            </a:pPr>
            <a:r>
              <a:rPr lang="ru-RU" sz="1700" dirty="0">
                <a:solidFill>
                  <a:schemeClr val="tx1"/>
                </a:solidFill>
                <a:latin typeface="+mn-lt"/>
              </a:rPr>
              <a:t>который слагается из генотипов </a:t>
            </a:r>
          </a:p>
          <a:p>
            <a:pPr>
              <a:lnSpc>
                <a:spcPct val="125000"/>
              </a:lnSpc>
            </a:pPr>
            <a:r>
              <a:rPr lang="ru-RU" sz="1700" dirty="0">
                <a:solidFill>
                  <a:schemeClr val="tx1"/>
                </a:solidFill>
                <a:latin typeface="+mn-lt"/>
              </a:rPr>
              <a:t>отдельных особей.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700" y="1626750"/>
            <a:ext cx="4192014" cy="406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90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6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12"/>
          <p:cNvSpPr/>
          <p:nvPr/>
        </p:nvSpPr>
        <p:spPr>
          <a:xfrm>
            <a:off x="5355824" y="1192366"/>
            <a:ext cx="2734589" cy="2734589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023298" y="1192366"/>
            <a:ext cx="2734589" cy="2734589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73467" y="1851750"/>
            <a:ext cx="2208618" cy="15700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2000" y="1851750"/>
            <a:ext cx="2117186" cy="157007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947443" y="1218505"/>
            <a:ext cx="54926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B</a:t>
            </a:r>
            <a:endParaRPr lang="ru-RU" sz="40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22000" y="1218505"/>
            <a:ext cx="54926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b</a:t>
            </a:r>
            <a:endParaRPr lang="ru-RU" sz="4000" b="0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82000" y="1218505"/>
            <a:ext cx="54926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b</a:t>
            </a:r>
            <a:endParaRPr lang="ru-RU" sz="4000" b="0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39707" y="1218505"/>
            <a:ext cx="54926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b</a:t>
            </a:r>
            <a:endParaRPr lang="ru-RU" sz="4000" b="0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462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/>
      <p:bldP spid="9" grpId="1"/>
      <p:bldP spid="10" grpId="0"/>
      <p:bldP spid="10" grpId="1"/>
      <p:bldP spid="11" grpId="0"/>
      <p:bldP spid="1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627000" y="4114381"/>
            <a:ext cx="4898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+mn-lt"/>
                <a:cs typeface="Arial" panose="020B0604020202020204" pitchFamily="34" charset="0"/>
              </a:rPr>
              <a:t>─ 25 %</a:t>
            </a:r>
            <a:endParaRPr lang="ru-RU" sz="2000" dirty="0">
              <a:latin typeface="+mn-lt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355824" y="1192366"/>
            <a:ext cx="2734589" cy="2734589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1023298" y="1192366"/>
            <a:ext cx="2734589" cy="2734589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47443" y="2178864"/>
            <a:ext cx="54926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B</a:t>
            </a:r>
            <a:endParaRPr lang="ru-RU" sz="40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22000" y="2178864"/>
            <a:ext cx="54926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b</a:t>
            </a:r>
            <a:endParaRPr lang="ru-RU" sz="4000" b="0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29293" y="2178864"/>
            <a:ext cx="54926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b</a:t>
            </a:r>
            <a:endParaRPr lang="ru-RU" sz="4000" b="0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87000" y="2178864"/>
            <a:ext cx="54926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b</a:t>
            </a:r>
            <a:endParaRPr lang="ru-RU" sz="4000" b="0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32000" y="2332752"/>
            <a:ext cx="112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+mn-lt"/>
              </a:rPr>
              <a:t>100 %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10310" y="4112745"/>
            <a:ext cx="4898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+mn-lt"/>
                <a:cs typeface="Arial" panose="020B0604020202020204" pitchFamily="34" charset="0"/>
              </a:rPr>
              <a:t>─ 75 %</a:t>
            </a:r>
            <a:endParaRPr lang="ru-RU" sz="2000" dirty="0"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04189" y="3958857"/>
            <a:ext cx="54926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b</a:t>
            </a:r>
            <a:endParaRPr lang="ru-RU" sz="4000" b="0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96421" y="3960493"/>
            <a:ext cx="54926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B</a:t>
            </a:r>
            <a:endParaRPr lang="ru-RU" sz="40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210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" grpId="0"/>
      <p:bldP spid="11" grpId="0"/>
      <p:bldP spid="12" grpId="0"/>
      <p:bldP spid="3" grpId="0"/>
      <p:bldP spid="13" grpId="0"/>
      <p:bldP spid="17" grpId="0"/>
      <p:bldP spid="1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411163"/>
            <a:ext cx="8712200" cy="1437721"/>
          </a:xfrm>
          <a:prstGeom prst="rect">
            <a:avLst/>
          </a:prstGeom>
          <a:solidFill>
            <a:srgbClr val="FFE56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2000" y="750849"/>
            <a:ext cx="8260902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solidFill>
                  <a:srgbClr val="002060"/>
                </a:solidFill>
                <a:latin typeface="+mj-lt"/>
              </a:rPr>
              <a:t>Частотой </a:t>
            </a:r>
            <a:r>
              <a:rPr lang="ru-RU" sz="1800" dirty="0" err="1">
                <a:solidFill>
                  <a:srgbClr val="002060"/>
                </a:solidFill>
                <a:latin typeface="+mj-lt"/>
              </a:rPr>
              <a:t>аллеля</a:t>
            </a:r>
            <a:r>
              <a:rPr lang="ru-RU" sz="1600" b="1" dirty="0">
                <a:latin typeface="+mn-lt"/>
              </a:rPr>
              <a:t> </a:t>
            </a:r>
            <a:r>
              <a:rPr lang="ru-RU" sz="1600" dirty="0">
                <a:latin typeface="+mn-lt"/>
              </a:rPr>
              <a:t>называют отношение количества изучаемых аллелей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latin typeface="+mn-lt"/>
              </a:rPr>
              <a:t>у всех особей к общему количеству аллелей в популяции.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2475" y="2672088"/>
            <a:ext cx="1841603" cy="13091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511" y="2689527"/>
            <a:ext cx="1765365" cy="130917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984030" y="3998698"/>
            <a:ext cx="5492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B</a:t>
            </a:r>
            <a:endParaRPr lang="ru-RU" sz="32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92732" y="3998698"/>
            <a:ext cx="5492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b</a:t>
            </a:r>
            <a:endParaRPr lang="ru-RU" sz="3200" b="0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08769" y="4004821"/>
            <a:ext cx="5492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b</a:t>
            </a:r>
            <a:endParaRPr lang="ru-RU" sz="3200" b="0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83402" y="4008370"/>
            <a:ext cx="5492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b</a:t>
            </a:r>
            <a:endParaRPr lang="ru-RU" sz="3200" b="0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073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00" y="816750"/>
            <a:ext cx="899387" cy="5939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00" y="2819444"/>
            <a:ext cx="899387" cy="5939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999" y="1816312"/>
            <a:ext cx="899387" cy="5939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998" y="3775891"/>
            <a:ext cx="899387" cy="593975"/>
          </a:xfrm>
          <a:prstGeom prst="rect">
            <a:avLst/>
          </a:prstGeom>
        </p:spPr>
      </p:pic>
      <p:sp>
        <p:nvSpPr>
          <p:cNvPr id="2" name="Стрелка вправо 1"/>
          <p:cNvSpPr/>
          <p:nvPr/>
        </p:nvSpPr>
        <p:spPr>
          <a:xfrm>
            <a:off x="2681472" y="2311861"/>
            <a:ext cx="675000" cy="519778"/>
          </a:xfrm>
          <a:prstGeom prst="rightArrow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59" y="816750"/>
            <a:ext cx="899387" cy="5939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59" y="2819444"/>
            <a:ext cx="899387" cy="5939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58" y="1816312"/>
            <a:ext cx="899387" cy="5939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57" y="3775891"/>
            <a:ext cx="899387" cy="593975"/>
          </a:xfrm>
          <a:prstGeom prst="rect">
            <a:avLst/>
          </a:prstGeom>
        </p:spPr>
      </p:pic>
      <p:sp>
        <p:nvSpPr>
          <p:cNvPr id="14" name="Стрелка вправо 13"/>
          <p:cNvSpPr/>
          <p:nvPr/>
        </p:nvSpPr>
        <p:spPr>
          <a:xfrm>
            <a:off x="5742752" y="2311861"/>
            <a:ext cx="675000" cy="519778"/>
          </a:xfrm>
          <a:prstGeom prst="rightArrow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001" y="816750"/>
            <a:ext cx="899387" cy="59397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001" y="2819444"/>
            <a:ext cx="899387" cy="5939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000" y="1816312"/>
            <a:ext cx="899387" cy="59397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999" y="3775891"/>
            <a:ext cx="899387" cy="59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20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77000" y="676134"/>
            <a:ext cx="4545002" cy="2300616"/>
            <a:chOff x="1016998" y="816750"/>
            <a:chExt cx="7019390" cy="3553116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000" y="816750"/>
              <a:ext cx="899387" cy="593975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000" y="2819444"/>
              <a:ext cx="899387" cy="593975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999" y="1816312"/>
              <a:ext cx="899387" cy="593975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998" y="3775891"/>
              <a:ext cx="899387" cy="593975"/>
            </a:xfrm>
            <a:prstGeom prst="rect">
              <a:avLst/>
            </a:prstGeom>
          </p:spPr>
        </p:pic>
        <p:sp>
          <p:nvSpPr>
            <p:cNvPr id="10" name="Стрелка вправо 9"/>
            <p:cNvSpPr/>
            <p:nvPr/>
          </p:nvSpPr>
          <p:spPr>
            <a:xfrm>
              <a:off x="2664303" y="2311861"/>
              <a:ext cx="675000" cy="519778"/>
            </a:xfrm>
            <a:prstGeom prst="rightArrow">
              <a:avLst/>
            </a:prstGeom>
            <a:solidFill>
              <a:srgbClr val="FFE566"/>
            </a:solidFill>
            <a:ln>
              <a:solidFill>
                <a:srgbClr val="FFE5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1559" y="816750"/>
              <a:ext cx="899387" cy="593975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1559" y="2819444"/>
              <a:ext cx="899387" cy="593975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1558" y="1816312"/>
              <a:ext cx="899387" cy="593975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1557" y="3775891"/>
              <a:ext cx="899387" cy="593975"/>
            </a:xfrm>
            <a:prstGeom prst="rect">
              <a:avLst/>
            </a:prstGeom>
          </p:spPr>
        </p:pic>
        <p:sp>
          <p:nvSpPr>
            <p:cNvPr id="15" name="Стрелка вправо 14"/>
            <p:cNvSpPr/>
            <p:nvPr/>
          </p:nvSpPr>
          <p:spPr>
            <a:xfrm>
              <a:off x="5742752" y="2311861"/>
              <a:ext cx="675000" cy="519778"/>
            </a:xfrm>
            <a:prstGeom prst="rightArrow">
              <a:avLst/>
            </a:prstGeom>
            <a:solidFill>
              <a:srgbClr val="FFE566"/>
            </a:solidFill>
            <a:ln>
              <a:solidFill>
                <a:srgbClr val="FFE5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001" y="816750"/>
              <a:ext cx="899387" cy="593975"/>
            </a:xfrm>
            <a:prstGeom prst="rect">
              <a:avLst/>
            </a:prstGeom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001" y="2819444"/>
              <a:ext cx="899387" cy="593975"/>
            </a:xfrm>
            <a:prstGeom prst="rect">
              <a:avLst/>
            </a:prstGeom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000" y="1816312"/>
              <a:ext cx="899387" cy="593975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6999" y="3775891"/>
              <a:ext cx="899387" cy="593975"/>
            </a:xfrm>
            <a:prstGeom prst="rect">
              <a:avLst/>
            </a:prstGeom>
          </p:spPr>
        </p:pic>
      </p:grpSp>
      <p:sp>
        <p:nvSpPr>
          <p:cNvPr id="20" name="Прямоугольник 19"/>
          <p:cNvSpPr/>
          <p:nvPr/>
        </p:nvSpPr>
        <p:spPr>
          <a:xfrm>
            <a:off x="0" y="3380710"/>
            <a:ext cx="8691178" cy="1351628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42000" y="3715405"/>
            <a:ext cx="8325000" cy="682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>
                <a:latin typeface="+mn-lt"/>
              </a:rPr>
              <a:t>Под действием мутаций, которые закрепляются в генофондах популяций,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latin typeface="+mn-lt"/>
              </a:rPr>
              <a:t>изменяются виды, что ведёт к эволюции организмов. </a:t>
            </a:r>
          </a:p>
        </p:txBody>
      </p:sp>
    </p:spTree>
    <p:extLst>
      <p:ext uri="{BB962C8B-B14F-4D97-AF65-F5344CB8AC3E}">
        <p14:creationId xmlns:p14="http://schemas.microsoft.com/office/powerpoint/2010/main" val="289099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/>
          <p:cNvSpPr/>
          <p:nvPr/>
        </p:nvSpPr>
        <p:spPr>
          <a:xfrm>
            <a:off x="0" y="3380710"/>
            <a:ext cx="8691178" cy="1351628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37599" y="3678536"/>
            <a:ext cx="8325000" cy="755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solidFill>
                  <a:srgbClr val="002060"/>
                </a:solidFill>
                <a:latin typeface="+mj-lt"/>
              </a:rPr>
              <a:t>Мутационный процесс </a:t>
            </a:r>
            <a:r>
              <a:rPr lang="ru-RU" sz="1800" dirty="0">
                <a:latin typeface="+mn-lt"/>
              </a:rPr>
              <a:t>— это постоянный источник наследственной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изменчивости.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2277000" y="676134"/>
            <a:ext cx="4545002" cy="2300616"/>
            <a:chOff x="1016998" y="816750"/>
            <a:chExt cx="7019390" cy="3553116"/>
          </a:xfrm>
        </p:grpSpPr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000" y="816750"/>
              <a:ext cx="899387" cy="593975"/>
            </a:xfrm>
            <a:prstGeom prst="rect">
              <a:avLst/>
            </a:prstGeom>
          </p:spPr>
        </p:pic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000" y="2819444"/>
              <a:ext cx="899387" cy="593975"/>
            </a:xfrm>
            <a:prstGeom prst="rect">
              <a:avLst/>
            </a:prstGeom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999" y="1816312"/>
              <a:ext cx="899387" cy="593975"/>
            </a:xfrm>
            <a:prstGeom prst="rect">
              <a:avLst/>
            </a:prstGeom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998" y="3775891"/>
              <a:ext cx="899387" cy="593975"/>
            </a:xfrm>
            <a:prstGeom prst="rect">
              <a:avLst/>
            </a:prstGeom>
          </p:spPr>
        </p:pic>
        <p:sp>
          <p:nvSpPr>
            <p:cNvPr id="25" name="Стрелка вправо 24"/>
            <p:cNvSpPr/>
            <p:nvPr/>
          </p:nvSpPr>
          <p:spPr>
            <a:xfrm>
              <a:off x="2664303" y="2311861"/>
              <a:ext cx="675000" cy="519778"/>
            </a:xfrm>
            <a:prstGeom prst="rightArrow">
              <a:avLst/>
            </a:prstGeom>
            <a:solidFill>
              <a:srgbClr val="FFE566"/>
            </a:solidFill>
            <a:ln>
              <a:solidFill>
                <a:srgbClr val="FFE5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1559" y="816750"/>
              <a:ext cx="899387" cy="593975"/>
            </a:xfrm>
            <a:prstGeom prst="rect">
              <a:avLst/>
            </a:prstGeom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1559" y="2819444"/>
              <a:ext cx="899387" cy="593975"/>
            </a:xfrm>
            <a:prstGeom prst="rect">
              <a:avLst/>
            </a:prstGeom>
          </p:spPr>
        </p:pic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1558" y="1816312"/>
              <a:ext cx="899387" cy="593975"/>
            </a:xfrm>
            <a:prstGeom prst="rect">
              <a:avLst/>
            </a:prstGeom>
          </p:spPr>
        </p:pic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1557" y="3775891"/>
              <a:ext cx="899387" cy="593975"/>
            </a:xfrm>
            <a:prstGeom prst="rect">
              <a:avLst/>
            </a:prstGeom>
          </p:spPr>
        </p:pic>
        <p:sp>
          <p:nvSpPr>
            <p:cNvPr id="30" name="Стрелка вправо 29"/>
            <p:cNvSpPr/>
            <p:nvPr/>
          </p:nvSpPr>
          <p:spPr>
            <a:xfrm>
              <a:off x="5742752" y="2311861"/>
              <a:ext cx="675000" cy="519778"/>
            </a:xfrm>
            <a:prstGeom prst="rightArrow">
              <a:avLst/>
            </a:prstGeom>
            <a:solidFill>
              <a:srgbClr val="FFE566"/>
            </a:solidFill>
            <a:ln>
              <a:solidFill>
                <a:srgbClr val="FFE5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001" y="816750"/>
              <a:ext cx="899387" cy="593975"/>
            </a:xfrm>
            <a:prstGeom prst="rect">
              <a:avLst/>
            </a:prstGeom>
          </p:spPr>
        </p:pic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001" y="2819444"/>
              <a:ext cx="899387" cy="593975"/>
            </a:xfrm>
            <a:prstGeom prst="rect">
              <a:avLst/>
            </a:prstGeom>
          </p:spPr>
        </p:pic>
        <p:pic>
          <p:nvPicPr>
            <p:cNvPr id="33" name="Рисунок 32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000" y="1816312"/>
              <a:ext cx="899387" cy="593975"/>
            </a:xfrm>
            <a:prstGeom prst="rect">
              <a:avLst/>
            </a:prstGeom>
          </p:spPr>
        </p:pic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6999" y="3775891"/>
              <a:ext cx="899387" cy="593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6525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>
            <a:off x="432000" y="2308300"/>
            <a:ext cx="256540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32000" y="2758300"/>
            <a:ext cx="256540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611650" y="230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836650" y="230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061650" y="230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1286650" y="230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495730" y="230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1714700" y="230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1961650" y="230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186650" y="230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2411650" y="230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2636650" y="230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Стрелка вправо 57"/>
          <p:cNvSpPr/>
          <p:nvPr/>
        </p:nvSpPr>
        <p:spPr>
          <a:xfrm>
            <a:off x="3178871" y="2355964"/>
            <a:ext cx="491033" cy="360000"/>
          </a:xfrm>
          <a:prstGeom prst="rightArrow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>
            <a:off x="3941650" y="2533300"/>
            <a:ext cx="171000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V="1">
            <a:off x="3941650" y="2308300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651650" y="2315903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Стрелка вправо 64"/>
          <p:cNvSpPr/>
          <p:nvPr/>
        </p:nvSpPr>
        <p:spPr>
          <a:xfrm>
            <a:off x="5888469" y="2355964"/>
            <a:ext cx="491033" cy="360000"/>
          </a:xfrm>
          <a:prstGeom prst="rightArrow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олилиния 65"/>
          <p:cNvSpPr/>
          <p:nvPr/>
        </p:nvSpPr>
        <p:spPr>
          <a:xfrm>
            <a:off x="6627764" y="2552258"/>
            <a:ext cx="2026508" cy="259544"/>
          </a:xfrm>
          <a:custGeom>
            <a:avLst/>
            <a:gdLst>
              <a:gd name="connsiteX0" fmla="*/ 0 w 2026508"/>
              <a:gd name="connsiteY0" fmla="*/ 259544 h 259544"/>
              <a:gd name="connsiteX1" fmla="*/ 148281 w 2026508"/>
              <a:gd name="connsiteY1" fmla="*/ 52 h 259544"/>
              <a:gd name="connsiteX2" fmla="*/ 296562 w 2026508"/>
              <a:gd name="connsiteY2" fmla="*/ 234831 h 259544"/>
              <a:gd name="connsiteX3" fmla="*/ 481914 w 2026508"/>
              <a:gd name="connsiteY3" fmla="*/ 52 h 259544"/>
              <a:gd name="connsiteX4" fmla="*/ 617838 w 2026508"/>
              <a:gd name="connsiteY4" fmla="*/ 234831 h 259544"/>
              <a:gd name="connsiteX5" fmla="*/ 778476 w 2026508"/>
              <a:gd name="connsiteY5" fmla="*/ 52 h 259544"/>
              <a:gd name="connsiteX6" fmla="*/ 877330 w 2026508"/>
              <a:gd name="connsiteY6" fmla="*/ 247188 h 259544"/>
              <a:gd name="connsiteX7" fmla="*/ 1037968 w 2026508"/>
              <a:gd name="connsiteY7" fmla="*/ 12409 h 259544"/>
              <a:gd name="connsiteX8" fmla="*/ 1161535 w 2026508"/>
              <a:gd name="connsiteY8" fmla="*/ 222474 h 259544"/>
              <a:gd name="connsiteX9" fmla="*/ 1334530 w 2026508"/>
              <a:gd name="connsiteY9" fmla="*/ 52 h 259544"/>
              <a:gd name="connsiteX10" fmla="*/ 1470454 w 2026508"/>
              <a:gd name="connsiteY10" fmla="*/ 234831 h 259544"/>
              <a:gd name="connsiteX11" fmla="*/ 1618735 w 2026508"/>
              <a:gd name="connsiteY11" fmla="*/ 24766 h 259544"/>
              <a:gd name="connsiteX12" fmla="*/ 1729946 w 2026508"/>
              <a:gd name="connsiteY12" fmla="*/ 222474 h 259544"/>
              <a:gd name="connsiteX13" fmla="*/ 1878227 w 2026508"/>
              <a:gd name="connsiteY13" fmla="*/ 24766 h 259544"/>
              <a:gd name="connsiteX14" fmla="*/ 2026508 w 2026508"/>
              <a:gd name="connsiteY14" fmla="*/ 234831 h 2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26508" h="259544">
                <a:moveTo>
                  <a:pt x="0" y="259544"/>
                </a:moveTo>
                <a:cubicBezTo>
                  <a:pt x="49427" y="131857"/>
                  <a:pt x="98854" y="4171"/>
                  <a:pt x="148281" y="52"/>
                </a:cubicBezTo>
                <a:cubicBezTo>
                  <a:pt x="197708" y="-4067"/>
                  <a:pt x="240957" y="234831"/>
                  <a:pt x="296562" y="234831"/>
                </a:cubicBezTo>
                <a:cubicBezTo>
                  <a:pt x="352167" y="234831"/>
                  <a:pt x="428368" y="52"/>
                  <a:pt x="481914" y="52"/>
                </a:cubicBezTo>
                <a:cubicBezTo>
                  <a:pt x="535460" y="52"/>
                  <a:pt x="568411" y="234831"/>
                  <a:pt x="617838" y="234831"/>
                </a:cubicBezTo>
                <a:cubicBezTo>
                  <a:pt x="667265" y="234831"/>
                  <a:pt x="735227" y="-2008"/>
                  <a:pt x="778476" y="52"/>
                </a:cubicBezTo>
                <a:cubicBezTo>
                  <a:pt x="821725" y="2111"/>
                  <a:pt x="834081" y="245128"/>
                  <a:pt x="877330" y="247188"/>
                </a:cubicBezTo>
                <a:cubicBezTo>
                  <a:pt x="920579" y="249247"/>
                  <a:pt x="990601" y="16528"/>
                  <a:pt x="1037968" y="12409"/>
                </a:cubicBezTo>
                <a:cubicBezTo>
                  <a:pt x="1085336" y="8290"/>
                  <a:pt x="1112108" y="224533"/>
                  <a:pt x="1161535" y="222474"/>
                </a:cubicBezTo>
                <a:cubicBezTo>
                  <a:pt x="1210962" y="220415"/>
                  <a:pt x="1283044" y="-2007"/>
                  <a:pt x="1334530" y="52"/>
                </a:cubicBezTo>
                <a:cubicBezTo>
                  <a:pt x="1386016" y="2111"/>
                  <a:pt x="1423087" y="230712"/>
                  <a:pt x="1470454" y="234831"/>
                </a:cubicBezTo>
                <a:cubicBezTo>
                  <a:pt x="1517822" y="238950"/>
                  <a:pt x="1575486" y="26825"/>
                  <a:pt x="1618735" y="24766"/>
                </a:cubicBezTo>
                <a:cubicBezTo>
                  <a:pt x="1661984" y="22706"/>
                  <a:pt x="1686697" y="222474"/>
                  <a:pt x="1729946" y="222474"/>
                </a:cubicBezTo>
                <a:cubicBezTo>
                  <a:pt x="1773195" y="222474"/>
                  <a:pt x="1828800" y="22707"/>
                  <a:pt x="1878227" y="24766"/>
                </a:cubicBezTo>
                <a:cubicBezTo>
                  <a:pt x="1927654" y="26825"/>
                  <a:pt x="1977081" y="130828"/>
                  <a:pt x="2026508" y="234831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TextBox 69"/>
          <p:cNvSpPr txBox="1"/>
          <p:nvPr/>
        </p:nvSpPr>
        <p:spPr>
          <a:xfrm>
            <a:off x="4371864" y="2053623"/>
            <a:ext cx="848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+mn-lt"/>
              </a:rPr>
              <a:t>РНК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431296" y="1896750"/>
            <a:ext cx="2000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+mn-lt"/>
              </a:rPr>
              <a:t>Функциональный белок</a:t>
            </a:r>
          </a:p>
        </p:txBody>
      </p:sp>
      <p:sp>
        <p:nvSpPr>
          <p:cNvPr id="73" name="Левая фигурная скобка 72"/>
          <p:cNvSpPr/>
          <p:nvPr/>
        </p:nvSpPr>
        <p:spPr>
          <a:xfrm rot="16200000">
            <a:off x="1542389" y="1845457"/>
            <a:ext cx="388522" cy="2250000"/>
          </a:xfrm>
          <a:prstGeom prst="leftBrace">
            <a:avLst>
              <a:gd name="adj1" fmla="val 30748"/>
              <a:gd name="adj2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TextBox 73"/>
          <p:cNvSpPr txBox="1"/>
          <p:nvPr/>
        </p:nvSpPr>
        <p:spPr>
          <a:xfrm>
            <a:off x="1444324" y="3259694"/>
            <a:ext cx="584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+mn-lt"/>
              </a:rPr>
              <a:t>Ген</a:t>
            </a: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 flipV="1">
            <a:off x="2861650" y="2326195"/>
            <a:ext cx="0" cy="450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47025" y="1896750"/>
            <a:ext cx="1935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Участок ДНК</a:t>
            </a:r>
          </a:p>
        </p:txBody>
      </p:sp>
    </p:spTree>
    <p:extLst>
      <p:ext uri="{BB962C8B-B14F-4D97-AF65-F5344CB8AC3E}">
        <p14:creationId xmlns:p14="http://schemas.microsoft.com/office/powerpoint/2010/main" val="177621164"/>
      </p:ext>
    </p:extLst>
  </p:cSld>
  <p:clrMapOvr>
    <a:masterClrMapping/>
  </p:clrMapOvr>
  <p:transition spd="slow"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542" y="1579359"/>
            <a:ext cx="1848172" cy="13566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015" y="1311735"/>
            <a:ext cx="1165369" cy="18450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728" y="1555913"/>
            <a:ext cx="1090490" cy="135667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39883" y="4393335"/>
            <a:ext cx="2072985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latin typeface="+mn-lt"/>
              </a:rPr>
              <a:t>Мутация томата</a:t>
            </a:r>
          </a:p>
        </p:txBody>
      </p:sp>
    </p:spTree>
    <p:extLst>
      <p:ext uri="{BB962C8B-B14F-4D97-AF65-F5344CB8AC3E}">
        <p14:creationId xmlns:p14="http://schemas.microsoft.com/office/powerpoint/2010/main" val="3726808946"/>
      </p:ext>
    </p:extLst>
  </p:cSld>
  <p:clrMapOvr>
    <a:masterClrMapping/>
  </p:clrMapOvr>
  <p:transition spd="slow"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3127719" y="510715"/>
            <a:ext cx="2884281" cy="1040624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 algn="ctr">
              <a:buClr>
                <a:srgbClr val="494429"/>
              </a:buClr>
              <a:buSzPct val="25000"/>
            </a:pPr>
            <a:r>
              <a:rPr lang="ru-RU" sz="22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Виды изменчивости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189" y="2774611"/>
            <a:ext cx="3465475" cy="82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dirty="0" err="1">
                <a:solidFill>
                  <a:srgbClr val="002060"/>
                </a:solidFill>
                <a:latin typeface="+mn-lt"/>
              </a:rPr>
              <a:t>Модификационная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+mn-lt"/>
              </a:rPr>
              <a:t>(фенотипическая)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91175" y="2779190"/>
            <a:ext cx="3465475" cy="82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dirty="0">
                <a:solidFill>
                  <a:srgbClr val="002060"/>
                </a:solidFill>
                <a:latin typeface="+mn-lt"/>
              </a:rPr>
              <a:t>Наследственная </a:t>
            </a:r>
            <a:r>
              <a:rPr lang="ru-RU" sz="1800" dirty="0">
                <a:solidFill>
                  <a:srgbClr val="002060"/>
                </a:solidFill>
                <a:latin typeface="+mn-lt"/>
              </a:rPr>
              <a:t>(генотипическая) </a:t>
            </a:r>
            <a:endParaRPr lang="ru-RU" sz="2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4482" y="2706750"/>
            <a:ext cx="3197518" cy="955948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31512" y="2712469"/>
            <a:ext cx="3197518" cy="955948"/>
          </a:xfrm>
          <a:prstGeom prst="round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136281" y="1475994"/>
            <a:ext cx="2870961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Дуга 9"/>
          <p:cNvSpPr/>
          <p:nvPr/>
        </p:nvSpPr>
        <p:spPr>
          <a:xfrm>
            <a:off x="5873259" y="1798031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flipH="1">
            <a:off x="2266403" y="1798031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87000" y="2460058"/>
            <a:ext cx="540000" cy="540000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13" name="Овал 12"/>
          <p:cNvSpPr/>
          <p:nvPr/>
        </p:nvSpPr>
        <p:spPr>
          <a:xfrm>
            <a:off x="5192922" y="2466395"/>
            <a:ext cx="540000" cy="533663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3951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341861" y="810007"/>
            <a:ext cx="6470139" cy="3471743"/>
            <a:chOff x="2194040" y="2102760"/>
            <a:chExt cx="4744374" cy="254573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4863" y="2631861"/>
              <a:ext cx="525594" cy="347114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2955" y="2179365"/>
              <a:ext cx="525594" cy="347114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4105" y="2102761"/>
              <a:ext cx="525594" cy="347114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7302" y="2102760"/>
              <a:ext cx="525594" cy="347114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0396" y="2179365"/>
              <a:ext cx="525594" cy="347114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5415" y="2631861"/>
              <a:ext cx="525594" cy="347114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4040" y="3226884"/>
              <a:ext cx="525594" cy="347114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4862" y="3821908"/>
              <a:ext cx="525594" cy="347114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2955" y="4255430"/>
              <a:ext cx="525594" cy="347114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4105" y="4301379"/>
              <a:ext cx="525594" cy="347114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3981" y="4301379"/>
              <a:ext cx="525594" cy="347114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0395" y="4255430"/>
              <a:ext cx="525594" cy="347114"/>
            </a:xfrm>
            <a:prstGeom prst="rect">
              <a:avLst/>
            </a:prstGeom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5414" y="3821908"/>
              <a:ext cx="525594" cy="347114"/>
            </a:xfrm>
            <a:prstGeom prst="rect">
              <a:avLst/>
            </a:prstGeom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2820" y="3226884"/>
              <a:ext cx="525594" cy="347114"/>
            </a:xfrm>
            <a:prstGeom prst="rect">
              <a:avLst/>
            </a:prstGeom>
          </p:spPr>
        </p:pic>
        <p:sp>
          <p:nvSpPr>
            <p:cNvPr id="19" name="Овал 18"/>
            <p:cNvSpPr/>
            <p:nvPr/>
          </p:nvSpPr>
          <p:spPr>
            <a:xfrm>
              <a:off x="2980456" y="2562390"/>
              <a:ext cx="3194959" cy="160663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3179086" y="3091977"/>
              <a:ext cx="856035" cy="562124"/>
            </a:xfrm>
            <a:prstGeom prst="ellipse">
              <a:avLst/>
            </a:prstGeom>
            <a:solidFill>
              <a:srgbClr val="EFD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5133875" y="3098624"/>
              <a:ext cx="856035" cy="562124"/>
            </a:xfrm>
            <a:prstGeom prst="ellipse">
              <a:avLst/>
            </a:prstGeom>
            <a:solidFill>
              <a:srgbClr val="A7B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3345752" y="3168468"/>
              <a:ext cx="493735" cy="422434"/>
            </a:xfrm>
            <a:prstGeom prst="ellipse">
              <a:avLst/>
            </a:prstGeom>
            <a:solidFill>
              <a:srgbClr val="F8B5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5370390" y="3179157"/>
              <a:ext cx="493735" cy="422434"/>
            </a:xfrm>
            <a:prstGeom prst="ellipse">
              <a:avLst/>
            </a:prstGeom>
            <a:solidFill>
              <a:srgbClr val="98D9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24" name="Стрелка влево 23"/>
            <p:cNvSpPr/>
            <p:nvPr/>
          </p:nvSpPr>
          <p:spPr>
            <a:xfrm>
              <a:off x="2719634" y="3318945"/>
              <a:ext cx="674653" cy="142857"/>
            </a:xfrm>
            <a:prstGeom prst="leftArrow">
              <a:avLst/>
            </a:prstGeom>
            <a:solidFill>
              <a:srgbClr val="F8B5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25" name="Стрелка влево 24"/>
            <p:cNvSpPr/>
            <p:nvPr/>
          </p:nvSpPr>
          <p:spPr>
            <a:xfrm flipH="1">
              <a:off x="5745336" y="3315721"/>
              <a:ext cx="674653" cy="142857"/>
            </a:xfrm>
            <a:prstGeom prst="leftArrow">
              <a:avLst/>
            </a:prstGeom>
            <a:solidFill>
              <a:srgbClr val="98D9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26" name="Стрелка влево 25"/>
            <p:cNvSpPr/>
            <p:nvPr/>
          </p:nvSpPr>
          <p:spPr>
            <a:xfrm rot="18618836">
              <a:off x="2957012" y="3610400"/>
              <a:ext cx="423653" cy="145126"/>
            </a:xfrm>
            <a:prstGeom prst="leftArrow">
              <a:avLst/>
            </a:prstGeom>
            <a:solidFill>
              <a:srgbClr val="EFD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27" name="Стрелка влево 26"/>
            <p:cNvSpPr/>
            <p:nvPr/>
          </p:nvSpPr>
          <p:spPr>
            <a:xfrm rot="2243081">
              <a:off x="2890293" y="3038380"/>
              <a:ext cx="430380" cy="142857"/>
            </a:xfrm>
            <a:prstGeom prst="leftArrow">
              <a:avLst/>
            </a:prstGeom>
            <a:solidFill>
              <a:srgbClr val="EFD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28" name="Стрелка влево 27"/>
            <p:cNvSpPr/>
            <p:nvPr/>
          </p:nvSpPr>
          <p:spPr>
            <a:xfrm rot="4748008">
              <a:off x="3181943" y="2814185"/>
              <a:ext cx="509217" cy="145126"/>
            </a:xfrm>
            <a:prstGeom prst="leftArrow">
              <a:avLst/>
            </a:prstGeom>
            <a:solidFill>
              <a:srgbClr val="EFD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29" name="Стрелка влево 28"/>
            <p:cNvSpPr/>
            <p:nvPr/>
          </p:nvSpPr>
          <p:spPr>
            <a:xfrm rot="16774664">
              <a:off x="3182092" y="3827531"/>
              <a:ext cx="566110" cy="145126"/>
            </a:xfrm>
            <a:prstGeom prst="leftArrow">
              <a:avLst/>
            </a:prstGeom>
            <a:solidFill>
              <a:srgbClr val="EFD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30" name="Стрелка влево 29"/>
            <p:cNvSpPr/>
            <p:nvPr/>
          </p:nvSpPr>
          <p:spPr>
            <a:xfrm rot="6096663">
              <a:off x="5386782" y="2804165"/>
              <a:ext cx="509217" cy="145126"/>
            </a:xfrm>
            <a:prstGeom prst="leftArrow">
              <a:avLst/>
            </a:prstGeom>
            <a:solidFill>
              <a:srgbClr val="A7B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31" name="Стрелка влево 30"/>
            <p:cNvSpPr/>
            <p:nvPr/>
          </p:nvSpPr>
          <p:spPr>
            <a:xfrm rot="8113880">
              <a:off x="5807358" y="2972154"/>
              <a:ext cx="430380" cy="142857"/>
            </a:xfrm>
            <a:prstGeom prst="leftArrow">
              <a:avLst/>
            </a:prstGeom>
            <a:solidFill>
              <a:srgbClr val="A7B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32" name="Стрелка влево 31"/>
            <p:cNvSpPr/>
            <p:nvPr/>
          </p:nvSpPr>
          <p:spPr>
            <a:xfrm rot="15678466">
              <a:off x="5334202" y="3826701"/>
              <a:ext cx="566110" cy="145126"/>
            </a:xfrm>
            <a:prstGeom prst="leftArrow">
              <a:avLst/>
            </a:prstGeom>
            <a:solidFill>
              <a:srgbClr val="A7B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33" name="Стрелка влево 32"/>
            <p:cNvSpPr/>
            <p:nvPr/>
          </p:nvSpPr>
          <p:spPr>
            <a:xfrm rot="13756508">
              <a:off x="5774371" y="3645896"/>
              <a:ext cx="423653" cy="145126"/>
            </a:xfrm>
            <a:prstGeom prst="leftArrow">
              <a:avLst/>
            </a:prstGeom>
            <a:solidFill>
              <a:srgbClr val="A7B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383379" y="3206749"/>
              <a:ext cx="15564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А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363730" y="3335107"/>
              <a:ext cx="155442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593485" y="3653161"/>
              <a:ext cx="182799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rot="2116673">
              <a:off x="4460536" y="3475890"/>
              <a:ext cx="15620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657098" y="3929413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976999" y="2736200"/>
              <a:ext cx="150530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rot="18542159">
              <a:off x="3682669" y="3705104"/>
              <a:ext cx="175585" cy="21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rot="20753687">
              <a:off x="4429454" y="3163652"/>
              <a:ext cx="173611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404818" y="3265062"/>
              <a:ext cx="155442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889743" y="2738527"/>
              <a:ext cx="155442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588416" y="3339771"/>
              <a:ext cx="173611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598432" y="3222962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139736" y="3125771"/>
              <a:ext cx="15620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557067" y="3388985"/>
              <a:ext cx="15620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810597" y="3301174"/>
              <a:ext cx="173611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175406" y="3120194"/>
              <a:ext cx="17837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769292" y="3129378"/>
              <a:ext cx="155442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656323" y="3303280"/>
              <a:ext cx="173611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244971" y="3416256"/>
              <a:ext cx="150530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601736" y="3174837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195553" y="3116864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177834" y="3265062"/>
              <a:ext cx="150530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487781" y="3128350"/>
              <a:ext cx="17837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457000" y="3405449"/>
              <a:ext cx="17837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026537" y="3577472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323296" y="3044812"/>
              <a:ext cx="17837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464548" y="3135065"/>
              <a:ext cx="182799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743444" y="3397515"/>
              <a:ext cx="150530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192974" y="3368657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918675" y="3750608"/>
              <a:ext cx="15620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833954" y="2805418"/>
              <a:ext cx="15620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233331" y="2933708"/>
              <a:ext cx="173611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295943" y="3946662"/>
              <a:ext cx="150530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713571" y="3156149"/>
              <a:ext cx="182799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226755" y="3672218"/>
              <a:ext cx="15620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787007" y="3419676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 rot="1622753">
              <a:off x="3916714" y="2910945"/>
              <a:ext cx="15564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А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830971" y="3863298"/>
              <a:ext cx="15564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А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203028" y="2764066"/>
              <a:ext cx="15564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А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203028" y="3820267"/>
              <a:ext cx="15564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А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574620" y="3929479"/>
              <a:ext cx="15564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А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394914" y="2951125"/>
              <a:ext cx="150530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281649" y="2950045"/>
              <a:ext cx="155442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825432" y="3155769"/>
              <a:ext cx="17837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928539" y="2803768"/>
              <a:ext cx="150530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 rot="1622753">
              <a:off x="4004841" y="2914379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4232219" y="3377678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328040" y="3377678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3539347" y="2791762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624831" y="2799425"/>
              <a:ext cx="150530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482849" y="3363072"/>
              <a:ext cx="15620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3920437" y="3863298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209208" y="3945684"/>
              <a:ext cx="155442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B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5291661" y="2766603"/>
              <a:ext cx="181416" cy="207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4695295" y="3652780"/>
              <a:ext cx="17837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698464" y="3419296"/>
              <a:ext cx="15564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А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 rot="1518454">
              <a:off x="4535360" y="2724879"/>
              <a:ext cx="17837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 rot="1433441">
              <a:off x="4429542" y="2729270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4316224" y="3672829"/>
              <a:ext cx="173611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d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5286106" y="3821908"/>
              <a:ext cx="181416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a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 rot="2148273">
              <a:off x="5122216" y="3566990"/>
              <a:ext cx="178373" cy="207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c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144883" y="2562388"/>
              <a:ext cx="9299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bg2">
                      <a:lumMod val="75000"/>
                    </a:schemeClr>
                  </a:solidFill>
                  <a:latin typeface="+mj-lt"/>
                </a:rPr>
                <a:t>Генофонд</a:t>
              </a:r>
              <a:r>
                <a:rPr lang="ru-RU" sz="1100" b="1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304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4852469" y="681750"/>
            <a:ext cx="3814531" cy="3814531"/>
          </a:xfrm>
          <a:prstGeom prst="ellipse">
            <a:avLst/>
          </a:prstGeom>
          <a:solidFill>
            <a:srgbClr val="DA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0" y="636750"/>
            <a:ext cx="3814531" cy="38145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4" r="15879"/>
          <a:stretch/>
        </p:blipFill>
        <p:spPr>
          <a:xfrm>
            <a:off x="5474644" y="655500"/>
            <a:ext cx="2570180" cy="380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60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4956321" y="1316217"/>
            <a:ext cx="2895381" cy="2895381"/>
          </a:xfrm>
          <a:prstGeom prst="ellipse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943266" y="836598"/>
            <a:ext cx="1707348" cy="170734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24775" y="1316217"/>
            <a:ext cx="2895381" cy="2895381"/>
          </a:xfrm>
          <a:prstGeom prst="ellipse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606546" y="836598"/>
            <a:ext cx="1707348" cy="170734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779226" y="1599918"/>
                <a:ext cx="126794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ru-RU" dirty="0">
                  <a:latin typeface="+mn-lt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9226" y="1599918"/>
                <a:ext cx="1267942" cy="307777"/>
              </a:xfrm>
              <a:prstGeom prst="rect">
                <a:avLst/>
              </a:prstGeom>
              <a:blipFill rotWithShape="0">
                <a:blip r:embed="rId4"/>
                <a:stretch>
                  <a:fillRect r="-28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851133" y="1599917"/>
                <a:ext cx="195258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ru-RU" dirty="0">
                  <a:latin typeface="+mn-lt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1133" y="1599917"/>
                <a:ext cx="1952589" cy="30777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3" r="17127" b="8970"/>
          <a:stretch/>
        </p:blipFill>
        <p:spPr>
          <a:xfrm>
            <a:off x="938511" y="1226757"/>
            <a:ext cx="2060950" cy="2789322"/>
          </a:xfrm>
          <a:prstGeom prst="ellipse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80235" y="1536153"/>
            <a:ext cx="2247552" cy="240088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619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123948" y="3681522"/>
            <a:ext cx="958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n-lt"/>
              </a:rPr>
              <a:t>Лето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62793" y="3681522"/>
            <a:ext cx="958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n-lt"/>
              </a:rPr>
              <a:t>Зима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80" y="854113"/>
            <a:ext cx="2216130" cy="25819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427" y="854113"/>
            <a:ext cx="2220267" cy="25819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" y="4042511"/>
            <a:ext cx="295275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83821" y="4227135"/>
            <a:ext cx="2793363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 err="1">
                <a:solidFill>
                  <a:schemeClr val="tx1"/>
                </a:solidFill>
                <a:latin typeface="+mn-lt"/>
              </a:rPr>
              <a:t>Модификационная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 изменчивость</a:t>
            </a:r>
          </a:p>
        </p:txBody>
      </p:sp>
    </p:spTree>
    <p:extLst>
      <p:ext uri="{BB962C8B-B14F-4D97-AF65-F5344CB8AC3E}">
        <p14:creationId xmlns:p14="http://schemas.microsoft.com/office/powerpoint/2010/main" val="330217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Roboto Slab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881</Words>
  <Application>Microsoft Office PowerPoint</Application>
  <PresentationFormat>Экран (16:9)</PresentationFormat>
  <Paragraphs>441</Paragraphs>
  <Slides>62</Slides>
  <Notes>52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70" baseType="lpstr">
      <vt:lpstr>Segoe UI Semibold</vt:lpstr>
      <vt:lpstr>Calibri</vt:lpstr>
      <vt:lpstr>Blogger Sans</vt:lpstr>
      <vt:lpstr>Roboto Slab</vt:lpstr>
      <vt:lpstr>Roboto</vt:lpstr>
      <vt:lpstr>Arial</vt:lpstr>
      <vt:lpstr>Cambria Math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2022-11-02T03:58:06Z</dcterms:modified>
</cp:coreProperties>
</file>