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58" r:id="rId5"/>
    <p:sldId id="269" r:id="rId6"/>
    <p:sldId id="259" r:id="rId7"/>
    <p:sldId id="260" r:id="rId8"/>
    <p:sldId id="264" r:id="rId9"/>
    <p:sldId id="265" r:id="rId10"/>
    <p:sldId id="281" r:id="rId11"/>
    <p:sldId id="282" r:id="rId12"/>
    <p:sldId id="283" r:id="rId13"/>
    <p:sldId id="266" r:id="rId14"/>
    <p:sldId id="267" r:id="rId15"/>
    <p:sldId id="270" r:id="rId16"/>
    <p:sldId id="271" r:id="rId17"/>
    <p:sldId id="288" r:id="rId18"/>
    <p:sldId id="276" r:id="rId19"/>
    <p:sldId id="29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AA1AA0"/>
    <a:srgbClr val="F09E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98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0BDFC3-D0F7-41CE-9D22-E8E0111B9A28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B18BD4E-B11F-467B-B417-97AF99DB0A2D}">
      <dgm:prSet phldrT="[Текст]" custT="1"/>
      <dgm:spPr/>
      <dgm:t>
        <a:bodyPr/>
        <a:lstStyle/>
        <a:p>
          <a:r>
            <a:rPr lang="ru-RU" sz="1600" b="1" dirty="0" smtClean="0"/>
            <a:t>Перикард</a:t>
          </a:r>
          <a:r>
            <a:rPr lang="ru-RU" sz="1400" dirty="0" smtClean="0"/>
            <a:t> </a:t>
          </a:r>
          <a:endParaRPr lang="ru-RU" sz="1400" dirty="0"/>
        </a:p>
      </dgm:t>
    </dgm:pt>
    <dgm:pt modelId="{CDDCB07F-D4DA-4E1C-AC32-A9E9E4B54586}" type="parTrans" cxnId="{C2930E40-00A4-4F8B-B10F-871AB595843D}">
      <dgm:prSet/>
      <dgm:spPr/>
      <dgm:t>
        <a:bodyPr/>
        <a:lstStyle/>
        <a:p>
          <a:endParaRPr lang="ru-RU"/>
        </a:p>
      </dgm:t>
    </dgm:pt>
    <dgm:pt modelId="{2306474E-F66C-41C4-9648-A113D46F9D53}" type="sibTrans" cxnId="{C2930E40-00A4-4F8B-B10F-871AB595843D}">
      <dgm:prSet/>
      <dgm:spPr/>
      <dgm:t>
        <a:bodyPr/>
        <a:lstStyle/>
        <a:p>
          <a:endParaRPr lang="ru-RU"/>
        </a:p>
      </dgm:t>
    </dgm:pt>
    <dgm:pt modelId="{7EC3CC40-1ABA-4036-AC08-88FCB843F5A5}">
      <dgm:prSet phldrT="[Текст]"/>
      <dgm:spPr/>
      <dgm:t>
        <a:bodyPr/>
        <a:lstStyle/>
        <a:p>
          <a:r>
            <a:rPr lang="ru-RU" dirty="0" smtClean="0"/>
            <a:t>Фиброзный перикард</a:t>
          </a:r>
          <a:endParaRPr lang="ru-RU" dirty="0"/>
        </a:p>
      </dgm:t>
    </dgm:pt>
    <dgm:pt modelId="{F432FB30-D341-495B-9F6F-D0AFD56E4266}" type="parTrans" cxnId="{F3F86B4A-48EE-4B55-96AE-0BB4273F22AF}">
      <dgm:prSet/>
      <dgm:spPr/>
      <dgm:t>
        <a:bodyPr/>
        <a:lstStyle/>
        <a:p>
          <a:endParaRPr lang="ru-RU"/>
        </a:p>
      </dgm:t>
    </dgm:pt>
    <dgm:pt modelId="{516B1E63-A471-4225-ABF7-A662A869E353}" type="sibTrans" cxnId="{F3F86B4A-48EE-4B55-96AE-0BB4273F22AF}">
      <dgm:prSet/>
      <dgm:spPr/>
      <dgm:t>
        <a:bodyPr/>
        <a:lstStyle/>
        <a:p>
          <a:endParaRPr lang="ru-RU"/>
        </a:p>
      </dgm:t>
    </dgm:pt>
    <dgm:pt modelId="{BD4B2F9E-D153-4371-968A-2B18C93C82E6}">
      <dgm:prSet phldrT="[Текст]"/>
      <dgm:spPr/>
      <dgm:t>
        <a:bodyPr/>
        <a:lstStyle/>
        <a:p>
          <a:r>
            <a:rPr lang="ru-RU" dirty="0" smtClean="0"/>
            <a:t>Серозный перикард</a:t>
          </a:r>
          <a:endParaRPr lang="ru-RU" dirty="0"/>
        </a:p>
      </dgm:t>
    </dgm:pt>
    <dgm:pt modelId="{100F7E6B-CFF1-4933-A359-6C918B27AECF}" type="parTrans" cxnId="{DCC098E6-8BE3-40C3-885C-9FD97F69D4B0}">
      <dgm:prSet/>
      <dgm:spPr/>
      <dgm:t>
        <a:bodyPr/>
        <a:lstStyle/>
        <a:p>
          <a:endParaRPr lang="ru-RU"/>
        </a:p>
      </dgm:t>
    </dgm:pt>
    <dgm:pt modelId="{E0277090-918A-4CED-A8BB-9BA463A78ADC}" type="sibTrans" cxnId="{DCC098E6-8BE3-40C3-885C-9FD97F69D4B0}">
      <dgm:prSet/>
      <dgm:spPr/>
      <dgm:t>
        <a:bodyPr/>
        <a:lstStyle/>
        <a:p>
          <a:endParaRPr lang="ru-RU"/>
        </a:p>
      </dgm:t>
    </dgm:pt>
    <dgm:pt modelId="{465B006B-4ACD-4634-831B-EA2F80B0FC8E}">
      <dgm:prSet phldrT="[Текст]"/>
      <dgm:spPr/>
      <dgm:t>
        <a:bodyPr/>
        <a:lstStyle/>
        <a:p>
          <a:r>
            <a:rPr lang="ru-RU" dirty="0" smtClean="0"/>
            <a:t>Висцеральная пластина</a:t>
          </a:r>
          <a:endParaRPr lang="ru-RU" dirty="0"/>
        </a:p>
      </dgm:t>
    </dgm:pt>
    <dgm:pt modelId="{9724795D-A013-4846-ADD2-4B3215A609AC}" type="parTrans" cxnId="{794F4FD5-3684-4B60-95AD-AAF5CAB19F9F}">
      <dgm:prSet/>
      <dgm:spPr/>
      <dgm:t>
        <a:bodyPr/>
        <a:lstStyle/>
        <a:p>
          <a:endParaRPr lang="ru-RU"/>
        </a:p>
      </dgm:t>
    </dgm:pt>
    <dgm:pt modelId="{6545ACC5-9CE1-4786-B63D-4E9C398DECE3}" type="sibTrans" cxnId="{794F4FD5-3684-4B60-95AD-AAF5CAB19F9F}">
      <dgm:prSet/>
      <dgm:spPr/>
      <dgm:t>
        <a:bodyPr/>
        <a:lstStyle/>
        <a:p>
          <a:endParaRPr lang="ru-RU"/>
        </a:p>
      </dgm:t>
    </dgm:pt>
    <dgm:pt modelId="{00A49AE8-DBEF-4451-9E77-C7CEE7476BC1}">
      <dgm:prSet/>
      <dgm:spPr/>
      <dgm:t>
        <a:bodyPr/>
        <a:lstStyle/>
        <a:p>
          <a:r>
            <a:rPr lang="ru-RU" dirty="0" smtClean="0"/>
            <a:t>Париетальная пластина</a:t>
          </a:r>
          <a:endParaRPr lang="ru-RU" dirty="0"/>
        </a:p>
      </dgm:t>
    </dgm:pt>
    <dgm:pt modelId="{2DE490CA-24A3-46CE-AD51-20CD311C1EF4}" type="parTrans" cxnId="{C4520430-28EA-490A-B012-D10F88459D42}">
      <dgm:prSet/>
      <dgm:spPr/>
      <dgm:t>
        <a:bodyPr/>
        <a:lstStyle/>
        <a:p>
          <a:endParaRPr lang="ru-RU"/>
        </a:p>
      </dgm:t>
    </dgm:pt>
    <dgm:pt modelId="{5E229336-69EF-4619-8DFD-D2D0BAF8B202}" type="sibTrans" cxnId="{C4520430-28EA-490A-B012-D10F88459D42}">
      <dgm:prSet/>
      <dgm:spPr/>
      <dgm:t>
        <a:bodyPr/>
        <a:lstStyle/>
        <a:p>
          <a:endParaRPr lang="ru-RU"/>
        </a:p>
      </dgm:t>
    </dgm:pt>
    <dgm:pt modelId="{DCBB9D55-57B1-4329-8784-6FF4FB588F14}" type="pres">
      <dgm:prSet presAssocID="{060BDFC3-D0F7-41CE-9D22-E8E0111B9A2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67E674B-9DBA-4FF5-8323-B0A6CD03B5D9}" type="pres">
      <dgm:prSet presAssocID="{CB18BD4E-B11F-467B-B417-97AF99DB0A2D}" presName="hierRoot1" presStyleCnt="0"/>
      <dgm:spPr/>
    </dgm:pt>
    <dgm:pt modelId="{5B04981B-CF90-4116-92C7-A81BC8A5CD7E}" type="pres">
      <dgm:prSet presAssocID="{CB18BD4E-B11F-467B-B417-97AF99DB0A2D}" presName="composite" presStyleCnt="0"/>
      <dgm:spPr/>
    </dgm:pt>
    <dgm:pt modelId="{664AE803-0050-4C46-A1AA-2AD75CD8DEC6}" type="pres">
      <dgm:prSet presAssocID="{CB18BD4E-B11F-467B-B417-97AF99DB0A2D}" presName="background" presStyleLbl="node0" presStyleIdx="0" presStyleCnt="1"/>
      <dgm:spPr/>
    </dgm:pt>
    <dgm:pt modelId="{7ACB4A48-938C-4EC1-95D3-723F6CC52017}" type="pres">
      <dgm:prSet presAssocID="{CB18BD4E-B11F-467B-B417-97AF99DB0A2D}" presName="text" presStyleLbl="fgAcc0" presStyleIdx="0" presStyleCnt="1" custScaleY="516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27C640-9923-4C2D-AE7A-06CEFCDFC7BE}" type="pres">
      <dgm:prSet presAssocID="{CB18BD4E-B11F-467B-B417-97AF99DB0A2D}" presName="hierChild2" presStyleCnt="0"/>
      <dgm:spPr/>
    </dgm:pt>
    <dgm:pt modelId="{B28972BF-84A3-4069-AF2B-5B7E8EF084E8}" type="pres">
      <dgm:prSet presAssocID="{F432FB30-D341-495B-9F6F-D0AFD56E426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227A4C1-886B-4945-B7DC-B358B6460F9A}" type="pres">
      <dgm:prSet presAssocID="{7EC3CC40-1ABA-4036-AC08-88FCB843F5A5}" presName="hierRoot2" presStyleCnt="0"/>
      <dgm:spPr/>
    </dgm:pt>
    <dgm:pt modelId="{46630EE1-E35A-44C7-B12A-7FF62D5781FF}" type="pres">
      <dgm:prSet presAssocID="{7EC3CC40-1ABA-4036-AC08-88FCB843F5A5}" presName="composite2" presStyleCnt="0"/>
      <dgm:spPr/>
    </dgm:pt>
    <dgm:pt modelId="{91A225EE-D3B1-4EC5-A40B-557BAA70453B}" type="pres">
      <dgm:prSet presAssocID="{7EC3CC40-1ABA-4036-AC08-88FCB843F5A5}" presName="background2" presStyleLbl="node2" presStyleIdx="0" presStyleCnt="2"/>
      <dgm:spPr/>
    </dgm:pt>
    <dgm:pt modelId="{C0CE9060-17C9-4509-9752-531386ACDC17}" type="pres">
      <dgm:prSet presAssocID="{7EC3CC40-1ABA-4036-AC08-88FCB843F5A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DEBB6D-AC14-43DB-9439-C86EBCED8F30}" type="pres">
      <dgm:prSet presAssocID="{7EC3CC40-1ABA-4036-AC08-88FCB843F5A5}" presName="hierChild3" presStyleCnt="0"/>
      <dgm:spPr/>
    </dgm:pt>
    <dgm:pt modelId="{2D0CE2E5-FAE5-4166-B3A5-E58B2FE2E7A9}" type="pres">
      <dgm:prSet presAssocID="{100F7E6B-CFF1-4933-A359-6C918B27AEC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06173EE-F4B6-47D9-A400-58730EE91F3A}" type="pres">
      <dgm:prSet presAssocID="{BD4B2F9E-D153-4371-968A-2B18C93C82E6}" presName="hierRoot2" presStyleCnt="0"/>
      <dgm:spPr/>
    </dgm:pt>
    <dgm:pt modelId="{6092CF3E-07DA-46AD-A2FE-96B05BC4A81F}" type="pres">
      <dgm:prSet presAssocID="{BD4B2F9E-D153-4371-968A-2B18C93C82E6}" presName="composite2" presStyleCnt="0"/>
      <dgm:spPr/>
    </dgm:pt>
    <dgm:pt modelId="{F20C07D9-4CF8-4497-ADBD-0A278C267ADF}" type="pres">
      <dgm:prSet presAssocID="{BD4B2F9E-D153-4371-968A-2B18C93C82E6}" presName="background2" presStyleLbl="node2" presStyleIdx="1" presStyleCnt="2"/>
      <dgm:spPr/>
    </dgm:pt>
    <dgm:pt modelId="{38F3ABE7-2BBC-4E2F-827F-7BD2E8CD17CA}" type="pres">
      <dgm:prSet presAssocID="{BD4B2F9E-D153-4371-968A-2B18C93C82E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0CD3BE-C0E8-4CD7-B16A-D6427232BD1C}" type="pres">
      <dgm:prSet presAssocID="{BD4B2F9E-D153-4371-968A-2B18C93C82E6}" presName="hierChild3" presStyleCnt="0"/>
      <dgm:spPr/>
    </dgm:pt>
    <dgm:pt modelId="{E1BDDDE6-07FE-40AA-9BF6-4C7961843441}" type="pres">
      <dgm:prSet presAssocID="{9724795D-A013-4846-ADD2-4B3215A609AC}" presName="Name17" presStyleLbl="parChTrans1D3" presStyleIdx="0" presStyleCnt="2"/>
      <dgm:spPr/>
      <dgm:t>
        <a:bodyPr/>
        <a:lstStyle/>
        <a:p>
          <a:endParaRPr lang="ru-RU"/>
        </a:p>
      </dgm:t>
    </dgm:pt>
    <dgm:pt modelId="{086B3065-C5A7-4407-8219-74AA6D9D7EA5}" type="pres">
      <dgm:prSet presAssocID="{465B006B-4ACD-4634-831B-EA2F80B0FC8E}" presName="hierRoot3" presStyleCnt="0"/>
      <dgm:spPr/>
    </dgm:pt>
    <dgm:pt modelId="{EF41FE50-40E6-4AD4-93DE-7A1E4EB5D67F}" type="pres">
      <dgm:prSet presAssocID="{465B006B-4ACD-4634-831B-EA2F80B0FC8E}" presName="composite3" presStyleCnt="0"/>
      <dgm:spPr/>
    </dgm:pt>
    <dgm:pt modelId="{48E6CFB9-C0E9-4549-84FF-7993C4CC98AB}" type="pres">
      <dgm:prSet presAssocID="{465B006B-4ACD-4634-831B-EA2F80B0FC8E}" presName="background3" presStyleLbl="node3" presStyleIdx="0" presStyleCnt="2"/>
      <dgm:spPr/>
    </dgm:pt>
    <dgm:pt modelId="{97FB04C9-BDF0-4032-A962-CFEF39FEA1F9}" type="pres">
      <dgm:prSet presAssocID="{465B006B-4ACD-4634-831B-EA2F80B0FC8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9FED0-CE14-48DE-9909-0F0FAC222529}" type="pres">
      <dgm:prSet presAssocID="{465B006B-4ACD-4634-831B-EA2F80B0FC8E}" presName="hierChild4" presStyleCnt="0"/>
      <dgm:spPr/>
    </dgm:pt>
    <dgm:pt modelId="{A2EC33CC-5B01-4614-B8F4-0236D4C5D4A1}" type="pres">
      <dgm:prSet presAssocID="{2DE490CA-24A3-46CE-AD51-20CD311C1EF4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74A0F12-C8B0-42C7-8607-F44E7508502D}" type="pres">
      <dgm:prSet presAssocID="{00A49AE8-DBEF-4451-9E77-C7CEE7476BC1}" presName="hierRoot3" presStyleCnt="0"/>
      <dgm:spPr/>
    </dgm:pt>
    <dgm:pt modelId="{7A6BD366-D5BB-4628-A0D6-6317D6294C05}" type="pres">
      <dgm:prSet presAssocID="{00A49AE8-DBEF-4451-9E77-C7CEE7476BC1}" presName="composite3" presStyleCnt="0"/>
      <dgm:spPr/>
    </dgm:pt>
    <dgm:pt modelId="{A94C6942-83A1-4EE6-8980-C4A3E73E5F82}" type="pres">
      <dgm:prSet presAssocID="{00A49AE8-DBEF-4451-9E77-C7CEE7476BC1}" presName="background3" presStyleLbl="node3" presStyleIdx="1" presStyleCnt="2"/>
      <dgm:spPr/>
    </dgm:pt>
    <dgm:pt modelId="{1F4CA38B-9495-4ACE-89FA-332F99B29ED3}" type="pres">
      <dgm:prSet presAssocID="{00A49AE8-DBEF-4451-9E77-C7CEE7476BC1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D9EB15-8A45-4988-B4AD-2762EC5DF8E1}" type="pres">
      <dgm:prSet presAssocID="{00A49AE8-DBEF-4451-9E77-C7CEE7476BC1}" presName="hierChild4" presStyleCnt="0"/>
      <dgm:spPr/>
    </dgm:pt>
  </dgm:ptLst>
  <dgm:cxnLst>
    <dgm:cxn modelId="{5BAC6326-04D0-407A-9201-42F6A2D3BE5A}" type="presOf" srcId="{100F7E6B-CFF1-4933-A359-6C918B27AECF}" destId="{2D0CE2E5-FAE5-4166-B3A5-E58B2FE2E7A9}" srcOrd="0" destOrd="0" presId="urn:microsoft.com/office/officeart/2005/8/layout/hierarchy1"/>
    <dgm:cxn modelId="{B3C4315D-661B-47D8-8318-BE4308722FB8}" type="presOf" srcId="{BD4B2F9E-D153-4371-968A-2B18C93C82E6}" destId="{38F3ABE7-2BBC-4E2F-827F-7BD2E8CD17CA}" srcOrd="0" destOrd="0" presId="urn:microsoft.com/office/officeart/2005/8/layout/hierarchy1"/>
    <dgm:cxn modelId="{3B81C846-0B9C-4B70-9E5C-971A958DD031}" type="presOf" srcId="{2DE490CA-24A3-46CE-AD51-20CD311C1EF4}" destId="{A2EC33CC-5B01-4614-B8F4-0236D4C5D4A1}" srcOrd="0" destOrd="0" presId="urn:microsoft.com/office/officeart/2005/8/layout/hierarchy1"/>
    <dgm:cxn modelId="{C2930E40-00A4-4F8B-B10F-871AB595843D}" srcId="{060BDFC3-D0F7-41CE-9D22-E8E0111B9A28}" destId="{CB18BD4E-B11F-467B-B417-97AF99DB0A2D}" srcOrd="0" destOrd="0" parTransId="{CDDCB07F-D4DA-4E1C-AC32-A9E9E4B54586}" sibTransId="{2306474E-F66C-41C4-9648-A113D46F9D53}"/>
    <dgm:cxn modelId="{D34D7BA8-7798-424B-87A0-A069C760F818}" type="presOf" srcId="{465B006B-4ACD-4634-831B-EA2F80B0FC8E}" destId="{97FB04C9-BDF0-4032-A962-CFEF39FEA1F9}" srcOrd="0" destOrd="0" presId="urn:microsoft.com/office/officeart/2005/8/layout/hierarchy1"/>
    <dgm:cxn modelId="{5D005131-25C0-40A5-8362-7114ED3191F5}" type="presOf" srcId="{00A49AE8-DBEF-4451-9E77-C7CEE7476BC1}" destId="{1F4CA38B-9495-4ACE-89FA-332F99B29ED3}" srcOrd="0" destOrd="0" presId="urn:microsoft.com/office/officeart/2005/8/layout/hierarchy1"/>
    <dgm:cxn modelId="{41443B6D-809A-4EE5-A60D-9782E2B540CB}" type="presOf" srcId="{F432FB30-D341-495B-9F6F-D0AFD56E4266}" destId="{B28972BF-84A3-4069-AF2B-5B7E8EF084E8}" srcOrd="0" destOrd="0" presId="urn:microsoft.com/office/officeart/2005/8/layout/hierarchy1"/>
    <dgm:cxn modelId="{5B5D261E-734D-49D4-99B7-3CDFF132919B}" type="presOf" srcId="{7EC3CC40-1ABA-4036-AC08-88FCB843F5A5}" destId="{C0CE9060-17C9-4509-9752-531386ACDC17}" srcOrd="0" destOrd="0" presId="urn:microsoft.com/office/officeart/2005/8/layout/hierarchy1"/>
    <dgm:cxn modelId="{794F4FD5-3684-4B60-95AD-AAF5CAB19F9F}" srcId="{BD4B2F9E-D153-4371-968A-2B18C93C82E6}" destId="{465B006B-4ACD-4634-831B-EA2F80B0FC8E}" srcOrd="0" destOrd="0" parTransId="{9724795D-A013-4846-ADD2-4B3215A609AC}" sibTransId="{6545ACC5-9CE1-4786-B63D-4E9C398DECE3}"/>
    <dgm:cxn modelId="{C8CAFBB9-9DE8-4C6B-B9EE-9B3DB7FC752A}" type="presOf" srcId="{060BDFC3-D0F7-41CE-9D22-E8E0111B9A28}" destId="{DCBB9D55-57B1-4329-8784-6FF4FB588F14}" srcOrd="0" destOrd="0" presId="urn:microsoft.com/office/officeart/2005/8/layout/hierarchy1"/>
    <dgm:cxn modelId="{8515A862-C2AB-46C4-B94B-18E6E86D2082}" type="presOf" srcId="{CB18BD4E-B11F-467B-B417-97AF99DB0A2D}" destId="{7ACB4A48-938C-4EC1-95D3-723F6CC52017}" srcOrd="0" destOrd="0" presId="urn:microsoft.com/office/officeart/2005/8/layout/hierarchy1"/>
    <dgm:cxn modelId="{F3F86B4A-48EE-4B55-96AE-0BB4273F22AF}" srcId="{CB18BD4E-B11F-467B-B417-97AF99DB0A2D}" destId="{7EC3CC40-1ABA-4036-AC08-88FCB843F5A5}" srcOrd="0" destOrd="0" parTransId="{F432FB30-D341-495B-9F6F-D0AFD56E4266}" sibTransId="{516B1E63-A471-4225-ABF7-A662A869E353}"/>
    <dgm:cxn modelId="{C4520430-28EA-490A-B012-D10F88459D42}" srcId="{BD4B2F9E-D153-4371-968A-2B18C93C82E6}" destId="{00A49AE8-DBEF-4451-9E77-C7CEE7476BC1}" srcOrd="1" destOrd="0" parTransId="{2DE490CA-24A3-46CE-AD51-20CD311C1EF4}" sibTransId="{5E229336-69EF-4619-8DFD-D2D0BAF8B202}"/>
    <dgm:cxn modelId="{28868B3C-F8B9-4912-8597-25A48FFD1092}" type="presOf" srcId="{9724795D-A013-4846-ADD2-4B3215A609AC}" destId="{E1BDDDE6-07FE-40AA-9BF6-4C7961843441}" srcOrd="0" destOrd="0" presId="urn:microsoft.com/office/officeart/2005/8/layout/hierarchy1"/>
    <dgm:cxn modelId="{DCC098E6-8BE3-40C3-885C-9FD97F69D4B0}" srcId="{CB18BD4E-B11F-467B-B417-97AF99DB0A2D}" destId="{BD4B2F9E-D153-4371-968A-2B18C93C82E6}" srcOrd="1" destOrd="0" parTransId="{100F7E6B-CFF1-4933-A359-6C918B27AECF}" sibTransId="{E0277090-918A-4CED-A8BB-9BA463A78ADC}"/>
    <dgm:cxn modelId="{506FD4DD-24E5-49F2-BBE4-6FEB7842000A}" type="presParOf" srcId="{DCBB9D55-57B1-4329-8784-6FF4FB588F14}" destId="{467E674B-9DBA-4FF5-8323-B0A6CD03B5D9}" srcOrd="0" destOrd="0" presId="urn:microsoft.com/office/officeart/2005/8/layout/hierarchy1"/>
    <dgm:cxn modelId="{4C53CEAC-03B3-47FE-8C9A-34F9B2E81E14}" type="presParOf" srcId="{467E674B-9DBA-4FF5-8323-B0A6CD03B5D9}" destId="{5B04981B-CF90-4116-92C7-A81BC8A5CD7E}" srcOrd="0" destOrd="0" presId="urn:microsoft.com/office/officeart/2005/8/layout/hierarchy1"/>
    <dgm:cxn modelId="{CC0D04B7-1FC2-4F17-A1A8-05A5A392C4E4}" type="presParOf" srcId="{5B04981B-CF90-4116-92C7-A81BC8A5CD7E}" destId="{664AE803-0050-4C46-A1AA-2AD75CD8DEC6}" srcOrd="0" destOrd="0" presId="urn:microsoft.com/office/officeart/2005/8/layout/hierarchy1"/>
    <dgm:cxn modelId="{0D8861B3-E82E-4BF0-9C6D-14159549ECAF}" type="presParOf" srcId="{5B04981B-CF90-4116-92C7-A81BC8A5CD7E}" destId="{7ACB4A48-938C-4EC1-95D3-723F6CC52017}" srcOrd="1" destOrd="0" presId="urn:microsoft.com/office/officeart/2005/8/layout/hierarchy1"/>
    <dgm:cxn modelId="{7B2993EA-E412-48D4-A056-C3860D39A2BF}" type="presParOf" srcId="{467E674B-9DBA-4FF5-8323-B0A6CD03B5D9}" destId="{9727C640-9923-4C2D-AE7A-06CEFCDFC7BE}" srcOrd="1" destOrd="0" presId="urn:microsoft.com/office/officeart/2005/8/layout/hierarchy1"/>
    <dgm:cxn modelId="{3A70E9EE-9C62-451A-8891-97FACA695E2A}" type="presParOf" srcId="{9727C640-9923-4C2D-AE7A-06CEFCDFC7BE}" destId="{B28972BF-84A3-4069-AF2B-5B7E8EF084E8}" srcOrd="0" destOrd="0" presId="urn:microsoft.com/office/officeart/2005/8/layout/hierarchy1"/>
    <dgm:cxn modelId="{5B6BF9E0-3E0C-428D-A7FB-3A3FCB4C9308}" type="presParOf" srcId="{9727C640-9923-4C2D-AE7A-06CEFCDFC7BE}" destId="{6227A4C1-886B-4945-B7DC-B358B6460F9A}" srcOrd="1" destOrd="0" presId="urn:microsoft.com/office/officeart/2005/8/layout/hierarchy1"/>
    <dgm:cxn modelId="{A47FF5B2-7952-4971-A60D-C078C5145184}" type="presParOf" srcId="{6227A4C1-886B-4945-B7DC-B358B6460F9A}" destId="{46630EE1-E35A-44C7-B12A-7FF62D5781FF}" srcOrd="0" destOrd="0" presId="urn:microsoft.com/office/officeart/2005/8/layout/hierarchy1"/>
    <dgm:cxn modelId="{4EA44CC0-C7B0-40E7-A4C3-ED9BF59DD7A4}" type="presParOf" srcId="{46630EE1-E35A-44C7-B12A-7FF62D5781FF}" destId="{91A225EE-D3B1-4EC5-A40B-557BAA70453B}" srcOrd="0" destOrd="0" presId="urn:microsoft.com/office/officeart/2005/8/layout/hierarchy1"/>
    <dgm:cxn modelId="{16EED6E7-E046-429F-B919-0C1DB15BFBC2}" type="presParOf" srcId="{46630EE1-E35A-44C7-B12A-7FF62D5781FF}" destId="{C0CE9060-17C9-4509-9752-531386ACDC17}" srcOrd="1" destOrd="0" presId="urn:microsoft.com/office/officeart/2005/8/layout/hierarchy1"/>
    <dgm:cxn modelId="{704DE8B6-5B35-4245-9676-9A9730F1010E}" type="presParOf" srcId="{6227A4C1-886B-4945-B7DC-B358B6460F9A}" destId="{63DEBB6D-AC14-43DB-9439-C86EBCED8F30}" srcOrd="1" destOrd="0" presId="urn:microsoft.com/office/officeart/2005/8/layout/hierarchy1"/>
    <dgm:cxn modelId="{6D897999-C058-4610-82C5-8953F36F4DCD}" type="presParOf" srcId="{9727C640-9923-4C2D-AE7A-06CEFCDFC7BE}" destId="{2D0CE2E5-FAE5-4166-B3A5-E58B2FE2E7A9}" srcOrd="2" destOrd="0" presId="urn:microsoft.com/office/officeart/2005/8/layout/hierarchy1"/>
    <dgm:cxn modelId="{2AFFA0F9-AD97-4DDC-B2A0-3D17E9FB2199}" type="presParOf" srcId="{9727C640-9923-4C2D-AE7A-06CEFCDFC7BE}" destId="{706173EE-F4B6-47D9-A400-58730EE91F3A}" srcOrd="3" destOrd="0" presId="urn:microsoft.com/office/officeart/2005/8/layout/hierarchy1"/>
    <dgm:cxn modelId="{924E9074-457D-4E6B-8EB6-E3B08ACA5981}" type="presParOf" srcId="{706173EE-F4B6-47D9-A400-58730EE91F3A}" destId="{6092CF3E-07DA-46AD-A2FE-96B05BC4A81F}" srcOrd="0" destOrd="0" presId="urn:microsoft.com/office/officeart/2005/8/layout/hierarchy1"/>
    <dgm:cxn modelId="{8C0239B4-EE79-4BD9-9624-32E6E6A39711}" type="presParOf" srcId="{6092CF3E-07DA-46AD-A2FE-96B05BC4A81F}" destId="{F20C07D9-4CF8-4497-ADBD-0A278C267ADF}" srcOrd="0" destOrd="0" presId="urn:microsoft.com/office/officeart/2005/8/layout/hierarchy1"/>
    <dgm:cxn modelId="{BD260434-5507-4F4C-8D93-E60A9AB17DDF}" type="presParOf" srcId="{6092CF3E-07DA-46AD-A2FE-96B05BC4A81F}" destId="{38F3ABE7-2BBC-4E2F-827F-7BD2E8CD17CA}" srcOrd="1" destOrd="0" presId="urn:microsoft.com/office/officeart/2005/8/layout/hierarchy1"/>
    <dgm:cxn modelId="{136ED49D-F864-4864-9BEA-3299B9470FE2}" type="presParOf" srcId="{706173EE-F4B6-47D9-A400-58730EE91F3A}" destId="{040CD3BE-C0E8-4CD7-B16A-D6427232BD1C}" srcOrd="1" destOrd="0" presId="urn:microsoft.com/office/officeart/2005/8/layout/hierarchy1"/>
    <dgm:cxn modelId="{683ADB81-95B1-48AD-9F4C-01E1ED7FBDB9}" type="presParOf" srcId="{040CD3BE-C0E8-4CD7-B16A-D6427232BD1C}" destId="{E1BDDDE6-07FE-40AA-9BF6-4C7961843441}" srcOrd="0" destOrd="0" presId="urn:microsoft.com/office/officeart/2005/8/layout/hierarchy1"/>
    <dgm:cxn modelId="{094D2206-F4C9-4A9B-BE18-1A285F02DC35}" type="presParOf" srcId="{040CD3BE-C0E8-4CD7-B16A-D6427232BD1C}" destId="{086B3065-C5A7-4407-8219-74AA6D9D7EA5}" srcOrd="1" destOrd="0" presId="urn:microsoft.com/office/officeart/2005/8/layout/hierarchy1"/>
    <dgm:cxn modelId="{8D03CEF8-D4C1-4C22-93A0-BD6EF1E2DDD1}" type="presParOf" srcId="{086B3065-C5A7-4407-8219-74AA6D9D7EA5}" destId="{EF41FE50-40E6-4AD4-93DE-7A1E4EB5D67F}" srcOrd="0" destOrd="0" presId="urn:microsoft.com/office/officeart/2005/8/layout/hierarchy1"/>
    <dgm:cxn modelId="{DF3E2068-542F-4691-B3A3-1F37A5D11990}" type="presParOf" srcId="{EF41FE50-40E6-4AD4-93DE-7A1E4EB5D67F}" destId="{48E6CFB9-C0E9-4549-84FF-7993C4CC98AB}" srcOrd="0" destOrd="0" presId="urn:microsoft.com/office/officeart/2005/8/layout/hierarchy1"/>
    <dgm:cxn modelId="{0D8EF0B1-9EBD-4019-A55C-C888D2F9F44B}" type="presParOf" srcId="{EF41FE50-40E6-4AD4-93DE-7A1E4EB5D67F}" destId="{97FB04C9-BDF0-4032-A962-CFEF39FEA1F9}" srcOrd="1" destOrd="0" presId="urn:microsoft.com/office/officeart/2005/8/layout/hierarchy1"/>
    <dgm:cxn modelId="{BB657AA9-D650-4C56-8E76-2A16AF641CDA}" type="presParOf" srcId="{086B3065-C5A7-4407-8219-74AA6D9D7EA5}" destId="{D0A9FED0-CE14-48DE-9909-0F0FAC222529}" srcOrd="1" destOrd="0" presId="urn:microsoft.com/office/officeart/2005/8/layout/hierarchy1"/>
    <dgm:cxn modelId="{0AFAA508-BAFE-464D-BA16-938D24ECD253}" type="presParOf" srcId="{040CD3BE-C0E8-4CD7-B16A-D6427232BD1C}" destId="{A2EC33CC-5B01-4614-B8F4-0236D4C5D4A1}" srcOrd="2" destOrd="0" presId="urn:microsoft.com/office/officeart/2005/8/layout/hierarchy1"/>
    <dgm:cxn modelId="{6C55F659-E186-45D6-84C5-EAEF5621523D}" type="presParOf" srcId="{040CD3BE-C0E8-4CD7-B16A-D6427232BD1C}" destId="{274A0F12-C8B0-42C7-8607-F44E7508502D}" srcOrd="3" destOrd="0" presId="urn:microsoft.com/office/officeart/2005/8/layout/hierarchy1"/>
    <dgm:cxn modelId="{68E6260D-4246-4112-8263-2CA57967E796}" type="presParOf" srcId="{274A0F12-C8B0-42C7-8607-F44E7508502D}" destId="{7A6BD366-D5BB-4628-A0D6-6317D6294C05}" srcOrd="0" destOrd="0" presId="urn:microsoft.com/office/officeart/2005/8/layout/hierarchy1"/>
    <dgm:cxn modelId="{C8D7C2F7-3368-41E1-8D20-F65B237AC7D1}" type="presParOf" srcId="{7A6BD366-D5BB-4628-A0D6-6317D6294C05}" destId="{A94C6942-83A1-4EE6-8980-C4A3E73E5F82}" srcOrd="0" destOrd="0" presId="urn:microsoft.com/office/officeart/2005/8/layout/hierarchy1"/>
    <dgm:cxn modelId="{FA80C9C4-E883-49AD-8967-91AEBCCCB21F}" type="presParOf" srcId="{7A6BD366-D5BB-4628-A0D6-6317D6294C05}" destId="{1F4CA38B-9495-4ACE-89FA-332F99B29ED3}" srcOrd="1" destOrd="0" presId="urn:microsoft.com/office/officeart/2005/8/layout/hierarchy1"/>
    <dgm:cxn modelId="{24A61F85-B3DA-46F0-A249-A3CB107721A7}" type="presParOf" srcId="{274A0F12-C8B0-42C7-8607-F44E7508502D}" destId="{C0D9EB15-8A45-4988-B4AD-2762EC5DF8E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EC33CC-5B01-4614-B8F4-0236D4C5D4A1}">
      <dsp:nvSpPr>
        <dsp:cNvPr id="0" name=""/>
        <dsp:cNvSpPr/>
      </dsp:nvSpPr>
      <dsp:spPr>
        <a:xfrm>
          <a:off x="2705524" y="1567719"/>
          <a:ext cx="763525" cy="363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625"/>
              </a:lnTo>
              <a:lnTo>
                <a:pt x="763525" y="247625"/>
              </a:lnTo>
              <a:lnTo>
                <a:pt x="763525" y="36336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BDDDE6-07FE-40AA-9BF6-4C7961843441}">
      <dsp:nvSpPr>
        <dsp:cNvPr id="0" name=""/>
        <dsp:cNvSpPr/>
      </dsp:nvSpPr>
      <dsp:spPr>
        <a:xfrm>
          <a:off x="1941999" y="1567719"/>
          <a:ext cx="763525" cy="363368"/>
        </a:xfrm>
        <a:custGeom>
          <a:avLst/>
          <a:gdLst/>
          <a:ahLst/>
          <a:cxnLst/>
          <a:rect l="0" t="0" r="0" b="0"/>
          <a:pathLst>
            <a:path>
              <a:moveTo>
                <a:pt x="763525" y="0"/>
              </a:moveTo>
              <a:lnTo>
                <a:pt x="763525" y="247625"/>
              </a:lnTo>
              <a:lnTo>
                <a:pt x="0" y="247625"/>
              </a:lnTo>
              <a:lnTo>
                <a:pt x="0" y="36336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0CE2E5-FAE5-4166-B3A5-E58B2FE2E7A9}">
      <dsp:nvSpPr>
        <dsp:cNvPr id="0" name=""/>
        <dsp:cNvSpPr/>
      </dsp:nvSpPr>
      <dsp:spPr>
        <a:xfrm>
          <a:off x="1941999" y="410978"/>
          <a:ext cx="763525" cy="363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625"/>
              </a:lnTo>
              <a:lnTo>
                <a:pt x="763525" y="247625"/>
              </a:lnTo>
              <a:lnTo>
                <a:pt x="763525" y="36336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8972BF-84A3-4069-AF2B-5B7E8EF084E8}">
      <dsp:nvSpPr>
        <dsp:cNvPr id="0" name=""/>
        <dsp:cNvSpPr/>
      </dsp:nvSpPr>
      <dsp:spPr>
        <a:xfrm>
          <a:off x="1178474" y="410978"/>
          <a:ext cx="763525" cy="363368"/>
        </a:xfrm>
        <a:custGeom>
          <a:avLst/>
          <a:gdLst/>
          <a:ahLst/>
          <a:cxnLst/>
          <a:rect l="0" t="0" r="0" b="0"/>
          <a:pathLst>
            <a:path>
              <a:moveTo>
                <a:pt x="763525" y="0"/>
              </a:moveTo>
              <a:lnTo>
                <a:pt x="763525" y="247625"/>
              </a:lnTo>
              <a:lnTo>
                <a:pt x="0" y="247625"/>
              </a:lnTo>
              <a:lnTo>
                <a:pt x="0" y="36336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AE803-0050-4C46-A1AA-2AD75CD8DEC6}">
      <dsp:nvSpPr>
        <dsp:cNvPr id="0" name=""/>
        <dsp:cNvSpPr/>
      </dsp:nvSpPr>
      <dsp:spPr>
        <a:xfrm>
          <a:off x="1317297" y="1178"/>
          <a:ext cx="1249404" cy="409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CB4A48-938C-4EC1-95D3-723F6CC52017}">
      <dsp:nvSpPr>
        <dsp:cNvPr id="0" name=""/>
        <dsp:cNvSpPr/>
      </dsp:nvSpPr>
      <dsp:spPr>
        <a:xfrm>
          <a:off x="1456119" y="133059"/>
          <a:ext cx="1249404" cy="409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Перикард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1468122" y="145062"/>
        <a:ext cx="1225398" cy="385794"/>
      </dsp:txXfrm>
    </dsp:sp>
    <dsp:sp modelId="{91A225EE-D3B1-4EC5-A40B-557BAA70453B}">
      <dsp:nvSpPr>
        <dsp:cNvPr id="0" name=""/>
        <dsp:cNvSpPr/>
      </dsp:nvSpPr>
      <dsp:spPr>
        <a:xfrm>
          <a:off x="553771" y="774347"/>
          <a:ext cx="1249404" cy="7933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CE9060-17C9-4509-9752-531386ACDC17}">
      <dsp:nvSpPr>
        <dsp:cNvPr id="0" name=""/>
        <dsp:cNvSpPr/>
      </dsp:nvSpPr>
      <dsp:spPr>
        <a:xfrm>
          <a:off x="692594" y="906228"/>
          <a:ext cx="1249404" cy="7933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Фиброзный перикард</a:t>
          </a:r>
          <a:endParaRPr lang="ru-RU" sz="1400" kern="1200" dirty="0"/>
        </a:p>
      </dsp:txBody>
      <dsp:txXfrm>
        <a:off x="715831" y="929465"/>
        <a:ext cx="1202930" cy="746898"/>
      </dsp:txXfrm>
    </dsp:sp>
    <dsp:sp modelId="{F20C07D9-4CF8-4497-ADBD-0A278C267ADF}">
      <dsp:nvSpPr>
        <dsp:cNvPr id="0" name=""/>
        <dsp:cNvSpPr/>
      </dsp:nvSpPr>
      <dsp:spPr>
        <a:xfrm>
          <a:off x="2080822" y="774347"/>
          <a:ext cx="1249404" cy="7933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3ABE7-2BBC-4E2F-827F-7BD2E8CD17CA}">
      <dsp:nvSpPr>
        <dsp:cNvPr id="0" name=""/>
        <dsp:cNvSpPr/>
      </dsp:nvSpPr>
      <dsp:spPr>
        <a:xfrm>
          <a:off x="2219645" y="906228"/>
          <a:ext cx="1249404" cy="7933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Серозный перикард</a:t>
          </a:r>
          <a:endParaRPr lang="ru-RU" sz="1400" kern="1200" dirty="0"/>
        </a:p>
      </dsp:txBody>
      <dsp:txXfrm>
        <a:off x="2242882" y="929465"/>
        <a:ext cx="1202930" cy="746898"/>
      </dsp:txXfrm>
    </dsp:sp>
    <dsp:sp modelId="{48E6CFB9-C0E9-4549-84FF-7993C4CC98AB}">
      <dsp:nvSpPr>
        <dsp:cNvPr id="0" name=""/>
        <dsp:cNvSpPr/>
      </dsp:nvSpPr>
      <dsp:spPr>
        <a:xfrm>
          <a:off x="1317297" y="1931088"/>
          <a:ext cx="1249404" cy="79337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B04C9-BDF0-4032-A962-CFEF39FEA1F9}">
      <dsp:nvSpPr>
        <dsp:cNvPr id="0" name=""/>
        <dsp:cNvSpPr/>
      </dsp:nvSpPr>
      <dsp:spPr>
        <a:xfrm>
          <a:off x="1456119" y="2062969"/>
          <a:ext cx="1249404" cy="7933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Висцеральная пластина</a:t>
          </a:r>
          <a:endParaRPr lang="ru-RU" sz="1400" kern="1200" dirty="0"/>
        </a:p>
      </dsp:txBody>
      <dsp:txXfrm>
        <a:off x="1479356" y="2086206"/>
        <a:ext cx="1202930" cy="746898"/>
      </dsp:txXfrm>
    </dsp:sp>
    <dsp:sp modelId="{A94C6942-83A1-4EE6-8980-C4A3E73E5F82}">
      <dsp:nvSpPr>
        <dsp:cNvPr id="0" name=""/>
        <dsp:cNvSpPr/>
      </dsp:nvSpPr>
      <dsp:spPr>
        <a:xfrm>
          <a:off x="2844347" y="1931088"/>
          <a:ext cx="1249404" cy="79337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4CA38B-9495-4ACE-89FA-332F99B29ED3}">
      <dsp:nvSpPr>
        <dsp:cNvPr id="0" name=""/>
        <dsp:cNvSpPr/>
      </dsp:nvSpPr>
      <dsp:spPr>
        <a:xfrm>
          <a:off x="2983170" y="2062969"/>
          <a:ext cx="1249404" cy="7933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Париетальная пластина</a:t>
          </a:r>
          <a:endParaRPr lang="ru-RU" sz="1400" kern="1200" dirty="0"/>
        </a:p>
      </dsp:txBody>
      <dsp:txXfrm>
        <a:off x="3006407" y="2086206"/>
        <a:ext cx="1202930" cy="746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107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96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2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9284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206881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47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559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3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397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86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552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4000D-BC26-41E3-AA07-DE822263ADD1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CC86D-9E76-4E0B-AA58-A561606B8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507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83869"/>
            <a:ext cx="7772400" cy="1080119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СЕРДЦЕ: СТРОЕНИЕ И ФУНКЦИИ</a:t>
            </a:r>
            <a:endParaRPr lang="ru-RU" sz="3600" dirty="0">
              <a:solidFill>
                <a:srgbClr val="AA1A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0648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 </a:t>
            </a:r>
            <a:r>
              <a:rPr lang="ru-RU" sz="1400" dirty="0"/>
              <a:t>Государственное автономное профессиональное образовательное учреждение </a:t>
            </a:r>
            <a:endParaRPr lang="ru-RU" sz="1400" dirty="0" smtClean="0"/>
          </a:p>
          <a:p>
            <a:pPr algn="ctr"/>
            <a:r>
              <a:rPr lang="ru-RU" sz="1400" dirty="0" smtClean="0"/>
              <a:t>"</a:t>
            </a:r>
            <a:r>
              <a:rPr lang="ru-RU" sz="1400" dirty="0"/>
              <a:t>Бугульминское медицинское училище"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72267" y="5805264"/>
            <a:ext cx="2611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Преподаватель :Нафикова Ю.В.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998223" y="6381328"/>
            <a:ext cx="1592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Бугульма, </a:t>
            </a:r>
            <a:r>
              <a:rPr lang="ru-RU" sz="1600" dirty="0" smtClean="0"/>
              <a:t>2021г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5896" y="1652382"/>
            <a:ext cx="6529352" cy="4296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0274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Егор\Рабочий стол\клап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643314"/>
            <a:ext cx="4417181" cy="28530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Клапаны сердца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7" y="1000109"/>
            <a:ext cx="4138643" cy="300039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Створчатые клапаны расположены на границе между предсердиями и желудочками.</a:t>
            </a:r>
          </a:p>
          <a:p>
            <a:r>
              <a:rPr lang="ru-RU" dirty="0" smtClean="0"/>
              <a:t>В правой половине находится трехстворчатый клапан с передней, задней и медиальной (перегородочной) створкой.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1" y="3929067"/>
            <a:ext cx="4186239" cy="248284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Полулунные клапаны расположены на границе между желудочками и кровеносными сосудами.</a:t>
            </a:r>
          </a:p>
          <a:p>
            <a:r>
              <a:rPr lang="ru-RU" dirty="0" smtClean="0"/>
              <a:t>Клапан легочного ствола состоит из передней, задней и правой задней полулунных заслонок.</a:t>
            </a:r>
          </a:p>
          <a:p>
            <a:r>
              <a:rPr lang="ru-RU" dirty="0" smtClean="0"/>
              <a:t>С помощью сухожильных нитей – хорд, удерживаются створки клапанов.</a:t>
            </a:r>
            <a:endParaRPr lang="ru-RU" dirty="0"/>
          </a:p>
        </p:txBody>
      </p:sp>
      <p:pic>
        <p:nvPicPr>
          <p:cNvPr id="2050" name="Picture 2" descr="C:\Documents and Settings\Егор\Рабочий стол\клапан2.jpg"/>
          <p:cNvPicPr>
            <a:picLocks noChangeAspect="1" noChangeArrowheads="1"/>
          </p:cNvPicPr>
          <p:nvPr/>
        </p:nvPicPr>
        <p:blipFill>
          <a:blip r:embed="rId3"/>
          <a:srcRect l="9615" t="12616" r="11057"/>
          <a:stretch>
            <a:fillRect/>
          </a:stretch>
        </p:blipFill>
        <p:spPr bwMode="auto">
          <a:xfrm>
            <a:off x="4500561" y="928671"/>
            <a:ext cx="4214843" cy="28660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mtClean="0"/>
              <a:t>Кровоснабжение сердца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071547"/>
            <a:ext cx="4043363" cy="23288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smtClean="0"/>
              <a:t>Сердце получает артериальную кровь из двух коронарных артерий: левой и правой.</a:t>
            </a:r>
          </a:p>
          <a:p>
            <a:r>
              <a:rPr lang="ru-RU" sz="1800" smtClean="0"/>
              <a:t>Левая венечная артерия начинается на уровне левого синуса аорты и проходит между легочным стволом и левым ушком.</a:t>
            </a:r>
          </a:p>
          <a:p>
            <a:r>
              <a:rPr lang="ru-RU" sz="1800" smtClean="0"/>
              <a:t>Делится на две ветви: переднюю межжелудочковую и огибающую.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4446590"/>
            <a:ext cx="4038600" cy="2411411"/>
          </a:xfrm>
        </p:spPr>
        <p:txBody>
          <a:bodyPr>
            <a:normAutofit/>
          </a:bodyPr>
          <a:lstStyle/>
          <a:p>
            <a:r>
              <a:rPr lang="ru-RU" sz="1800" smtClean="0"/>
              <a:t>Правая венечная артерия начинается на уровне правого синуса аорты и проходит под правым  ушком, огибает правую поверхность сердца. </a:t>
            </a:r>
          </a:p>
          <a:p>
            <a:r>
              <a:rPr lang="ru-RU" sz="1800" smtClean="0"/>
              <a:t>Наиболее крупная ветвь – задняя межжелудочковая артерия.</a:t>
            </a:r>
            <a:endParaRPr lang="ru-RU" sz="1800" dirty="0"/>
          </a:p>
        </p:txBody>
      </p:sp>
      <p:pic>
        <p:nvPicPr>
          <p:cNvPr id="12292" name="Picture 4" descr="C:\Documents and Settings\Егор\Рабочий стол\3333333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105" y="3756104"/>
            <a:ext cx="4093815" cy="2985264"/>
          </a:xfrm>
          <a:prstGeom prst="rect">
            <a:avLst/>
          </a:prstGeom>
          <a:noFill/>
        </p:spPr>
      </p:pic>
      <p:pic>
        <p:nvPicPr>
          <p:cNvPr id="12294" name="Picture 6" descr="C:\Documents and Settings\Егор\Рабочий стол\артерии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3" y="1052737"/>
            <a:ext cx="4898001" cy="33123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791" y="-67219"/>
            <a:ext cx="8229600" cy="1026368"/>
          </a:xfrm>
        </p:spPr>
        <p:txBody>
          <a:bodyPr/>
          <a:lstStyle/>
          <a:p>
            <a:r>
              <a:rPr lang="ru-RU" dirty="0" smtClean="0"/>
              <a:t>Вены сердца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8324" y="764705"/>
            <a:ext cx="4038600" cy="22860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Вены сердца более многочисленнее, чем артерии:</a:t>
            </a:r>
          </a:p>
          <a:p>
            <a:r>
              <a:rPr lang="ru-RU" dirty="0" smtClean="0"/>
              <a:t>Левая венечная вена;</a:t>
            </a:r>
          </a:p>
          <a:p>
            <a:r>
              <a:rPr lang="ru-RU" dirty="0" smtClean="0"/>
              <a:t>Задняя вена левого желудочка;</a:t>
            </a:r>
          </a:p>
          <a:p>
            <a:r>
              <a:rPr lang="ru-RU" dirty="0" smtClean="0"/>
              <a:t>Правая венечная вена;</a:t>
            </a:r>
          </a:p>
          <a:p>
            <a:r>
              <a:rPr lang="ru-RU" dirty="0" smtClean="0"/>
              <a:t>Правая краевая вена;</a:t>
            </a:r>
          </a:p>
          <a:p>
            <a:r>
              <a:rPr lang="ru-RU" dirty="0" smtClean="0"/>
              <a:t>Косая вена левого предсердия;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4357671"/>
            <a:ext cx="4038600" cy="250033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Задняя межжелудочковая вена;</a:t>
            </a:r>
          </a:p>
          <a:p>
            <a:r>
              <a:rPr lang="ru-RU" dirty="0" smtClean="0"/>
              <a:t>Малая вена сердца;</a:t>
            </a:r>
          </a:p>
          <a:p>
            <a:r>
              <a:rPr lang="ru-RU" dirty="0" smtClean="0"/>
              <a:t>Передняя вена правого желудочка;</a:t>
            </a:r>
          </a:p>
          <a:p>
            <a:pPr>
              <a:buNone/>
            </a:pPr>
            <a:r>
              <a:rPr lang="ru-RU" dirty="0" smtClean="0"/>
              <a:t>Вены впадают в венозный синус, расположенный на задней поверхности сердца в венечной борозде.</a:t>
            </a:r>
            <a:endParaRPr lang="ru-RU" dirty="0"/>
          </a:p>
        </p:txBody>
      </p:sp>
      <p:pic>
        <p:nvPicPr>
          <p:cNvPr id="13314" name="Picture 2" descr="C:\Documents and Settings\Егор\Рабочий стол\вены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2937"/>
            <a:ext cx="4481984" cy="3744416"/>
          </a:xfrm>
          <a:prstGeom prst="rect">
            <a:avLst/>
          </a:prstGeom>
          <a:noFill/>
        </p:spPr>
      </p:pic>
      <p:pic>
        <p:nvPicPr>
          <p:cNvPr id="13315" name="Picture 3" descr="C:\Documents and Settings\Егор\Рабочий стол\вен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36713"/>
            <a:ext cx="4214843" cy="35283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Стенка сердца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3" y="885820"/>
            <a:ext cx="4038600" cy="31146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Оболочки сердца</a:t>
            </a:r>
            <a:r>
              <a:rPr lang="ru-RU" dirty="0" smtClean="0"/>
              <a:t>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Перикард – околосердечная сумка;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Эпикард – наружная оболочка;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Миокард – сердечная мышца;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Эндокард – внутренняя оболочка;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54605" y="4293097"/>
            <a:ext cx="4038600" cy="23399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Эндокард – слой эндотелия, выстилающего полости сердца. </a:t>
            </a:r>
          </a:p>
          <a:p>
            <a:r>
              <a:rPr lang="ru-RU" dirty="0" smtClean="0"/>
              <a:t>Он образует клапаны сердца, полулунные клапаны аорты и легочного ствола.</a:t>
            </a:r>
            <a:endParaRPr lang="ru-RU" dirty="0"/>
          </a:p>
        </p:txBody>
      </p:sp>
      <p:pic>
        <p:nvPicPr>
          <p:cNvPr id="7172" name="Picture 4" descr="C:\Documents and Settings\Егор\Рабочий стол\сло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000109"/>
            <a:ext cx="4306957" cy="3143272"/>
          </a:xfrm>
          <a:prstGeom prst="rect">
            <a:avLst/>
          </a:prstGeom>
          <a:noFill/>
        </p:spPr>
      </p:pic>
      <p:pic>
        <p:nvPicPr>
          <p:cNvPr id="7173" name="Picture 5" descr="C:\Documents and Settings\Егор\Рабочий стол\сло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5" y="3861049"/>
            <a:ext cx="4262355" cy="2880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Стенка сердца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1774" y="1052736"/>
            <a:ext cx="4357719" cy="292895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Миокард образован сердечной поперечнополосатой мышечной тканью, которая образована   </a:t>
            </a:r>
            <a:r>
              <a:rPr lang="ru-RU" dirty="0" err="1" smtClean="0"/>
              <a:t>кардиомиоцитами</a:t>
            </a:r>
            <a:r>
              <a:rPr lang="ru-RU" dirty="0" smtClean="0"/>
              <a:t>, соединенных между собой вставочными дисками.</a:t>
            </a:r>
          </a:p>
          <a:p>
            <a:r>
              <a:rPr lang="ru-RU" dirty="0" smtClean="0"/>
              <a:t>Объединяясь в мышечные волокна, </a:t>
            </a:r>
            <a:r>
              <a:rPr lang="ru-RU" dirty="0" err="1" smtClean="0"/>
              <a:t>миоциты</a:t>
            </a:r>
            <a:r>
              <a:rPr lang="ru-RU" dirty="0" smtClean="0"/>
              <a:t> образуют </a:t>
            </a:r>
            <a:r>
              <a:rPr lang="ru-RU" dirty="0" err="1" smtClean="0"/>
              <a:t>узкопетлистую</a:t>
            </a:r>
            <a:r>
              <a:rPr lang="ru-RU" dirty="0" smtClean="0"/>
              <a:t> сеть, обеспечивающую ритмическое сокращение сердца.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86702" y="3967350"/>
            <a:ext cx="4357719" cy="278608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Мышечные волокна предсердий и желудочков берут начало от фиброзных колец , отделяющих предсердия и желудочки.</a:t>
            </a:r>
          </a:p>
          <a:p>
            <a:r>
              <a:rPr lang="ru-RU" dirty="0" smtClean="0"/>
              <a:t>Миокард желудочков состоит из трех слоев: </a:t>
            </a:r>
            <a:r>
              <a:rPr lang="ru-RU" dirty="0" err="1" smtClean="0"/>
              <a:t>наружний</a:t>
            </a:r>
            <a:r>
              <a:rPr lang="ru-RU" dirty="0" smtClean="0"/>
              <a:t>, средний и внутренний.</a:t>
            </a:r>
          </a:p>
          <a:p>
            <a:r>
              <a:rPr lang="ru-RU" dirty="0" smtClean="0"/>
              <a:t>Миокард предсердий состоит из двух слоев: поверхностного и глубокого.</a:t>
            </a:r>
          </a:p>
          <a:p>
            <a:endParaRPr lang="ru-RU" dirty="0"/>
          </a:p>
        </p:txBody>
      </p:sp>
      <p:pic>
        <p:nvPicPr>
          <p:cNvPr id="8195" name="Picture 3" descr="C:\Documents and Settings\Егор\Рабочий стол\миокард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052736"/>
            <a:ext cx="4558171" cy="2714644"/>
          </a:xfrm>
          <a:prstGeom prst="rect">
            <a:avLst/>
          </a:prstGeom>
          <a:noFill/>
        </p:spPr>
      </p:pic>
      <p:pic>
        <p:nvPicPr>
          <p:cNvPr id="8196" name="Picture 4" descr="C:\Documents and Settings\Егор\Рабочий стол\миокар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933057"/>
            <a:ext cx="3946951" cy="27106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Стенка сердца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1" y="928671"/>
            <a:ext cx="4214843" cy="27146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Эпикард – наружная оболочка сердца.</a:t>
            </a:r>
          </a:p>
          <a:p>
            <a:r>
              <a:rPr lang="ru-RU" dirty="0" smtClean="0"/>
              <a:t>Она является внутренним листком фиброзно-серозной оболочки перикарда, представленный соединительной тканью.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809107213"/>
              </p:ext>
            </p:extLst>
          </p:nvPr>
        </p:nvGraphicFramePr>
        <p:xfrm>
          <a:off x="4329549" y="3764437"/>
          <a:ext cx="4786347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 descr="C:\Documents and Settings\Егор\Рабочий стол\222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520" y="3714753"/>
            <a:ext cx="4500595" cy="3096344"/>
          </a:xfrm>
          <a:prstGeom prst="rect">
            <a:avLst/>
          </a:prstGeom>
          <a:noFill/>
        </p:spPr>
      </p:pic>
      <p:pic>
        <p:nvPicPr>
          <p:cNvPr id="9219" name="Picture 3" descr="C:\Documents and Settings\Егор\Рабочий стол\перикард 2.jpg"/>
          <p:cNvPicPr>
            <a:picLocks noChangeAspect="1" noChangeArrowheads="1"/>
          </p:cNvPicPr>
          <p:nvPr/>
        </p:nvPicPr>
        <p:blipFill>
          <a:blip r:embed="rId7"/>
          <a:srcRect r="29930"/>
          <a:stretch>
            <a:fillRect/>
          </a:stretch>
        </p:blipFill>
        <p:spPr bwMode="auto">
          <a:xfrm>
            <a:off x="4500563" y="1000108"/>
            <a:ext cx="3967557" cy="27146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Проводящая система сердца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928671"/>
            <a:ext cx="4038600" cy="2500330"/>
          </a:xfrm>
        </p:spPr>
        <p:txBody>
          <a:bodyPr>
            <a:noAutofit/>
          </a:bodyPr>
          <a:lstStyle/>
          <a:p>
            <a:r>
              <a:rPr lang="ru-RU" sz="2000" dirty="0" smtClean="0"/>
              <a:t>Автоматизм сердечных сокращений осуществляется проводящей системой, сформированной из </a:t>
            </a:r>
            <a:r>
              <a:rPr lang="ru-RU" sz="2000" dirty="0" err="1" smtClean="0"/>
              <a:t>кардиомиоцитов</a:t>
            </a:r>
            <a:r>
              <a:rPr lang="ru-RU" sz="2000" dirty="0" smtClean="0"/>
              <a:t> и </a:t>
            </a:r>
            <a:r>
              <a:rPr lang="ru-RU" sz="2000" dirty="0" err="1" smtClean="0"/>
              <a:t>атипичных</a:t>
            </a:r>
            <a:r>
              <a:rPr lang="ru-RU" sz="2000" dirty="0" smtClean="0"/>
              <a:t> сердечных клеток – </a:t>
            </a:r>
            <a:r>
              <a:rPr lang="ru-RU" sz="2000" dirty="0" err="1" smtClean="0"/>
              <a:t>миоцитами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3770269"/>
            <a:ext cx="4038600" cy="292895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Центрами проводящей системы являются:</a:t>
            </a:r>
          </a:p>
          <a:p>
            <a:r>
              <a:rPr lang="ru-RU" dirty="0" smtClean="0"/>
              <a:t>Синусно-предсердный узел (</a:t>
            </a:r>
            <a:r>
              <a:rPr lang="ru-RU" dirty="0" err="1" smtClean="0"/>
              <a:t>Киса-Флека</a:t>
            </a:r>
            <a:r>
              <a:rPr lang="ru-RU" dirty="0" smtClean="0"/>
              <a:t>), расположенный в стенке правого предсердия;</a:t>
            </a:r>
          </a:p>
          <a:p>
            <a:r>
              <a:rPr lang="ru-RU" dirty="0" smtClean="0"/>
              <a:t>Предсердно-желудочковый узел (</a:t>
            </a:r>
            <a:r>
              <a:rPr lang="ru-RU" dirty="0" err="1" smtClean="0"/>
              <a:t>Ашофф-Тавара</a:t>
            </a:r>
            <a:r>
              <a:rPr lang="ru-RU" dirty="0" smtClean="0"/>
              <a:t>), расположенный в толще нижнего отдела </a:t>
            </a:r>
            <a:r>
              <a:rPr lang="ru-RU" dirty="0" err="1" smtClean="0"/>
              <a:t>межпредсердной</a:t>
            </a:r>
            <a:r>
              <a:rPr lang="ru-RU" dirty="0" smtClean="0"/>
              <a:t> перегородки, от него отходит пучок Гиса.</a:t>
            </a:r>
          </a:p>
          <a:p>
            <a:endParaRPr lang="ru-RU" dirty="0"/>
          </a:p>
        </p:txBody>
      </p:sp>
      <p:pic>
        <p:nvPicPr>
          <p:cNvPr id="10242" name="Picture 2" descr="C:\Documents and Settings\Егор\Рабочий стол\пучки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7" y="927535"/>
            <a:ext cx="3571899" cy="2857520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Мои документы\Downloads\пучок Гиз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52936"/>
            <a:ext cx="3929091" cy="3888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medknsltant.com/wp-content/uploads/2017/06/arterialnoe-davl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50" y="1571614"/>
            <a:ext cx="4857783" cy="3363873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Сердечный цикл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643439" y="1785927"/>
            <a:ext cx="4286280" cy="434023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Систола</a:t>
            </a:r>
            <a:r>
              <a:rPr lang="ru-RU" sz="2400" dirty="0" smtClean="0"/>
              <a:t> — это момент максимального сокращения сердца, выброса крови в аорту, затем в большой круг и ее движения по всему телу</a:t>
            </a:r>
            <a:r>
              <a:rPr lang="ru-RU" dirty="0" smtClean="0"/>
              <a:t>.    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  <a:r>
              <a:rPr lang="ru-RU" b="1" dirty="0" smtClean="0">
                <a:solidFill>
                  <a:schemeClr val="tx1"/>
                </a:solidFill>
              </a:rPr>
              <a:t>Диастола</a:t>
            </a:r>
            <a:r>
              <a:rPr lang="ru-RU" dirty="0" smtClean="0"/>
              <a:t> </a:t>
            </a:r>
            <a:r>
              <a:rPr lang="ru-RU" sz="2400" dirty="0" smtClean="0"/>
              <a:t>— это момент максимального расслабления сердца.</a:t>
            </a:r>
            <a:r>
              <a:rPr lang="ru-RU" dirty="0" smtClean="0"/>
              <a:t>                                         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/>
          <a:lstStyle/>
          <a:p>
            <a:r>
              <a:rPr lang="ru-RU" dirty="0" smtClean="0"/>
              <a:t>Сердечный цикл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340769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/>
              <a:t>Складывается из трех фаз</a:t>
            </a:r>
          </a:p>
          <a:p>
            <a:r>
              <a:rPr lang="ru-RU" sz="3200" dirty="0"/>
              <a:t>Систола предсердий – 0,1 с</a:t>
            </a:r>
          </a:p>
          <a:p>
            <a:r>
              <a:rPr lang="ru-RU" sz="3200" dirty="0"/>
              <a:t>Систола желудочков – 0,3 с</a:t>
            </a:r>
          </a:p>
          <a:p>
            <a:r>
              <a:rPr lang="ru-RU" sz="3200" dirty="0" smtClean="0"/>
              <a:t>Диастола– 0,4 </a:t>
            </a:r>
            <a:r>
              <a:rPr lang="ru-RU" sz="3200" dirty="0"/>
              <a:t>с</a:t>
            </a:r>
          </a:p>
          <a:p>
            <a:pPr marL="0" indent="0">
              <a:buNone/>
            </a:pPr>
            <a:r>
              <a:rPr lang="ru-RU" sz="3200" dirty="0"/>
              <a:t>Полный цикл работы сердца- 0,8 с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5" y="980729"/>
            <a:ext cx="5008300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7787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с учебной и справочной литературой (учебниками, атласами, справочниками).</a:t>
            </a:r>
          </a:p>
          <a:p>
            <a:r>
              <a:rPr lang="ru-RU" dirty="0" smtClean="0"/>
              <a:t>Зарисовать схему строения сердца в тетради.</a:t>
            </a:r>
          </a:p>
          <a:p>
            <a:r>
              <a:rPr lang="ru-RU" dirty="0" smtClean="0"/>
              <a:t>Составление словаря терминов.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9"/>
            <a:ext cx="8229600" cy="4525963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Цель: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Познакомиться со строением сердца; раскрыть связь строения сердца с его функциями.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Егор\Рабочий стол\надо.jpg"/>
          <p:cNvPicPr>
            <a:picLocks noChangeAspect="1" noChangeArrowheads="1"/>
          </p:cNvPicPr>
          <p:nvPr/>
        </p:nvPicPr>
        <p:blipFill>
          <a:blip r:embed="rId2"/>
          <a:srcRect l="12440" r="10047"/>
          <a:stretch>
            <a:fillRect/>
          </a:stretch>
        </p:blipFill>
        <p:spPr bwMode="auto">
          <a:xfrm>
            <a:off x="4857754" y="1071546"/>
            <a:ext cx="4152079" cy="50720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Сердце (с</a:t>
            </a:r>
            <a:r>
              <a:rPr lang="en-US" dirty="0" smtClean="0"/>
              <a:t>or. </a:t>
            </a:r>
            <a:r>
              <a:rPr lang="en-US" dirty="0" err="1" smtClean="0"/>
              <a:t>cardia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7" y="928670"/>
            <a:ext cx="5072099" cy="557216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b="1" i="1" dirty="0" smtClean="0"/>
              <a:t>Сердце</a:t>
            </a:r>
            <a:r>
              <a:rPr lang="ru-RU" sz="3800" dirty="0" smtClean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</a:rPr>
              <a:t>полый мышечный орган конусовидной формы, нагнетает кровь в артерии и принимает венозную кровь.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Границы: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Верхняя – на уровне верхнего края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III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реберных хрящей;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Правая – 1-2 см по правому краю грудины;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Левая  - середина расстояния между левым краем грудины и среднеключичной линией;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Нижняя –до нижнего края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V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правого ребра</a:t>
            </a:r>
          </a:p>
          <a:p>
            <a:pPr>
              <a:buNone/>
            </a:pPr>
            <a:r>
              <a:rPr lang="ru-RU" dirty="0" smtClean="0"/>
              <a:t>Границы сердца изменяются в зависимости от возраста, пола, конституции и положения тела.</a:t>
            </a:r>
          </a:p>
          <a:p>
            <a:pPr>
              <a:buNone/>
            </a:pPr>
            <a:r>
              <a:rPr lang="ru-RU" dirty="0" smtClean="0"/>
              <a:t>Сдвиг границы наблюдается при увеличении его полостей и с утолщением миокарда.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Егор\Рабочий стол\камер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2857497"/>
            <a:ext cx="4143404" cy="37490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0"/>
            <a:ext cx="8229600" cy="1143000"/>
          </a:xfrm>
        </p:spPr>
        <p:txBody>
          <a:bodyPr/>
          <a:lstStyle/>
          <a:p>
            <a:r>
              <a:rPr lang="ru-RU" dirty="0" smtClean="0"/>
              <a:t>Внешнее строение сердца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1" y="3929067"/>
            <a:ext cx="4186239" cy="25431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 поверхности сердца видны межжелудочковые борозды: передняя, задняя и венечная (поперечная).</a:t>
            </a:r>
          </a:p>
          <a:p>
            <a:r>
              <a:rPr lang="ru-RU" dirty="0" smtClean="0"/>
              <a:t>Бороздам соответствует перегородки, делящие сердце на четыре камеры.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9" y="1000109"/>
            <a:ext cx="4286280" cy="250033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Длина сердца – 10-15см, поперечный разрез – 9-11 см, масса сердца – 250-300 г.</a:t>
            </a:r>
          </a:p>
          <a:p>
            <a:r>
              <a:rPr lang="ru-RU" dirty="0" smtClean="0"/>
              <a:t>Сердце состоит из двух предсердий и двух желудочков.</a:t>
            </a:r>
          </a:p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1" y="928671"/>
            <a:ext cx="2643207" cy="310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332656"/>
            <a:ext cx="4429131" cy="5395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0" dirty="0" smtClean="0">
                <a:latin typeface="Times New Roman" pitchFamily="18" charset="0"/>
              </a:rPr>
              <a:t>Сердце взрослого человека ударяет примерно 72 раза в минуту, 100 тыс. раз в день</a:t>
            </a:r>
            <a:r>
              <a:rPr lang="ru-RU" dirty="0" smtClean="0">
                <a:latin typeface="Times New Roman" pitchFamily="18" charset="0"/>
              </a:rPr>
              <a:t>.</a:t>
            </a:r>
            <a:endParaRPr lang="ru-RU" b="0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b="0" dirty="0" smtClean="0">
                <a:latin typeface="Times New Roman" pitchFamily="18" charset="0"/>
              </a:rPr>
              <a:t>За сутки сердце перекачивает 7 тыс. литров крови. </a:t>
            </a:r>
          </a:p>
          <a:p>
            <a:pPr>
              <a:buNone/>
            </a:pPr>
            <a:r>
              <a:rPr lang="ru-RU" b="0" dirty="0" smtClean="0">
                <a:latin typeface="Times New Roman" pitchFamily="18" charset="0"/>
              </a:rPr>
              <a:t>За жизнь средней продолжительности примерно 5,7 млн. литров крови.</a:t>
            </a:r>
            <a:endParaRPr lang="ru-RU" b="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880" b="92527" l="9783" r="899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548680"/>
            <a:ext cx="6156176" cy="5904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Правое предсердие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000108"/>
            <a:ext cx="4071967" cy="278608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 форме напоминает куб, емкость – 100-180 мл.</a:t>
            </a:r>
          </a:p>
          <a:p>
            <a:r>
              <a:rPr lang="ru-RU" dirty="0" smtClean="0"/>
              <a:t>Передняя часть правого предсердия составляет правое ушко, где располагаются гребенчатые мышцы внутренней поверхности.</a:t>
            </a:r>
          </a:p>
          <a:p>
            <a:r>
              <a:rPr lang="ru-RU" dirty="0" smtClean="0"/>
              <a:t>Отделяется </a:t>
            </a:r>
            <a:r>
              <a:rPr lang="ru-RU" dirty="0" err="1" smtClean="0"/>
              <a:t>межпредсердной</a:t>
            </a:r>
            <a:r>
              <a:rPr lang="ru-RU" dirty="0" smtClean="0"/>
              <a:t> перегородкой,  на которой расположена овальная ямка.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9" y="4286256"/>
            <a:ext cx="4143404" cy="300039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Правое предсердие соединяется с правым желудочком при помощи предсердно-желудочкового отверстия.</a:t>
            </a:r>
          </a:p>
          <a:p>
            <a:r>
              <a:rPr lang="ru-RU" dirty="0" smtClean="0"/>
              <a:t>В полость правого предсердия открывается верхняя и нижняя полые вены, венечный синус и наименьшие вены сердца.</a:t>
            </a:r>
          </a:p>
          <a:p>
            <a:endParaRPr lang="ru-RU" dirty="0"/>
          </a:p>
        </p:txBody>
      </p:sp>
      <p:pic>
        <p:nvPicPr>
          <p:cNvPr id="3075" name="Picture 3" descr="C:\Documents and Settings\Егор\Рабочий стол\сердце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3643314"/>
            <a:ext cx="4000528" cy="2990850"/>
          </a:xfrm>
          <a:prstGeom prst="rect">
            <a:avLst/>
          </a:prstGeom>
          <a:noFill/>
        </p:spPr>
      </p:pic>
      <p:pic>
        <p:nvPicPr>
          <p:cNvPr id="5" name="Picture 3" descr="C:\Documents and Settings\Егор\Рабочий стол\сер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000108"/>
            <a:ext cx="4357719" cy="32682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Егор\Рабочий стол\хорды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3143248"/>
            <a:ext cx="5286391" cy="34842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Правый желудочек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1" y="1000109"/>
            <a:ext cx="4214843" cy="285752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Имеет форму пирамиды с верхушкой направленной вниз.</a:t>
            </a:r>
          </a:p>
          <a:p>
            <a:r>
              <a:rPr lang="ru-RU" dirty="0" smtClean="0"/>
              <a:t>Правый желудочек отделяется от левого межжелудочковой перегородкой, большая часть которой состоит из мышечной части.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2928934"/>
            <a:ext cx="3829048" cy="37147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полость правого желудочка открывается два отверстия: предсердно –желудочковое и отверстие легочного ствола.</a:t>
            </a:r>
          </a:p>
          <a:p>
            <a:r>
              <a:rPr lang="ru-RU" dirty="0" smtClean="0"/>
              <a:t>На внутренней поверхности правого желудочка находятся мясистые трабекулы и конусовидные сосочковые мышцы, которые прикрепляются к створкам клапанов.</a:t>
            </a:r>
          </a:p>
          <a:p>
            <a:endParaRPr lang="ru-RU" dirty="0"/>
          </a:p>
        </p:txBody>
      </p:sp>
      <p:pic>
        <p:nvPicPr>
          <p:cNvPr id="1031" name="Picture 7" descr="C:\Documents and Settings\Егор\Рабочий стол\хорды.jpg"/>
          <p:cNvPicPr>
            <a:picLocks noChangeAspect="1" noChangeArrowheads="1"/>
          </p:cNvPicPr>
          <p:nvPr/>
        </p:nvPicPr>
        <p:blipFill>
          <a:blip r:embed="rId3"/>
          <a:srcRect b="9459"/>
          <a:stretch>
            <a:fillRect/>
          </a:stretch>
        </p:blipFill>
        <p:spPr bwMode="auto">
          <a:xfrm>
            <a:off x="4572000" y="928671"/>
            <a:ext cx="4123667" cy="18573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Егор\Рабочий стол\правый.jpg"/>
          <p:cNvPicPr>
            <a:picLocks noChangeAspect="1" noChangeArrowheads="1"/>
          </p:cNvPicPr>
          <p:nvPr/>
        </p:nvPicPr>
        <p:blipFill>
          <a:blip r:embed="rId2"/>
          <a:srcRect l="9766" t="15625" r="12890" b="12500"/>
          <a:stretch>
            <a:fillRect/>
          </a:stretch>
        </p:blipFill>
        <p:spPr bwMode="auto">
          <a:xfrm>
            <a:off x="1" y="3571852"/>
            <a:ext cx="4714908" cy="32861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Левое предсердие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" y="1000109"/>
            <a:ext cx="4357719" cy="264320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Имеет форму неправильного куба.</a:t>
            </a:r>
          </a:p>
          <a:p>
            <a:r>
              <a:rPr lang="ru-RU" dirty="0" smtClean="0"/>
              <a:t>Спереди имеет левое ушко.</a:t>
            </a:r>
          </a:p>
          <a:p>
            <a:r>
              <a:rPr lang="ru-RU" dirty="0" smtClean="0"/>
              <a:t>Внутренняя поверхность гладкая, гребенчатые мышцы расположены возле створчатого клапана.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9" y="3857629"/>
            <a:ext cx="4114800" cy="248284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полость левого желудочка открываются четыре легочные вены.</a:t>
            </a:r>
          </a:p>
          <a:p>
            <a:r>
              <a:rPr lang="ru-RU" dirty="0" smtClean="0"/>
              <a:t>С левым желудочком соединяется при помощи предсердно-желудочного отверстия.</a:t>
            </a:r>
            <a:endParaRPr lang="ru-RU" dirty="0"/>
          </a:p>
        </p:txBody>
      </p:sp>
      <p:pic>
        <p:nvPicPr>
          <p:cNvPr id="6" name="Picture 3" descr="C:\Documents and Settings\Егор\Рабочий стол\левое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000108"/>
            <a:ext cx="4431257" cy="26432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Егор\Рабочий стол\сердце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1"/>
            <a:ext cx="3643339" cy="30003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Левый желудочек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7" y="928671"/>
            <a:ext cx="4357719" cy="264320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Имеет форму конуса, основанием направленным кверху.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передневерхнем</a:t>
            </a:r>
            <a:r>
              <a:rPr lang="ru-RU" dirty="0" smtClean="0"/>
              <a:t> отделе его находится отверстие аорты и клапаном аорты, состоящим из левой, правой  и задней полулунных заслонок.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3714753"/>
            <a:ext cx="4357719" cy="302576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предсердно-желудочковом отверстии расположен двухстворчатый  митральный клапан, состоящий из передней и задней треугольных створок.</a:t>
            </a:r>
          </a:p>
          <a:p>
            <a:r>
              <a:rPr lang="ru-RU" dirty="0" smtClean="0"/>
              <a:t>На внутренней поверхности  желудочка находятся мясистые трабекулы и передняя и задняя сосочковые мышцы, которые прикрепляются к створкам клапанов.</a:t>
            </a:r>
          </a:p>
          <a:p>
            <a:endParaRPr lang="ru-RU" dirty="0"/>
          </a:p>
        </p:txBody>
      </p:sp>
      <p:pic>
        <p:nvPicPr>
          <p:cNvPr id="5124" name="Picture 4" descr="C:\Documents and Settings\Егор\Рабочий стол\сердце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2928934"/>
            <a:ext cx="4624388" cy="34290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руги образованные точками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943</Words>
  <Application>Microsoft Office PowerPoint</Application>
  <PresentationFormat>Экран (4:3)</PresentationFormat>
  <Paragraphs>113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круги образованные точками</vt:lpstr>
      <vt:lpstr>СЕРДЦЕ: СТРОЕНИЕ И ФУНКЦИИ</vt:lpstr>
      <vt:lpstr>Слайд 2</vt:lpstr>
      <vt:lpstr>Сердце (сor. cardia)</vt:lpstr>
      <vt:lpstr>Внешнее строение сердца </vt:lpstr>
      <vt:lpstr>Слайд 5</vt:lpstr>
      <vt:lpstr>Правое предсердие</vt:lpstr>
      <vt:lpstr>Правый желудочек</vt:lpstr>
      <vt:lpstr>Левое предсердие </vt:lpstr>
      <vt:lpstr>Левый желудочек </vt:lpstr>
      <vt:lpstr>Клапаны сердца</vt:lpstr>
      <vt:lpstr>Кровоснабжение сердца</vt:lpstr>
      <vt:lpstr>Вены сердца</vt:lpstr>
      <vt:lpstr>Стенка сердца</vt:lpstr>
      <vt:lpstr>Стенка сердца </vt:lpstr>
      <vt:lpstr>Стенка сердца</vt:lpstr>
      <vt:lpstr>Проводящая система сердца</vt:lpstr>
      <vt:lpstr>Сердечный цикл</vt:lpstr>
      <vt:lpstr>Сердечный цикл</vt:lpstr>
      <vt:lpstr>Домашнее задание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и работа сердца</dc:title>
  <dc:creator>Егор</dc:creator>
  <cp:lastModifiedBy>1</cp:lastModifiedBy>
  <cp:revision>47</cp:revision>
  <dcterms:created xsi:type="dcterms:W3CDTF">2018-11-20T18:13:31Z</dcterms:created>
  <dcterms:modified xsi:type="dcterms:W3CDTF">2022-10-31T19:39:01Z</dcterms:modified>
</cp:coreProperties>
</file>