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autoCompressPictures="0">
  <p:sldMasterIdLst>
    <p:sldMasterId id="2147483659" r:id="rId1"/>
  </p:sldMasterIdLst>
  <p:notesMasterIdLst>
    <p:notesMasterId r:id="rId66"/>
  </p:notesMasterIdLst>
  <p:sldIdLst>
    <p:sldId id="408" r:id="rId2"/>
    <p:sldId id="479" r:id="rId3"/>
    <p:sldId id="480" r:id="rId4"/>
    <p:sldId id="394" r:id="rId5"/>
    <p:sldId id="481" r:id="rId6"/>
    <p:sldId id="483" r:id="rId7"/>
    <p:sldId id="484" r:id="rId8"/>
    <p:sldId id="485" r:id="rId9"/>
    <p:sldId id="486" r:id="rId10"/>
    <p:sldId id="487" r:id="rId11"/>
    <p:sldId id="488" r:id="rId12"/>
    <p:sldId id="482" r:id="rId13"/>
    <p:sldId id="409" r:id="rId14"/>
    <p:sldId id="414" r:id="rId15"/>
    <p:sldId id="405" r:id="rId16"/>
    <p:sldId id="417" r:id="rId17"/>
    <p:sldId id="418" r:id="rId18"/>
    <p:sldId id="419" r:id="rId19"/>
    <p:sldId id="421" r:id="rId20"/>
    <p:sldId id="422" r:id="rId21"/>
    <p:sldId id="423" r:id="rId22"/>
    <p:sldId id="424" r:id="rId23"/>
    <p:sldId id="426" r:id="rId24"/>
    <p:sldId id="427" r:id="rId25"/>
    <p:sldId id="428" r:id="rId26"/>
    <p:sldId id="429" r:id="rId27"/>
    <p:sldId id="430" r:id="rId28"/>
    <p:sldId id="497" r:id="rId29"/>
    <p:sldId id="434" r:id="rId30"/>
    <p:sldId id="437" r:id="rId31"/>
    <p:sldId id="492" r:id="rId32"/>
    <p:sldId id="493" r:id="rId33"/>
    <p:sldId id="439" r:id="rId34"/>
    <p:sldId id="440" r:id="rId35"/>
    <p:sldId id="441" r:id="rId36"/>
    <p:sldId id="442" r:id="rId37"/>
    <p:sldId id="443" r:id="rId38"/>
    <p:sldId id="444" r:id="rId39"/>
    <p:sldId id="445" r:id="rId40"/>
    <p:sldId id="446" r:id="rId41"/>
    <p:sldId id="448" r:id="rId42"/>
    <p:sldId id="449" r:id="rId43"/>
    <p:sldId id="450" r:id="rId44"/>
    <p:sldId id="451" r:id="rId45"/>
    <p:sldId id="452" r:id="rId46"/>
    <p:sldId id="453" r:id="rId47"/>
    <p:sldId id="454" r:id="rId48"/>
    <p:sldId id="455" r:id="rId49"/>
    <p:sldId id="456" r:id="rId50"/>
    <p:sldId id="457" r:id="rId51"/>
    <p:sldId id="459" r:id="rId52"/>
    <p:sldId id="460" r:id="rId53"/>
    <p:sldId id="461" r:id="rId54"/>
    <p:sldId id="462" r:id="rId55"/>
    <p:sldId id="464" r:id="rId56"/>
    <p:sldId id="466" r:id="rId57"/>
    <p:sldId id="467" r:id="rId58"/>
    <p:sldId id="469" r:id="rId59"/>
    <p:sldId id="470" r:id="rId60"/>
    <p:sldId id="471" r:id="rId61"/>
    <p:sldId id="472" r:id="rId62"/>
    <p:sldId id="496" r:id="rId63"/>
    <p:sldId id="494" r:id="rId64"/>
    <p:sldId id="495" r:id="rId65"/>
  </p:sldIdLst>
  <p:sldSz cx="9144000" cy="5143500" type="screen16x9"/>
  <p:notesSz cx="6858000" cy="9947275"/>
  <p:embeddedFontLst>
    <p:embeddedFont>
      <p:font typeface="Blogger Sans" panose="02000506030000020004" charset="0"/>
      <p:regular r:id="rId67"/>
      <p:bold r:id="rId68"/>
      <p:italic r:id="rId69"/>
      <p:boldItalic r:id="rId70"/>
    </p:embeddedFont>
    <p:embeddedFont>
      <p:font typeface="Calibri" panose="020F0502020204030204" pitchFamily="34" charset="0"/>
      <p:regular r:id="rId71"/>
      <p:bold r:id="rId72"/>
      <p:italic r:id="rId73"/>
      <p:boldItalic r:id="rId74"/>
    </p:embeddedFont>
    <p:embeddedFont>
      <p:font typeface="Cambria Math" panose="02040503050406030204" pitchFamily="18" charset="0"/>
      <p:regular r:id="rId75"/>
    </p:embeddedFont>
    <p:embeddedFont>
      <p:font typeface="Roboto" panose="020B0604020202020204" charset="0"/>
      <p:regular r:id="rId76"/>
      <p:bold r:id="rId77"/>
      <p:italic r:id="rId78"/>
      <p:boldItalic r:id="rId79"/>
    </p:embeddedFont>
    <p:embeddedFont>
      <p:font typeface="Roboto Slab" panose="020B0604020202020204" charset="0"/>
      <p:regular r:id="rId80"/>
    </p:embeddedFont>
    <p:embeddedFont>
      <p:font typeface="Segoe UI Semibold" panose="020B0702040204020203" pitchFamily="34" charset="0"/>
      <p:bold r:id="rId81"/>
      <p:boldItalic r:id="rId82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8" pos="272" userDrawn="1">
          <p15:clr>
            <a:srgbClr val="A4A3A4"/>
          </p15:clr>
        </p15:guide>
        <p15:guide id="13" orient="horz" pos="2981" userDrawn="1">
          <p15:clr>
            <a:srgbClr val="A4A3A4"/>
          </p15:clr>
        </p15:guide>
        <p15:guide id="22" orient="horz" pos="259" userDrawn="1">
          <p15:clr>
            <a:srgbClr val="A4A3A4"/>
          </p15:clr>
        </p15:guide>
        <p15:guide id="28" pos="5488" userDrawn="1">
          <p15:clr>
            <a:srgbClr val="A4A3A4"/>
          </p15:clr>
        </p15:guide>
        <p15:guide id="30" pos="2767" userDrawn="1">
          <p15:clr>
            <a:srgbClr val="A4A3A4"/>
          </p15:clr>
        </p15:guide>
        <p15:guide id="31" pos="2993" userDrawn="1">
          <p15:clr>
            <a:srgbClr val="A4A3A4"/>
          </p15:clr>
        </p15:guide>
        <p15:guide id="35" pos="3900" userDrawn="1">
          <p15:clr>
            <a:srgbClr val="A4A3A4"/>
          </p15:clr>
        </p15:guide>
        <p15:guide id="36" pos="1860" userDrawn="1">
          <p15:clr>
            <a:srgbClr val="A4A3A4"/>
          </p15:clr>
        </p15:guide>
        <p15:guide id="37" pos="2086" userDrawn="1">
          <p15:clr>
            <a:srgbClr val="A4A3A4"/>
          </p15:clr>
        </p15:guide>
        <p15:guide id="38" pos="36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66"/>
    <a:srgbClr val="EFE7CC"/>
    <a:srgbClr val="17375E"/>
    <a:srgbClr val="002060"/>
    <a:srgbClr val="E33400"/>
    <a:srgbClr val="FF7703"/>
    <a:srgbClr val="F46002"/>
    <a:srgbClr val="11980A"/>
    <a:srgbClr val="673D05"/>
    <a:srgbClr val="3F25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3" autoAdjust="0"/>
    <p:restoredTop sz="92939" autoAdjust="0"/>
  </p:normalViewPr>
  <p:slideViewPr>
    <p:cSldViewPr snapToObjects="1">
      <p:cViewPr varScale="1">
        <p:scale>
          <a:sx n="84" d="100"/>
          <a:sy n="84" d="100"/>
        </p:scale>
        <p:origin x="768" y="84"/>
      </p:cViewPr>
      <p:guideLst>
        <p:guide pos="272"/>
        <p:guide orient="horz" pos="2981"/>
        <p:guide orient="horz" pos="259"/>
        <p:guide pos="5488"/>
        <p:guide pos="2767"/>
        <p:guide pos="2993"/>
        <p:guide pos="3900"/>
        <p:guide pos="1860"/>
        <p:guide pos="2086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554"/>
    </p:cViewPr>
  </p:sorterViewPr>
  <p:notesViewPr>
    <p:cSldViewPr snapToObjects="1">
      <p:cViewPr varScale="1">
        <p:scale>
          <a:sx n="77" d="100"/>
          <a:sy n="77" d="100"/>
        </p:scale>
        <p:origin x="2208" y="10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76" Type="http://schemas.openxmlformats.org/officeDocument/2006/relationships/font" Target="fonts/font10.fntdata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font" Target="fonts/font8.fntdata"/><Relationship Id="rId79" Type="http://schemas.openxmlformats.org/officeDocument/2006/relationships/font" Target="fonts/font13.fntdata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16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77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6.fntdata"/><Relationship Id="rId80" Type="http://schemas.openxmlformats.org/officeDocument/2006/relationships/font" Target="fonts/font14.fntdata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openxmlformats.org/officeDocument/2006/relationships/font" Target="fonts/font9.fntdata"/><Relationship Id="rId83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7.fntdata"/><Relationship Id="rId78" Type="http://schemas.openxmlformats.org/officeDocument/2006/relationships/font" Target="fonts/font12.fntdata"/><Relationship Id="rId81" Type="http://schemas.openxmlformats.org/officeDocument/2006/relationships/font" Target="fonts/font15.fntdata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813722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9196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4390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6153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7782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4997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8180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0212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9589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84814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8317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0683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26788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58081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31615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1336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78096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76333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6098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00751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656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4817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7037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35911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50680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2805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5689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57991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96177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33243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01019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206180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016371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503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532340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70014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48078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83513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659387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547911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062669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85348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59373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102001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3852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730531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723580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578275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110576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126562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502777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976316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678731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5424817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168040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2768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904493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765798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4315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1755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8266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9004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799" cy="13144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6396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6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4.png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Relationship Id="rId5" Type="http://schemas.openxmlformats.org/officeDocument/2006/relationships/image" Target="NUL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7.png"/><Relationship Id="rId5" Type="http://schemas.openxmlformats.org/officeDocument/2006/relationships/image" Target="../media/image67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2.png"/><Relationship Id="rId4" Type="http://schemas.openxmlformats.org/officeDocument/2006/relationships/image" Target="../media/image6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3.png"/><Relationship Id="rId4" Type="http://schemas.openxmlformats.org/officeDocument/2006/relationships/image" Target="../media/image7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9.png"/><Relationship Id="rId5" Type="http://schemas.openxmlformats.org/officeDocument/2006/relationships/image" Target="../media/image77.png"/><Relationship Id="rId4" Type="http://schemas.openxmlformats.org/officeDocument/2006/relationships/image" Target="../media/image7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9.png"/><Relationship Id="rId4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51389" y="1127213"/>
            <a:ext cx="4005262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Селекция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микроорганизмов.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Биотехнология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0" cy="5143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52000" y="4551750"/>
            <a:ext cx="31950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Эволюция и экология</a:t>
            </a:r>
          </a:p>
        </p:txBody>
      </p:sp>
    </p:spTree>
    <p:extLst>
      <p:ext uri="{BB962C8B-B14F-4D97-AF65-F5344CB8AC3E}">
        <p14:creationId xmlns:p14="http://schemas.microsoft.com/office/powerpoint/2010/main" val="111911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Прямая со стрелкой 29"/>
          <p:cNvCxnSpPr/>
          <p:nvPr/>
        </p:nvCxnSpPr>
        <p:spPr>
          <a:xfrm>
            <a:off x="4390928" y="2616750"/>
            <a:ext cx="496072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Рисунок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004" y="1211428"/>
            <a:ext cx="4290629" cy="260643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46" y="1211429"/>
            <a:ext cx="4290629" cy="26064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27718" y="3966750"/>
            <a:ext cx="31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Гриб </a:t>
            </a:r>
            <a:r>
              <a:rPr lang="ru-RU" sz="1800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пеницилл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1689867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47" y="1212703"/>
            <a:ext cx="4290629" cy="26064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005" y="1221802"/>
            <a:ext cx="4290629" cy="2606431"/>
          </a:xfrm>
          <a:prstGeom prst="rect">
            <a:avLst/>
          </a:prstGeom>
        </p:spPr>
      </p:pic>
      <p:cxnSp>
        <p:nvCxnSpPr>
          <p:cNvPr id="30" name="Прямая со стрелкой 29"/>
          <p:cNvCxnSpPr/>
          <p:nvPr/>
        </p:nvCxnSpPr>
        <p:spPr>
          <a:xfrm>
            <a:off x="4390928" y="2616750"/>
            <a:ext cx="496072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274828" y="824429"/>
            <a:ext cx="31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Пенициллин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6927428" y="1257716"/>
            <a:ext cx="900000" cy="944948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5866902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38250"/>
            <a:ext cx="4977000" cy="3105000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97000" y="288000"/>
            <a:ext cx="4613165" cy="259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rgbClr val="002060"/>
                </a:solidFill>
                <a:latin typeface="+mj-lt"/>
              </a:rPr>
              <a:t>Биотехнология</a:t>
            </a:r>
            <a:r>
              <a:rPr lang="ru-RU" sz="1600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─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это наука о методах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и технологиях производства различных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ценных веществ и продуктов с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использованием природных биологических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объектов (микроорганизмов, растительных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и животных клеток), частей клеток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(клеточных мембран, рибосом,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митохондрий, хлоропластов) и процессов.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509" y="1847185"/>
            <a:ext cx="3504383" cy="364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2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7350" y="2102647"/>
            <a:ext cx="4769649" cy="9278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3200" dirty="0">
                <a:solidFill>
                  <a:srgbClr val="FFE566"/>
                </a:solidFill>
                <a:latin typeface="+mj-lt"/>
              </a:rPr>
              <a:t>Луи Пастер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bg1"/>
                </a:solidFill>
              </a:rPr>
              <a:t>(1822―1895)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7000" y="759115"/>
            <a:ext cx="3541594" cy="362526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8213371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732" y="0"/>
            <a:ext cx="4076536" cy="51435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2643" y="4817250"/>
            <a:ext cx="990000" cy="315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41339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02000" y="781083"/>
            <a:ext cx="4178760" cy="1102179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 algn="ctr">
              <a:buClr>
                <a:srgbClr val="494429"/>
              </a:buClr>
              <a:buSzPct val="25000"/>
            </a:pP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Основные направления </a:t>
            </a:r>
            <a:r>
              <a:rPr lang="ru-RU" sz="2400" dirty="0" err="1">
                <a:solidFill>
                  <a:schemeClr val="bg2">
                    <a:lumMod val="75000"/>
                  </a:schemeClr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биоинженеринга</a:t>
            </a:r>
            <a:endParaRPr lang="ru-RU" sz="2400" dirty="0">
              <a:solidFill>
                <a:schemeClr val="bg2">
                  <a:lumMod val="75000"/>
                </a:schemeClr>
              </a:solidFill>
              <a:latin typeface="+mj-lt"/>
              <a:ea typeface="Blogger Sans" panose="02000506030000020004" pitchFamily="50" charset="0"/>
              <a:cs typeface="Segoe UI Semibold" panose="020B0702040204020203" pitchFamily="34" charset="0"/>
              <a:sym typeface="Calibri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747000" y="2432593"/>
            <a:ext cx="1935000" cy="193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507000" y="2432593"/>
            <a:ext cx="1935000" cy="193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98922" y="3066499"/>
            <a:ext cx="184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+mn-lt"/>
              </a:rPr>
              <a:t>Генная инженерия</a:t>
            </a:r>
            <a:endParaRPr lang="ru-RU" sz="2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2001" y="3046150"/>
            <a:ext cx="184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+mn-lt"/>
              </a:rPr>
              <a:t>Клеточная инженерия  </a:t>
            </a:r>
          </a:p>
        </p:txBody>
      </p:sp>
      <p:cxnSp>
        <p:nvCxnSpPr>
          <p:cNvPr id="9" name="Соединительная линия уступом 8"/>
          <p:cNvCxnSpPr>
            <a:stCxn id="3" idx="2"/>
            <a:endCxn id="2" idx="0"/>
          </p:cNvCxnSpPr>
          <p:nvPr/>
        </p:nvCxnSpPr>
        <p:spPr>
          <a:xfrm rot="5400000">
            <a:off x="2878275" y="719487"/>
            <a:ext cx="549331" cy="2876880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>
            <a:stCxn id="3" idx="2"/>
            <a:endCxn id="6" idx="0"/>
          </p:cNvCxnSpPr>
          <p:nvPr/>
        </p:nvCxnSpPr>
        <p:spPr>
          <a:xfrm rot="16200000" flipH="1">
            <a:off x="5758275" y="716367"/>
            <a:ext cx="549331" cy="2883120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01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11163"/>
            <a:ext cx="6191250" cy="2205587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2000" y="754006"/>
            <a:ext cx="62100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000" dirty="0">
                <a:solidFill>
                  <a:srgbClr val="002060"/>
                </a:solidFill>
                <a:latin typeface="+mj-lt"/>
              </a:rPr>
              <a:t>Генная инженерия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— это целенаправленный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перенос нужных генов от одного вида живых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организмов в другой, часто очень далёких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по своему происхождению.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83726" y="2796750"/>
            <a:ext cx="3838544" cy="218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8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75549" y="1311750"/>
            <a:ext cx="412017" cy="41201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sp>
        <p:nvSpPr>
          <p:cNvPr id="5" name="Прямоугольник 4"/>
          <p:cNvSpPr/>
          <p:nvPr/>
        </p:nvSpPr>
        <p:spPr>
          <a:xfrm>
            <a:off x="5375549" y="1738691"/>
            <a:ext cx="412017" cy="41201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sp>
        <p:nvSpPr>
          <p:cNvPr id="6" name="TextBox 5"/>
          <p:cNvSpPr txBox="1"/>
          <p:nvPr/>
        </p:nvSpPr>
        <p:spPr>
          <a:xfrm>
            <a:off x="5484304" y="1364050"/>
            <a:ext cx="187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91928" y="1790991"/>
            <a:ext cx="187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Б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6364721" y="2153351"/>
            <a:ext cx="412017" cy="838958"/>
            <a:chOff x="5292000" y="2981181"/>
            <a:chExt cx="412017" cy="83895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5292000" y="2981181"/>
              <a:ext cx="412017" cy="41201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292000" y="3408122"/>
              <a:ext cx="412017" cy="41201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408379" y="3033482"/>
              <a:ext cx="187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+mn-lt"/>
                </a:rPr>
                <a:t>Д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408379" y="3460422"/>
              <a:ext cx="187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+mn-lt"/>
                </a:rPr>
                <a:t>Е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375549" y="2173519"/>
            <a:ext cx="412017" cy="838957"/>
            <a:chOff x="4302828" y="3001349"/>
            <a:chExt cx="412017" cy="83895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4302828" y="3001349"/>
              <a:ext cx="412017" cy="412017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302828" y="3428289"/>
              <a:ext cx="412017" cy="412017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419207" y="3053649"/>
              <a:ext cx="187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+mn-lt"/>
                </a:rPr>
                <a:t>В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419207" y="3480590"/>
              <a:ext cx="187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+mn-lt"/>
                </a:rPr>
                <a:t>Г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61951" y="4382691"/>
            <a:ext cx="2227813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>
                <a:latin typeface="+mn-lt"/>
              </a:rPr>
              <a:t>Перенос генов</a:t>
            </a:r>
          </a:p>
        </p:txBody>
      </p:sp>
    </p:spTree>
    <p:extLst>
      <p:ext uri="{BB962C8B-B14F-4D97-AF65-F5344CB8AC3E}">
        <p14:creationId xmlns:p14="http://schemas.microsoft.com/office/powerpoint/2010/main" val="96133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34568E-6 L 3.33333E-6 0.1672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36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10816 0.0040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87"/>
          <p:cNvSpPr txBox="1"/>
          <p:nvPr/>
        </p:nvSpPr>
        <p:spPr>
          <a:xfrm>
            <a:off x="252000" y="173902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Генная инженерия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19" y="1848691"/>
            <a:ext cx="1797000" cy="850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606" y="1724025"/>
            <a:ext cx="1010813" cy="10108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278" y="1727063"/>
            <a:ext cx="1102175" cy="14505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231" y="1727063"/>
            <a:ext cx="1010813" cy="10108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825" y="1848691"/>
            <a:ext cx="1797000" cy="8498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7638" y="3875042"/>
            <a:ext cx="3908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Образование рекомбинантных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плазмид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1963" y="4182819"/>
            <a:ext cx="846462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dirty="0">
                <a:latin typeface="+mn-lt"/>
              </a:rPr>
              <a:t>1 – клетка с исходной </a:t>
            </a:r>
            <a:r>
              <a:rPr lang="ru-RU" dirty="0" err="1">
                <a:latin typeface="+mn-lt"/>
              </a:rPr>
              <a:t>плазмидой</a:t>
            </a:r>
            <a:r>
              <a:rPr lang="ru-RU" dirty="0">
                <a:latin typeface="+mn-lt"/>
              </a:rPr>
              <a:t>; 2 – выделенная </a:t>
            </a:r>
            <a:r>
              <a:rPr lang="ru-RU" dirty="0" err="1">
                <a:latin typeface="+mn-lt"/>
              </a:rPr>
              <a:t>плазмида</a:t>
            </a:r>
            <a:r>
              <a:rPr lang="ru-RU" dirty="0">
                <a:latin typeface="+mn-lt"/>
              </a:rPr>
              <a:t>; 3 – воздание вектора; 4 – рекомбинантная </a:t>
            </a:r>
            <a:r>
              <a:rPr lang="ru-RU" dirty="0" err="1">
                <a:latin typeface="+mn-lt"/>
              </a:rPr>
              <a:t>плазмида</a:t>
            </a:r>
            <a:r>
              <a:rPr lang="ru-RU" dirty="0">
                <a:latin typeface="+mn-lt"/>
              </a:rPr>
              <a:t>; 5 – клетка с рекомбинантной </a:t>
            </a:r>
            <a:r>
              <a:rPr lang="ru-RU" dirty="0" err="1">
                <a:latin typeface="+mn-lt"/>
              </a:rPr>
              <a:t>плазмидой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6119" y="1385470"/>
            <a:ext cx="3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94119" y="1385470"/>
            <a:ext cx="3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06775" y="1385471"/>
            <a:ext cx="3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76250" y="1385471"/>
            <a:ext cx="3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86825" y="1385471"/>
            <a:ext cx="3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78006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" y="2751750"/>
            <a:ext cx="8172001" cy="1980588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87000" y="3003380"/>
            <a:ext cx="699007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Генная инженерия позволяет получать заданные (желаемые)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качества изменяемых или генетически модифицированных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организмов или </a:t>
            </a:r>
            <a:r>
              <a:rPr lang="ru-RU" sz="1800" dirty="0" err="1">
                <a:solidFill>
                  <a:schemeClr val="tx1"/>
                </a:solidFill>
                <a:latin typeface="+mn-lt"/>
              </a:rPr>
              <a:t>трансгенных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─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генетически изменённых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растений и животных.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63" y="914705"/>
            <a:ext cx="1797000" cy="8504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650" y="790039"/>
            <a:ext cx="1010813" cy="10108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975" y="793077"/>
            <a:ext cx="1102175" cy="14505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275" y="793077"/>
            <a:ext cx="1010813" cy="10108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150" y="914705"/>
            <a:ext cx="1797000" cy="849881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2309150" y="1356750"/>
            <a:ext cx="270000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704150" y="1356750"/>
            <a:ext cx="270000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144150" y="1341900"/>
            <a:ext cx="270000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584150" y="1321725"/>
            <a:ext cx="270000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15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32475" y="4393784"/>
            <a:ext cx="3077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Предок кукурузы </a:t>
            </a: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─ теосинте </a:t>
            </a:r>
            <a:endParaRPr lang="ru-RU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58477">
            <a:off x="4705623" y="2163510"/>
            <a:ext cx="3680548" cy="5090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423" y="2616750"/>
            <a:ext cx="1746010" cy="84655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409596"/>
            <a:ext cx="5067000" cy="2342154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93905" y="681714"/>
            <a:ext cx="447919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000" dirty="0">
                <a:solidFill>
                  <a:srgbClr val="002060"/>
                </a:solidFill>
                <a:latin typeface="+mj-lt"/>
              </a:rPr>
              <a:t>Селекция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 — это наука о выведении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новых и совершенствовании существующих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сортов растений, пород животных и</a:t>
            </a:r>
            <a:endParaRPr lang="en-US" sz="16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штаммов микроорганизмов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с необходимыми человеку свойствами.</a:t>
            </a:r>
          </a:p>
        </p:txBody>
      </p:sp>
    </p:spTree>
    <p:extLst>
      <p:ext uri="{BB962C8B-B14F-4D97-AF65-F5344CB8AC3E}">
        <p14:creationId xmlns:p14="http://schemas.microsoft.com/office/powerpoint/2010/main" val="210271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1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288" y="0"/>
            <a:ext cx="9162288" cy="514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09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891" b="3394"/>
          <a:stretch/>
        </p:blipFill>
        <p:spPr>
          <a:xfrm>
            <a:off x="1062000" y="288000"/>
            <a:ext cx="2680682" cy="3644792"/>
          </a:xfrm>
          <a:prstGeom prst="ellipse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000" y="643664"/>
            <a:ext cx="3733798" cy="37337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79997" y="4024452"/>
            <a:ext cx="247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>
                <a:latin typeface="+mn-lt"/>
              </a:rPr>
              <a:t>Антитело (иммуноглобулин) </a:t>
            </a:r>
          </a:p>
        </p:txBody>
      </p:sp>
    </p:spTree>
    <p:extLst>
      <p:ext uri="{BB962C8B-B14F-4D97-AF65-F5344CB8AC3E}">
        <p14:creationId xmlns:p14="http://schemas.microsoft.com/office/powerpoint/2010/main" val="404305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09" y="2425357"/>
            <a:ext cx="2583081" cy="9321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362" y="1676699"/>
            <a:ext cx="2272135" cy="17500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745" y="1816891"/>
            <a:ext cx="2409969" cy="160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608935"/>
      </p:ext>
    </p:extLst>
  </p:cSld>
  <p:clrMapOvr>
    <a:masterClrMapping/>
  </p:clrMapOvr>
  <p:transition spd="slow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62469" y="4362172"/>
            <a:ext cx="2227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>
                <a:latin typeface="+mn-lt"/>
              </a:rPr>
              <a:t>Молекула инсулина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613" y="1086750"/>
            <a:ext cx="3957035" cy="263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7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5071733" y="974794"/>
            <a:ext cx="1546771" cy="1596956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394" y="1285785"/>
            <a:ext cx="1321447" cy="8809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11" y="1536750"/>
            <a:ext cx="3710003" cy="2881466"/>
          </a:xfrm>
          <a:prstGeom prst="rect">
            <a:avLst/>
          </a:prstGeom>
        </p:spPr>
      </p:pic>
      <p:sp>
        <p:nvSpPr>
          <p:cNvPr id="10" name="Shape 87"/>
          <p:cNvSpPr txBox="1"/>
          <p:nvPr/>
        </p:nvSpPr>
        <p:spPr>
          <a:xfrm>
            <a:off x="238654" y="173902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Генная инженерия</a:t>
            </a:r>
          </a:p>
        </p:txBody>
      </p:sp>
    </p:spTree>
    <p:extLst>
      <p:ext uri="{BB962C8B-B14F-4D97-AF65-F5344CB8AC3E}">
        <p14:creationId xmlns:p14="http://schemas.microsoft.com/office/powerpoint/2010/main" val="213519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Shape 87"/>
          <p:cNvSpPr txBox="1"/>
          <p:nvPr/>
        </p:nvSpPr>
        <p:spPr>
          <a:xfrm>
            <a:off x="238654" y="173902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Генная инженерия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615" y="741397"/>
            <a:ext cx="4299099" cy="34521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2469" y="4239062"/>
            <a:ext cx="2227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>
                <a:latin typeface="+mn-lt"/>
              </a:rPr>
              <a:t>Поджелудочная железа</a:t>
            </a:r>
          </a:p>
        </p:txBody>
      </p:sp>
    </p:spTree>
    <p:extLst>
      <p:ext uri="{BB962C8B-B14F-4D97-AF65-F5344CB8AC3E}">
        <p14:creationId xmlns:p14="http://schemas.microsoft.com/office/powerpoint/2010/main" val="199950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000" y="1928440"/>
            <a:ext cx="2651221" cy="2128931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267000" y="1105886"/>
            <a:ext cx="1154498" cy="1191956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000" y="2090781"/>
            <a:ext cx="2391579" cy="1594386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7488214" y="1105886"/>
            <a:ext cx="1154498" cy="1191956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40581" y="1557481"/>
            <a:ext cx="1007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100 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54666" y="1471547"/>
            <a:ext cx="2021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800—1000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кг </a:t>
            </a:r>
          </a:p>
        </p:txBody>
      </p:sp>
      <p:sp>
        <p:nvSpPr>
          <p:cNvPr id="14" name="Shape 87"/>
          <p:cNvSpPr txBox="1"/>
          <p:nvPr/>
        </p:nvSpPr>
        <p:spPr>
          <a:xfrm>
            <a:off x="238654" y="173902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Генная инженерия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323352" y="2841750"/>
            <a:ext cx="856072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95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5071733" y="974794"/>
            <a:ext cx="1546771" cy="1596956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394" y="1285785"/>
            <a:ext cx="1321447" cy="8809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11" y="1536750"/>
            <a:ext cx="3710003" cy="2881466"/>
          </a:xfrm>
          <a:prstGeom prst="rect">
            <a:avLst/>
          </a:prstGeom>
        </p:spPr>
      </p:pic>
      <p:sp>
        <p:nvSpPr>
          <p:cNvPr id="10" name="Shape 87"/>
          <p:cNvSpPr txBox="1"/>
          <p:nvPr/>
        </p:nvSpPr>
        <p:spPr>
          <a:xfrm>
            <a:off x="238654" y="173902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Генная инженерия</a:t>
            </a:r>
          </a:p>
        </p:txBody>
      </p:sp>
    </p:spTree>
    <p:extLst>
      <p:ext uri="{BB962C8B-B14F-4D97-AF65-F5344CB8AC3E}">
        <p14:creationId xmlns:p14="http://schemas.microsoft.com/office/powerpoint/2010/main" val="263686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37468" y="173937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Получение </a:t>
            </a:r>
            <a:r>
              <a:rPr lang="ru-RU" sz="2400" dirty="0" err="1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трансгенных</a:t>
            </a: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 животных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05" y="1446750"/>
            <a:ext cx="1044633" cy="2731066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3951382" y="1982710"/>
            <a:ext cx="1215000" cy="1215000"/>
          </a:xfrm>
          <a:prstGeom prst="ellipse">
            <a:avLst/>
          </a:prstGeom>
          <a:solidFill>
            <a:srgbClr val="F8C56B"/>
          </a:solidFill>
          <a:ln w="76200">
            <a:solidFill>
              <a:srgbClr val="F1E3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04563" y="2201522"/>
            <a:ext cx="258496" cy="276994"/>
          </a:xfrm>
          <a:prstGeom prst="ellipse">
            <a:avLst/>
          </a:prstGeom>
          <a:solidFill>
            <a:srgbClr val="D56D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282573" y="2272675"/>
            <a:ext cx="102476" cy="109809"/>
          </a:xfrm>
          <a:prstGeom prst="ellipse">
            <a:avLst/>
          </a:prstGeom>
          <a:solidFill>
            <a:srgbClr val="F19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02017" y="1840500"/>
            <a:ext cx="2013006" cy="1562093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>
            <a:off x="2524714" y="2616750"/>
            <a:ext cx="562286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628964" y="2601812"/>
            <a:ext cx="562286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282507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12000" y="3849320"/>
            <a:ext cx="22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Сорт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54376" y="3846342"/>
            <a:ext cx="22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Порода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01187" y="3846342"/>
            <a:ext cx="22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Штамм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31" y="984952"/>
            <a:ext cx="2205039" cy="28911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000" y="2121750"/>
            <a:ext cx="1825859" cy="14369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000" y="2272711"/>
            <a:ext cx="2403375" cy="145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081957"/>
      </p:ext>
    </p:extLst>
  </p:cSld>
  <p:clrMapOvr>
    <a:masterClrMapping/>
  </p:clrMapOvr>
  <p:transition spd="slow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411163"/>
            <a:ext cx="6012000" cy="1755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9663" y="723416"/>
            <a:ext cx="5952337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rgbClr val="002060"/>
                </a:solidFill>
                <a:latin typeface="+mn-lt"/>
              </a:rPr>
              <a:t>Клеточная инженерия</a:t>
            </a:r>
            <a:r>
              <a:rPr lang="ru-RU" sz="1800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800" dirty="0">
                <a:latin typeface="+mn-lt"/>
              </a:rPr>
              <a:t>основана на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культивировании отдельных клеток или тканей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 искусственных питательных средах.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000" y="546750"/>
            <a:ext cx="897971" cy="402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5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3156750"/>
            <a:ext cx="5337000" cy="1575588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1244" y="3436712"/>
            <a:ext cx="5590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Методы клеточной технологии позволяют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выращивать отдельные соматические клетки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на питательных средах.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000" y="588849"/>
            <a:ext cx="4025729" cy="244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38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1800" y="288000"/>
            <a:ext cx="715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Этапы биотехнологического процесса:</a:t>
            </a:r>
          </a:p>
        </p:txBody>
      </p:sp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522" y="1143300"/>
            <a:ext cx="7788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Подготовка объекта.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6198" y="1732851"/>
            <a:ext cx="221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Культивирование.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Выделение.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Очистка.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Модификация.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3522" y="4091055"/>
            <a:ext cx="5943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Использование полученных продуктов.</a:t>
            </a:r>
          </a:p>
        </p:txBody>
      </p:sp>
    </p:spTree>
    <p:extLst>
      <p:ext uri="{BB962C8B-B14F-4D97-AF65-F5344CB8AC3E}">
        <p14:creationId xmlns:p14="http://schemas.microsoft.com/office/powerpoint/2010/main" val="15643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uild="allAtOnce"/>
      <p:bldP spid="12" grpId="0"/>
      <p:bldP spid="13" grpId="0"/>
      <p:bldP spid="14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/>
          <p:nvPr/>
        </p:nvSpPr>
        <p:spPr>
          <a:xfrm>
            <a:off x="252000" y="159680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Микроклональное размножение растений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000" y="1123918"/>
            <a:ext cx="3247832" cy="3247832"/>
          </a:xfrm>
          <a:prstGeom prst="ellipse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00" y="1828218"/>
            <a:ext cx="2282365" cy="2282365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>
            <a:off x="3672000" y="2908218"/>
            <a:ext cx="885993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092837"/>
      </p:ext>
    </p:extLst>
  </p:cSld>
  <p:clrMapOvr>
    <a:masterClrMapping/>
  </p:clrMapOvr>
  <p:transition spd="slow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/>
          <p:nvPr/>
        </p:nvSpPr>
        <p:spPr>
          <a:xfrm>
            <a:off x="252000" y="159680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Микроклональное размножение растений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0" y="1400687"/>
            <a:ext cx="4455000" cy="270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6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754" y="2166750"/>
            <a:ext cx="2759033" cy="16727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754" y="770941"/>
            <a:ext cx="685246" cy="306860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4373714"/>
            <a:ext cx="294905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Питательные среды</a:t>
            </a:r>
          </a:p>
        </p:txBody>
      </p:sp>
    </p:spTree>
    <p:extLst>
      <p:ext uri="{BB962C8B-B14F-4D97-AF65-F5344CB8AC3E}">
        <p14:creationId xmlns:p14="http://schemas.microsoft.com/office/powerpoint/2010/main" val="216596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000" y="1458570"/>
            <a:ext cx="3647889" cy="2211712"/>
          </a:xfrm>
          <a:prstGeom prst="rect">
            <a:avLst/>
          </a:prstGeom>
        </p:spPr>
      </p:pic>
      <p:sp>
        <p:nvSpPr>
          <p:cNvPr id="8" name="Shape 87"/>
          <p:cNvSpPr txBox="1"/>
          <p:nvPr/>
        </p:nvSpPr>
        <p:spPr>
          <a:xfrm>
            <a:off x="252000" y="159680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Микроклональное размножение растений</a:t>
            </a:r>
          </a:p>
        </p:txBody>
      </p:sp>
      <p:sp>
        <p:nvSpPr>
          <p:cNvPr id="9" name="Овал 8"/>
          <p:cNvSpPr/>
          <p:nvPr/>
        </p:nvSpPr>
        <p:spPr>
          <a:xfrm>
            <a:off x="5669865" y="1502528"/>
            <a:ext cx="938009" cy="968443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689460" y="1824528"/>
                <a:ext cx="8988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rgbClr val="002060"/>
                    </a:solidFill>
                    <a:latin typeface="+mn-lt"/>
                  </a:rPr>
                  <a:t>T</a:t>
                </a:r>
                <a:r>
                  <a:rPr lang="ru-RU" sz="1600" b="1" dirty="0">
                    <a:solidFill>
                      <a:srgbClr val="002060"/>
                    </a:solidFill>
                    <a:latin typeface="+mn-lt"/>
                  </a:rPr>
                  <a:t>, </a:t>
                </a:r>
                <a:r>
                  <a:rPr lang="en-US" sz="1600" b="1" dirty="0" err="1">
                    <a:solidFill>
                      <a:srgbClr val="002060"/>
                    </a:solidFill>
                    <a:latin typeface="+mn-lt"/>
                  </a:rPr>
                  <a:t>h</a:t>
                </a:r>
                <a14:m>
                  <m:oMath xmlns:m="http://schemas.openxmlformats.org/officeDocument/2006/math">
                    <m:r>
                      <a:rPr lang="en-US" sz="1600" b="1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𝛝</m:t>
                    </m:r>
                  </m:oMath>
                </a14:m>
                <a:endParaRPr lang="ru-RU" sz="1600" b="1" dirty="0">
                  <a:solidFill>
                    <a:srgbClr val="00206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9460" y="1824528"/>
                <a:ext cx="898818" cy="338554"/>
              </a:xfrm>
              <a:prstGeom prst="rect">
                <a:avLst/>
              </a:prstGeom>
              <a:blipFill rotWithShape="0">
                <a:blip r:embed="rId5"/>
                <a:stretch>
                  <a:fillRect t="-5357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287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000" y="1458570"/>
            <a:ext cx="3647889" cy="221171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4042511"/>
            <a:ext cx="3851999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Shape 87"/>
          <p:cNvSpPr txBox="1"/>
          <p:nvPr/>
        </p:nvSpPr>
        <p:spPr>
          <a:xfrm>
            <a:off x="252000" y="159680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Микроклональное размножение растений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0963" y="4363006"/>
            <a:ext cx="3070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+mj-lt"/>
              </a:rPr>
              <a:t>Каллус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─ тканевой наплыв.</a:t>
            </a:r>
            <a:endParaRPr lang="ru-RU" sz="1600" dirty="0">
              <a:latin typeface="+mn-lt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163659" y="1720968"/>
            <a:ext cx="1525624" cy="1575124"/>
          </a:xfrm>
          <a:prstGeom prst="ellipse">
            <a:avLst/>
          </a:prstGeom>
          <a:solidFill>
            <a:srgbClr val="B5C5B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8538" y="1778994"/>
            <a:ext cx="1460099" cy="142228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3757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7"/>
          <p:cNvSpPr txBox="1"/>
          <p:nvPr/>
        </p:nvSpPr>
        <p:spPr>
          <a:xfrm>
            <a:off x="252000" y="159680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Микроклональное размножение растений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000" y="1458570"/>
            <a:ext cx="3647889" cy="221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15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7"/>
          <p:cNvSpPr txBox="1"/>
          <p:nvPr/>
        </p:nvSpPr>
        <p:spPr>
          <a:xfrm>
            <a:off x="252000" y="159680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Деление растительной клетки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079" y="1401750"/>
            <a:ext cx="1642709" cy="28090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498" y="1403101"/>
            <a:ext cx="1636138" cy="28090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17" y="1403101"/>
            <a:ext cx="1636138" cy="28090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005" y="1401751"/>
            <a:ext cx="1642709" cy="2809033"/>
          </a:xfrm>
          <a:prstGeom prst="rect">
            <a:avLst/>
          </a:prstGeom>
        </p:spPr>
      </p:pic>
      <p:sp>
        <p:nvSpPr>
          <p:cNvPr id="2" name="Стрелка вправо 1"/>
          <p:cNvSpPr/>
          <p:nvPr/>
        </p:nvSpPr>
        <p:spPr>
          <a:xfrm>
            <a:off x="2284055" y="2704634"/>
            <a:ext cx="423443" cy="315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27945" y="2704634"/>
            <a:ext cx="423443" cy="315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6409788" y="2704634"/>
            <a:ext cx="423443" cy="315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425633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4029"/>
            <a:ext cx="5273819" cy="3197721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5979" y="411163"/>
            <a:ext cx="4947839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Гаплоидный геном бактерии позволяет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выявить любые мутации уже в первом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поколении.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А также высокая интенсивность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размножения даёт возможность найти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полезную мутацию по интересующему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исследователя гену.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000" y="2272711"/>
            <a:ext cx="2403375" cy="14571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01187" y="3846342"/>
            <a:ext cx="22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Штамм</a:t>
            </a:r>
          </a:p>
        </p:txBody>
      </p:sp>
    </p:spTree>
    <p:extLst>
      <p:ext uri="{BB962C8B-B14F-4D97-AF65-F5344CB8AC3E}">
        <p14:creationId xmlns:p14="http://schemas.microsoft.com/office/powerpoint/2010/main" val="57558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4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4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4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4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4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0" y="411163"/>
            <a:ext cx="7407000" cy="1350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2000" y="578624"/>
            <a:ext cx="88718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Вегетативное размножение на искусственных питательных средах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позволяет почти бесконечно размножать одно растение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из маленьких кусочков вегетативных органов.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95" y="2166750"/>
            <a:ext cx="2088266" cy="2088266"/>
          </a:xfrm>
          <a:prstGeom prst="ellipse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606" y="2478367"/>
            <a:ext cx="2180729" cy="13221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000" y="2481750"/>
            <a:ext cx="2180729" cy="1322174"/>
          </a:xfrm>
          <a:prstGeom prst="rect">
            <a:avLst/>
          </a:prstGeom>
        </p:spPr>
      </p:pic>
      <p:sp>
        <p:nvSpPr>
          <p:cNvPr id="19" name="Стрелка вправо 18"/>
          <p:cNvSpPr/>
          <p:nvPr/>
        </p:nvSpPr>
        <p:spPr>
          <a:xfrm>
            <a:off x="3018993" y="3050034"/>
            <a:ext cx="423443" cy="315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5832475" y="3053417"/>
            <a:ext cx="423443" cy="315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24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3651750"/>
            <a:ext cx="4084322" cy="1097216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260" y="259835"/>
            <a:ext cx="1048518" cy="44411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2000" y="4031081"/>
            <a:ext cx="3742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err="1">
                <a:solidFill>
                  <a:srgbClr val="002060"/>
                </a:solidFill>
                <a:latin typeface="+mj-lt"/>
              </a:rPr>
              <a:t>In</a:t>
            </a:r>
            <a:r>
              <a:rPr lang="ru-RU" sz="1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</a:rPr>
              <a:t>vitro</a:t>
            </a:r>
            <a:r>
              <a:rPr lang="ru-RU" sz="1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600" dirty="0">
                <a:latin typeface="+mn-lt"/>
              </a:rPr>
              <a:t>— вне живого организма.</a:t>
            </a:r>
          </a:p>
        </p:txBody>
      </p:sp>
    </p:spTree>
    <p:extLst>
      <p:ext uri="{BB962C8B-B14F-4D97-AF65-F5344CB8AC3E}">
        <p14:creationId xmlns:p14="http://schemas.microsoft.com/office/powerpoint/2010/main" val="359104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44291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Клеточная инженерия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527" y="877139"/>
            <a:ext cx="884534" cy="39610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000" y="906120"/>
            <a:ext cx="884534" cy="39610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171" y="889882"/>
            <a:ext cx="932154" cy="3948301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>
            <a:off x="2727928" y="2905968"/>
            <a:ext cx="885993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562000" y="2905968"/>
            <a:ext cx="885993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51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" y="4042511"/>
            <a:ext cx="362700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90058" y="4408339"/>
            <a:ext cx="3046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Термостат лабораторный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836" y="818411"/>
            <a:ext cx="3625878" cy="32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7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87"/>
          <p:cNvSpPr txBox="1"/>
          <p:nvPr/>
        </p:nvSpPr>
        <p:spPr>
          <a:xfrm>
            <a:off x="252000" y="144291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Клеточная инженерия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302" y="821030"/>
            <a:ext cx="3586152" cy="3621861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>
            <a:off x="4077000" y="2905968"/>
            <a:ext cx="885993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000" y="804512"/>
            <a:ext cx="910175" cy="385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65369"/>
      </p:ext>
    </p:extLst>
  </p:cSld>
  <p:clrMapOvr>
    <a:masterClrMapping/>
  </p:clrMapOvr>
  <p:transition spd="slow"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11163"/>
            <a:ext cx="5337000" cy="1755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0799" y="627236"/>
            <a:ext cx="8871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При помощи клеточной инженерии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можно получать безвирусные, оздоровлённые,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генетически идентичные исходному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материалу посадочные материалы.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698" y="1720134"/>
            <a:ext cx="3012204" cy="301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75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3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3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3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" y="4042511"/>
            <a:ext cx="2952749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6159" y="4408339"/>
            <a:ext cx="1340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>
                <a:latin typeface="+mn-lt"/>
              </a:rPr>
              <a:t>Женьшень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023" y="563748"/>
            <a:ext cx="3820505" cy="401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6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" y="4042511"/>
            <a:ext cx="2952749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8195" y="4408339"/>
            <a:ext cx="2156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>
                <a:latin typeface="+mn-lt"/>
              </a:rPr>
              <a:t>Корень женьшеня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216061"/>
            <a:ext cx="3739217" cy="28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6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3990" y="3878853"/>
            <a:ext cx="218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1 л питательной среды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25818" y="4017353"/>
            <a:ext cx="135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n-lt"/>
              </a:rPr>
              <a:t>100 г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00" y="769005"/>
            <a:ext cx="2869628" cy="28696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133" y="1033339"/>
            <a:ext cx="2696089" cy="283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49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83075" y="578792"/>
            <a:ext cx="89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70C0"/>
                </a:solidFill>
                <a:latin typeface="+mn-lt"/>
              </a:rPr>
              <a:t>250 кг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0635" y="578792"/>
            <a:ext cx="89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70C0"/>
                </a:solidFill>
                <a:latin typeface="+mn-lt"/>
              </a:rPr>
              <a:t>5 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30677" y="3945547"/>
            <a:ext cx="2433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Заготавливают сборщики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46184" y="3945753"/>
            <a:ext cx="2793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Вырабатывает микробиологическая промышленность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54" y="1348988"/>
            <a:ext cx="2903859" cy="22016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873" y="938299"/>
            <a:ext cx="648761" cy="2905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25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4029"/>
            <a:ext cx="5427001" cy="2612721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8239" y="701121"/>
            <a:ext cx="4947839" cy="1443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Селекция микроорганизмов основана на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rgbClr val="002060"/>
                </a:solidFill>
                <a:latin typeface="+mn-lt"/>
              </a:rPr>
              <a:t>экспериментальном мутагенезе </a:t>
            </a:r>
            <a:r>
              <a:rPr lang="ru-RU" sz="1800" dirty="0">
                <a:latin typeface="+mn-lt"/>
              </a:rPr>
              <a:t>и 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отборе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наиболее продуктивных штаммов,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генетически идентичных клеток ― клонов.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000" y="2272711"/>
            <a:ext cx="2403375" cy="14571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01187" y="3846342"/>
            <a:ext cx="22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Штамм</a:t>
            </a:r>
          </a:p>
        </p:txBody>
      </p:sp>
    </p:spTree>
    <p:extLst>
      <p:ext uri="{BB962C8B-B14F-4D97-AF65-F5344CB8AC3E}">
        <p14:creationId xmlns:p14="http://schemas.microsoft.com/office/powerpoint/2010/main" val="369023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4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4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4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44291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Экологическая биотехнология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259" y="916322"/>
            <a:ext cx="3763741" cy="38160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000" y="1131750"/>
            <a:ext cx="3935437" cy="39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3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98" y="877139"/>
            <a:ext cx="4156944" cy="41569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000" y="877139"/>
            <a:ext cx="4156944" cy="4156944"/>
          </a:xfrm>
          <a:prstGeom prst="rect">
            <a:avLst/>
          </a:prstGeom>
        </p:spPr>
      </p:pic>
      <p:sp>
        <p:nvSpPr>
          <p:cNvPr id="3" name="Shape 87"/>
          <p:cNvSpPr txBox="1"/>
          <p:nvPr/>
        </p:nvSpPr>
        <p:spPr>
          <a:xfrm>
            <a:off x="252000" y="144291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Экологическая биотехнология  </a:t>
            </a:r>
          </a:p>
        </p:txBody>
      </p:sp>
    </p:spTree>
    <p:extLst>
      <p:ext uri="{BB962C8B-B14F-4D97-AF65-F5344CB8AC3E}">
        <p14:creationId xmlns:p14="http://schemas.microsoft.com/office/powerpoint/2010/main" val="44430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44291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Экологическая биотехнология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8" t="9755" r="10909" b="14129"/>
          <a:stretch/>
        </p:blipFill>
        <p:spPr>
          <a:xfrm>
            <a:off x="2723752" y="861806"/>
            <a:ext cx="3690000" cy="372488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5261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59680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Получение экологически чистых видов топлива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5" b="14129"/>
          <a:stretch/>
        </p:blipFill>
        <p:spPr>
          <a:xfrm>
            <a:off x="524572" y="870494"/>
            <a:ext cx="7596554" cy="364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5601" y="861750"/>
            <a:ext cx="72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Навоз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81886" y="1590494"/>
            <a:ext cx="1187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+mn-lt"/>
              </a:rPr>
              <a:t>Мешалка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69572" y="2002717"/>
            <a:ext cx="99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Биогаз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9572" y="3172717"/>
            <a:ext cx="1237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+mn-lt"/>
              </a:rPr>
              <a:t>Гнилой ил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14572" y="3859447"/>
            <a:ext cx="15414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+mn-lt"/>
              </a:rPr>
              <a:t>Подогреватель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0638" y="4425494"/>
            <a:ext cx="2328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+mn-lt"/>
              </a:rPr>
              <a:t>Бродильный аппарат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477308" y="2963849"/>
                <a:ext cx="18357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latin typeface="+mn-lt"/>
                  </a:rPr>
                  <a:t>Водяная баня 40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r>
                  <a:rPr lang="ru-RU" dirty="0">
                    <a:latin typeface="+mn-lt"/>
                  </a:rPr>
                  <a:t> 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7308" y="2963849"/>
                <a:ext cx="1835754" cy="307777"/>
              </a:xfrm>
              <a:prstGeom prst="rect">
                <a:avLst/>
              </a:prstGeom>
              <a:blipFill rotWithShape="0">
                <a:blip r:embed="rId5"/>
                <a:stretch>
                  <a:fillRect l="-993" t="-3922" b="-196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3415629" y="4425494"/>
            <a:ext cx="2328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+mn-lt"/>
              </a:rPr>
              <a:t>Резервуар для шлама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96353" y="4425494"/>
            <a:ext cx="2328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+mn-lt"/>
              </a:rPr>
              <a:t>Газовый коллектор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49572" y="3747923"/>
            <a:ext cx="8973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tx1"/>
                </a:solidFill>
                <a:latin typeface="+mn-lt"/>
              </a:rPr>
              <a:t>Газовый</a:t>
            </a:r>
          </a:p>
          <a:p>
            <a:r>
              <a:rPr lang="ru-RU" sz="1100" dirty="0">
                <a:solidFill>
                  <a:schemeClr val="tx1"/>
                </a:solidFill>
                <a:latin typeface="+mn-lt"/>
              </a:rPr>
              <a:t>двигатель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59572" y="2649679"/>
            <a:ext cx="8973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tx1"/>
                </a:solidFill>
                <a:latin typeface="+mn-lt"/>
              </a:rPr>
              <a:t>Генератор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30000" y="1328884"/>
            <a:ext cx="119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+mn-lt"/>
              </a:rPr>
              <a:t>Горючий газ  </a:t>
            </a:r>
          </a:p>
        </p:txBody>
      </p:sp>
    </p:spTree>
    <p:extLst>
      <p:ext uri="{BB962C8B-B14F-4D97-AF65-F5344CB8AC3E}">
        <p14:creationId xmlns:p14="http://schemas.microsoft.com/office/powerpoint/2010/main" val="101111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59680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Получение экологически чистых видов топлива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46" y="2031750"/>
            <a:ext cx="2380992" cy="14743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67000" y="3591198"/>
            <a:ext cx="7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1 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066312" y="3591198"/>
                <a:ext cx="1035612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800" dirty="0">
                    <a:latin typeface="+mn-lt"/>
                  </a:rPr>
                  <a:t>500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1800" b="0" i="1" smtClean="0">
                            <a:latin typeface="Cambria Math" panose="02040503050406030204" pitchFamily="18" charset="0"/>
                          </a:rPr>
                          <m:t>м</m:t>
                        </m:r>
                      </m:e>
                      <m:sup>
                        <m:r>
                          <a:rPr lang="ru-RU" sz="1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ru-RU" sz="1800" dirty="0">
                  <a:latin typeface="+mn-lt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312" y="3591198"/>
                <a:ext cx="1035612" cy="375552"/>
              </a:xfrm>
              <a:prstGeom prst="rect">
                <a:avLst/>
              </a:prstGeom>
              <a:blipFill rotWithShape="0">
                <a:blip r:embed="rId5"/>
                <a:stretch>
                  <a:fillRect t="-6452" b="-241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6925548" y="3584978"/>
            <a:ext cx="1035612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350 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250" y="1658513"/>
            <a:ext cx="1836207" cy="18362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850" y="1471299"/>
            <a:ext cx="2031150" cy="203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11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44291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Экологическая биотехнология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60" y="1420373"/>
            <a:ext cx="3150890" cy="31508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167" y="3516750"/>
            <a:ext cx="789187" cy="789187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sp>
        <p:nvSpPr>
          <p:cNvPr id="10" name="Овал 9"/>
          <p:cNvSpPr/>
          <p:nvPr/>
        </p:nvSpPr>
        <p:spPr>
          <a:xfrm>
            <a:off x="5239129" y="1437308"/>
            <a:ext cx="1098255" cy="1133888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285015" y="1714685"/>
                <a:ext cx="1052369" cy="579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chemeClr val="tx1"/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ru-RU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 мл</m:t>
                    </m:r>
                    <m:r>
                      <a:rPr lang="ru-RU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→0,7 вольт </m:t>
                    </m:r>
                  </m:oMath>
                </a14:m>
                <a:endParaRPr lang="ru-RU" sz="1600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015" y="1714685"/>
                <a:ext cx="1052369" cy="57913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538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-3863" y="411163"/>
            <a:ext cx="5295863" cy="1755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9591" y="781124"/>
            <a:ext cx="504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Основа современного биотехнологического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производства </a:t>
            </a:r>
            <a:r>
              <a:rPr lang="ru-RU" sz="16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─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 это синтез различных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веществ с помощью клеток микроорганизмов.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9322" y="2050907"/>
            <a:ext cx="2384131" cy="9716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62240">
            <a:off x="1040638" y="1309053"/>
            <a:ext cx="1149476" cy="24553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22000" y="1108437"/>
            <a:ext cx="1799867" cy="285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5187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23457E-7 L 0.47326 1.2345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6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23457E-7 L 0.01164 0.1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77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23457E-7 L 0.01979 0.32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160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3" b="19111"/>
          <a:stretch/>
        </p:blipFill>
        <p:spPr>
          <a:xfrm>
            <a:off x="837000" y="1176751"/>
            <a:ext cx="3451249" cy="25665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811" y="850700"/>
            <a:ext cx="3050028" cy="30500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80538" y="4281750"/>
            <a:ext cx="2245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Животная клетка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9996" y="4281750"/>
            <a:ext cx="266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Растительная клетка</a:t>
            </a:r>
          </a:p>
        </p:txBody>
      </p:sp>
    </p:spTree>
    <p:extLst>
      <p:ext uri="{BB962C8B-B14F-4D97-AF65-F5344CB8AC3E}">
        <p14:creationId xmlns:p14="http://schemas.microsoft.com/office/powerpoint/2010/main" val="25649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" y="3921751"/>
            <a:ext cx="3716999" cy="1221750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8" y="0"/>
            <a:ext cx="1316572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3965" y="4191507"/>
            <a:ext cx="3140603" cy="682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 err="1">
                <a:latin typeface="+mn-lt"/>
              </a:rPr>
              <a:t>Биореактор</a:t>
            </a:r>
            <a:r>
              <a:rPr lang="ru-RU" sz="1600" dirty="0">
                <a:latin typeface="+mn-lt"/>
              </a:rPr>
              <a:t> для сбраживания </a:t>
            </a:r>
          </a:p>
          <a:p>
            <a:pPr algn="ctr">
              <a:lnSpc>
                <a:spcPct val="125000"/>
              </a:lnSpc>
            </a:pPr>
            <a:r>
              <a:rPr lang="ru-RU" sz="1600" dirty="0">
                <a:latin typeface="+mn-lt"/>
              </a:rPr>
              <a:t>растительного сырья</a:t>
            </a:r>
          </a:p>
        </p:txBody>
      </p:sp>
    </p:spTree>
    <p:extLst>
      <p:ext uri="{BB962C8B-B14F-4D97-AF65-F5344CB8AC3E}">
        <p14:creationId xmlns:p14="http://schemas.microsoft.com/office/powerpoint/2010/main" val="355292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 6"/>
          <p:cNvSpPr/>
          <p:nvPr/>
        </p:nvSpPr>
        <p:spPr>
          <a:xfrm>
            <a:off x="4167000" y="2237753"/>
            <a:ext cx="838226" cy="683315"/>
          </a:xfrm>
          <a:prstGeom prst="mathEqual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071290" y="3746917"/>
                <a:ext cx="613552" cy="394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1800" i="1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1800" b="0" i="1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 м</m:t>
                          </m:r>
                        </m:e>
                        <m:sup>
                          <m:r>
                            <a:rPr lang="ru-RU" sz="1800" b="0" i="1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1800" dirty="0">
                  <a:solidFill>
                    <a:schemeClr val="bg2">
                      <a:lumMod val="75000"/>
                    </a:schemeClr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1290" y="3746917"/>
                <a:ext cx="613552" cy="39485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6156497" y="3759677"/>
            <a:ext cx="1679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100 коров </a:t>
            </a:r>
          </a:p>
        </p:txBody>
      </p:sp>
      <p:sp>
        <p:nvSpPr>
          <p:cNvPr id="15" name="Овал 14"/>
          <p:cNvSpPr/>
          <p:nvPr/>
        </p:nvSpPr>
        <p:spPr>
          <a:xfrm>
            <a:off x="3921859" y="546750"/>
            <a:ext cx="1291314" cy="1333211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sp>
        <p:nvSpPr>
          <p:cNvPr id="9" name="TextBox 8"/>
          <p:cNvSpPr txBox="1"/>
          <p:nvPr/>
        </p:nvSpPr>
        <p:spPr>
          <a:xfrm>
            <a:off x="3614235" y="1059466"/>
            <a:ext cx="19065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30 кг белка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897818">
            <a:off x="1205674" y="1642867"/>
            <a:ext cx="1111667" cy="176355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897818">
            <a:off x="2257321" y="998183"/>
            <a:ext cx="1111667" cy="176355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093412">
            <a:off x="2573139" y="2694882"/>
            <a:ext cx="638647" cy="101315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438" y="1090917"/>
            <a:ext cx="2669177" cy="266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1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74" y="1883881"/>
            <a:ext cx="493760" cy="4522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977" y="1660758"/>
            <a:ext cx="493760" cy="4522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778" y="2340607"/>
            <a:ext cx="493760" cy="4522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08" y="2623792"/>
            <a:ext cx="493760" cy="4522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175" y="3063472"/>
            <a:ext cx="493760" cy="4522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736" y="2782434"/>
            <a:ext cx="493760" cy="45222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030" y="2065545"/>
            <a:ext cx="493760" cy="452228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522000" y="1390121"/>
            <a:ext cx="2335317" cy="233531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294" y="1883880"/>
            <a:ext cx="493760" cy="45222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205" y="2775264"/>
            <a:ext cx="493760" cy="45222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452" y="2740706"/>
            <a:ext cx="493760" cy="45222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026" y="2065544"/>
            <a:ext cx="493760" cy="452228"/>
          </a:xfrm>
          <a:prstGeom prst="rect">
            <a:avLst/>
          </a:prstGeom>
        </p:spPr>
      </p:pic>
      <p:sp>
        <p:nvSpPr>
          <p:cNvPr id="23" name="Овал 22"/>
          <p:cNvSpPr/>
          <p:nvPr/>
        </p:nvSpPr>
        <p:spPr>
          <a:xfrm>
            <a:off x="3405614" y="1399943"/>
            <a:ext cx="2335317" cy="233531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402" y="1883880"/>
            <a:ext cx="493760" cy="45222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205" y="1660757"/>
            <a:ext cx="493760" cy="45222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006" y="2340606"/>
            <a:ext cx="493760" cy="45222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336" y="2623791"/>
            <a:ext cx="493760" cy="45222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403" y="3063471"/>
            <a:ext cx="493760" cy="45222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964" y="2782433"/>
            <a:ext cx="493760" cy="45222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258" y="2065544"/>
            <a:ext cx="493760" cy="452228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6289228" y="1390120"/>
            <a:ext cx="2335317" cy="233531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2951525" y="2551152"/>
            <a:ext cx="36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832475" y="2551152"/>
            <a:ext cx="36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hape 87"/>
          <p:cNvSpPr txBox="1"/>
          <p:nvPr/>
        </p:nvSpPr>
        <p:spPr>
          <a:xfrm>
            <a:off x="252000" y="165353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Селекция микроорганизмов</a:t>
            </a:r>
          </a:p>
        </p:txBody>
      </p:sp>
    </p:spTree>
    <p:extLst>
      <p:ext uri="{BB962C8B-B14F-4D97-AF65-F5344CB8AC3E}">
        <p14:creationId xmlns:p14="http://schemas.microsoft.com/office/powerpoint/2010/main" val="311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123271" y="3103794"/>
            <a:ext cx="1493378" cy="1541831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00" y="3246750"/>
            <a:ext cx="1255917" cy="12559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84959" y="4307071"/>
            <a:ext cx="11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Белок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958" y="904754"/>
            <a:ext cx="5103475" cy="340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0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 6"/>
          <p:cNvSpPr/>
          <p:nvPr/>
        </p:nvSpPr>
        <p:spPr>
          <a:xfrm>
            <a:off x="4167000" y="2237753"/>
            <a:ext cx="838226" cy="683315"/>
          </a:xfrm>
          <a:prstGeom prst="mathEqual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2000" y="3716055"/>
            <a:ext cx="1800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1 т кормовых дрожжей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43675" y="3839165"/>
            <a:ext cx="1828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5–7 т зерна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139" y="1505109"/>
            <a:ext cx="3108923" cy="188867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897818">
            <a:off x="1205674" y="1642867"/>
            <a:ext cx="1111667" cy="17635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897818">
            <a:off x="2257321" y="998183"/>
            <a:ext cx="1111667" cy="176355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093412">
            <a:off x="2573139" y="2694882"/>
            <a:ext cx="638647" cy="101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0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-3863" y="411163"/>
            <a:ext cx="8708113" cy="1800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2000" y="636750"/>
            <a:ext cx="8784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Биотехнология изучает возможность использования живых организмов, их систем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или продуктов их жизнедеятельности для решения технологических задач, а также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возможности создания живых организмов с необходимыми свойствами методом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генной инженерии.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63" y="3146416"/>
            <a:ext cx="1797000" cy="8504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750" y="3021750"/>
            <a:ext cx="1010813" cy="10108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075" y="3024788"/>
            <a:ext cx="1102175" cy="14505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375" y="3024788"/>
            <a:ext cx="1010813" cy="10108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250" y="3146416"/>
            <a:ext cx="1797000" cy="849881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>
            <a:off x="2314250" y="3588461"/>
            <a:ext cx="270000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709250" y="3588461"/>
            <a:ext cx="270000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149250" y="3573611"/>
            <a:ext cx="270000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589250" y="3553436"/>
            <a:ext cx="270000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190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76519" y="1177970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976520" y="1909521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976521" y="2640850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976522" y="3372624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976518" y="446419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976525" y="4103509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88780" y="530977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Природный штамм микроорганизма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84565" y="1256233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Выявление и отбор продуктивного штамма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88780" y="1988006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Обработка штамма мутагенами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69689" y="2719224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Выявление и отбор перспективных мутагенов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69214" y="3329714"/>
            <a:ext cx="252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Многократный пересев с контролем на образование требуемого продукта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69689" y="4181994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Получение продуктивного штамма</a:t>
            </a:r>
          </a:p>
        </p:txBody>
      </p:sp>
      <p:sp>
        <p:nvSpPr>
          <p:cNvPr id="31" name="Овал 30"/>
          <p:cNvSpPr/>
          <p:nvPr/>
        </p:nvSpPr>
        <p:spPr>
          <a:xfrm>
            <a:off x="4305164" y="52154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32" name="Овал 31"/>
          <p:cNvSpPr/>
          <p:nvPr/>
        </p:nvSpPr>
        <p:spPr>
          <a:xfrm>
            <a:off x="4305164" y="124403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33" name="Овал 32"/>
          <p:cNvSpPr/>
          <p:nvPr/>
        </p:nvSpPr>
        <p:spPr>
          <a:xfrm>
            <a:off x="4305164" y="197894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34" name="Овал 33"/>
          <p:cNvSpPr/>
          <p:nvPr/>
        </p:nvSpPr>
        <p:spPr>
          <a:xfrm>
            <a:off x="4305164" y="2710834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38" name="Овал 37"/>
          <p:cNvSpPr/>
          <p:nvPr/>
        </p:nvSpPr>
        <p:spPr>
          <a:xfrm>
            <a:off x="4305164" y="34427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39" name="Овал 38"/>
          <p:cNvSpPr/>
          <p:nvPr/>
        </p:nvSpPr>
        <p:spPr>
          <a:xfrm>
            <a:off x="4305164" y="4165214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40" name="Shape 87"/>
          <p:cNvSpPr txBox="1"/>
          <p:nvPr/>
        </p:nvSpPr>
        <p:spPr>
          <a:xfrm>
            <a:off x="244483" y="135664"/>
            <a:ext cx="7492325" cy="1102179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Этапы селекции </a:t>
            </a:r>
          </a:p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микроорганизмов</a:t>
            </a:r>
          </a:p>
        </p:txBody>
      </p:sp>
    </p:spTree>
    <p:extLst>
      <p:ext uri="{BB962C8B-B14F-4D97-AF65-F5344CB8AC3E}">
        <p14:creationId xmlns:p14="http://schemas.microsoft.com/office/powerpoint/2010/main" val="2394346932"/>
      </p:ext>
    </p:extLst>
  </p:cSld>
  <p:clrMapOvr>
    <a:masterClrMapping/>
  </p:clrMapOvr>
  <p:transition spd="slow">
    <p:wipe dir="d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02000" y="781083"/>
            <a:ext cx="4178760" cy="1102179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 algn="ctr">
              <a:buClr>
                <a:srgbClr val="494429"/>
              </a:buClr>
              <a:buSzPct val="25000"/>
            </a:pP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Основные направления </a:t>
            </a:r>
            <a:r>
              <a:rPr lang="ru-RU" sz="2400" dirty="0" err="1">
                <a:solidFill>
                  <a:schemeClr val="bg2">
                    <a:lumMod val="75000"/>
                  </a:schemeClr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биоинженеринга</a:t>
            </a:r>
            <a:endParaRPr lang="ru-RU" sz="2400" dirty="0">
              <a:solidFill>
                <a:schemeClr val="bg2">
                  <a:lumMod val="75000"/>
                </a:schemeClr>
              </a:solidFill>
              <a:latin typeface="+mj-lt"/>
              <a:ea typeface="Blogger Sans" panose="02000506030000020004" pitchFamily="50" charset="0"/>
              <a:cs typeface="Segoe UI Semibold" panose="020B0702040204020203" pitchFamily="34" charset="0"/>
              <a:sym typeface="Calibri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747000" y="2432593"/>
            <a:ext cx="1935000" cy="193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507000" y="2432593"/>
            <a:ext cx="1935000" cy="193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98922" y="3066499"/>
            <a:ext cx="184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+mn-lt"/>
              </a:rPr>
              <a:t>Генная инженерия</a:t>
            </a:r>
            <a:endParaRPr lang="ru-RU" sz="2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2001" y="3046150"/>
            <a:ext cx="184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+mn-lt"/>
              </a:rPr>
              <a:t>Клеточная инженерия  </a:t>
            </a:r>
          </a:p>
        </p:txBody>
      </p:sp>
      <p:cxnSp>
        <p:nvCxnSpPr>
          <p:cNvPr id="9" name="Соединительная линия уступом 8"/>
          <p:cNvCxnSpPr>
            <a:stCxn id="3" idx="2"/>
            <a:endCxn id="2" idx="0"/>
          </p:cNvCxnSpPr>
          <p:nvPr/>
        </p:nvCxnSpPr>
        <p:spPr>
          <a:xfrm rot="5400000">
            <a:off x="2878275" y="719487"/>
            <a:ext cx="549331" cy="2876880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>
            <a:stCxn id="3" idx="2"/>
            <a:endCxn id="6" idx="0"/>
          </p:cNvCxnSpPr>
          <p:nvPr/>
        </p:nvCxnSpPr>
        <p:spPr>
          <a:xfrm rot="16200000" flipH="1">
            <a:off x="5758275" y="716367"/>
            <a:ext cx="549331" cy="2883120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55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/>
          <p:cNvSpPr/>
          <p:nvPr/>
        </p:nvSpPr>
        <p:spPr>
          <a:xfrm>
            <a:off x="747000" y="1626750"/>
            <a:ext cx="1871047" cy="1871047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Овал 36"/>
          <p:cNvSpPr/>
          <p:nvPr/>
        </p:nvSpPr>
        <p:spPr>
          <a:xfrm>
            <a:off x="3665036" y="1626750"/>
            <a:ext cx="1871047" cy="1871047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Овал 37"/>
          <p:cNvSpPr/>
          <p:nvPr/>
        </p:nvSpPr>
        <p:spPr>
          <a:xfrm>
            <a:off x="6525953" y="1626748"/>
            <a:ext cx="1871047" cy="1871047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954" y="1997477"/>
            <a:ext cx="1163139" cy="1129587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162" y="2408733"/>
            <a:ext cx="320721" cy="30707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990" y="1997477"/>
            <a:ext cx="1163139" cy="1129587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198" y="2408733"/>
            <a:ext cx="320721" cy="307073"/>
          </a:xfrm>
          <a:prstGeom prst="rect">
            <a:avLst/>
          </a:prstGeom>
        </p:spPr>
      </p:pic>
      <p:cxnSp>
        <p:nvCxnSpPr>
          <p:cNvPr id="44" name="Прямая со стрелкой 43"/>
          <p:cNvCxnSpPr/>
          <p:nvPr/>
        </p:nvCxnSpPr>
        <p:spPr>
          <a:xfrm>
            <a:off x="747000" y="1559250"/>
            <a:ext cx="509706" cy="505727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3672710" y="1559250"/>
            <a:ext cx="509706" cy="50572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60022" y="3577258"/>
            <a:ext cx="184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Ионизирующее излучение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541287" y="3580313"/>
            <a:ext cx="2102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Ультрафиолетовое</a:t>
            </a:r>
          </a:p>
          <a:p>
            <a:pPr algn="ctr"/>
            <a:r>
              <a:rPr lang="ru-RU" sz="1600" dirty="0">
                <a:latin typeface="+mn-lt"/>
              </a:rPr>
              <a:t>излучение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538976" y="3577257"/>
            <a:ext cx="184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Химические вещества </a:t>
            </a:r>
          </a:p>
        </p:txBody>
      </p:sp>
      <p:pic>
        <p:nvPicPr>
          <p:cNvPr id="52" name="Рисунок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334" y="2362744"/>
            <a:ext cx="1688284" cy="39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08652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042" y="2108535"/>
            <a:ext cx="493760" cy="4522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845" y="1885412"/>
            <a:ext cx="493760" cy="4522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46" y="2565261"/>
            <a:ext cx="493760" cy="4522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976" y="2848446"/>
            <a:ext cx="493760" cy="4522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043" y="3288126"/>
            <a:ext cx="493760" cy="4522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04" y="3007088"/>
            <a:ext cx="493760" cy="45222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898" y="2290199"/>
            <a:ext cx="493760" cy="452228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1262868" y="1614775"/>
            <a:ext cx="2335317" cy="233531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Shape 87"/>
          <p:cNvSpPr txBox="1"/>
          <p:nvPr/>
        </p:nvSpPr>
        <p:spPr>
          <a:xfrm>
            <a:off x="252000" y="165353"/>
            <a:ext cx="7492325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Селекция микроорганизмов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1047200" y="1306386"/>
            <a:ext cx="509706" cy="579026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167000" y="2814696"/>
            <a:ext cx="720919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734" y="1794886"/>
            <a:ext cx="3125654" cy="18950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534" y="1794885"/>
            <a:ext cx="3125654" cy="189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4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76519" y="1177970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976520" y="1909521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976521" y="2640850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976522" y="3372624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976518" y="446419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976525" y="4103509"/>
            <a:ext cx="2745475" cy="6801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88780" y="530977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Природный штамм микроорганизма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84565" y="1256233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Выявление и отбор продуктивного штамма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88780" y="1988006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Обработка штамма мутагенами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69689" y="2719224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Выявление и отбор перспективных мутагенов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69214" y="3329714"/>
            <a:ext cx="252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Многократный пересев с контролем на образование требуемого продукта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69689" y="4181994"/>
            <a:ext cx="252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Получение продуктивного штамма</a:t>
            </a:r>
          </a:p>
        </p:txBody>
      </p:sp>
      <p:sp>
        <p:nvSpPr>
          <p:cNvPr id="31" name="Овал 30"/>
          <p:cNvSpPr/>
          <p:nvPr/>
        </p:nvSpPr>
        <p:spPr>
          <a:xfrm>
            <a:off x="4305164" y="52154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32" name="Овал 31"/>
          <p:cNvSpPr/>
          <p:nvPr/>
        </p:nvSpPr>
        <p:spPr>
          <a:xfrm>
            <a:off x="4305164" y="124403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33" name="Овал 32"/>
          <p:cNvSpPr/>
          <p:nvPr/>
        </p:nvSpPr>
        <p:spPr>
          <a:xfrm>
            <a:off x="4305164" y="197894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34" name="Овал 33"/>
          <p:cNvSpPr/>
          <p:nvPr/>
        </p:nvSpPr>
        <p:spPr>
          <a:xfrm>
            <a:off x="4305164" y="2710834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38" name="Овал 37"/>
          <p:cNvSpPr/>
          <p:nvPr/>
        </p:nvSpPr>
        <p:spPr>
          <a:xfrm>
            <a:off x="4305164" y="34427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39" name="Овал 38"/>
          <p:cNvSpPr/>
          <p:nvPr/>
        </p:nvSpPr>
        <p:spPr>
          <a:xfrm>
            <a:off x="4305164" y="4165214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40" name="Shape 87"/>
          <p:cNvSpPr txBox="1"/>
          <p:nvPr/>
        </p:nvSpPr>
        <p:spPr>
          <a:xfrm>
            <a:off x="244483" y="135664"/>
            <a:ext cx="7492325" cy="1102179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Этапы селекции </a:t>
            </a:r>
          </a:p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микроорганизмов</a:t>
            </a:r>
          </a:p>
        </p:txBody>
      </p:sp>
    </p:spTree>
    <p:extLst>
      <p:ext uri="{BB962C8B-B14F-4D97-AF65-F5344CB8AC3E}">
        <p14:creationId xmlns:p14="http://schemas.microsoft.com/office/powerpoint/2010/main" val="2471460784"/>
      </p:ext>
    </p:extLst>
  </p:cSld>
  <p:clrMapOvr>
    <a:masterClrMapping/>
  </p:clrMapOvr>
  <p:transition spd="slow">
    <p:wipe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Roboto Slab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674</Words>
  <Application>Microsoft Office PowerPoint</Application>
  <PresentationFormat>Экран (16:9)</PresentationFormat>
  <Paragraphs>260</Paragraphs>
  <Slides>64</Slides>
  <Notes>61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72" baseType="lpstr">
      <vt:lpstr>Blogger Sans</vt:lpstr>
      <vt:lpstr>Segoe UI Semibold</vt:lpstr>
      <vt:lpstr>Roboto Slab</vt:lpstr>
      <vt:lpstr>Calibri</vt:lpstr>
      <vt:lpstr>Roboto</vt:lpstr>
      <vt:lpstr>Arial</vt:lpstr>
      <vt:lpstr>Cambria Math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2022-11-02T05:11:17Z</dcterms:modified>
</cp:coreProperties>
</file>