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autoCompressPictures="0">
  <p:sldMasterIdLst>
    <p:sldMasterId id="2147483659" r:id="rId1"/>
  </p:sldMasterIdLst>
  <p:notesMasterIdLst>
    <p:notesMasterId r:id="rId57"/>
  </p:notesMasterIdLst>
  <p:sldIdLst>
    <p:sldId id="408" r:id="rId2"/>
    <p:sldId id="482" r:id="rId3"/>
    <p:sldId id="503" r:id="rId4"/>
    <p:sldId id="411" r:id="rId5"/>
    <p:sldId id="483" r:id="rId6"/>
    <p:sldId id="484" r:id="rId7"/>
    <p:sldId id="504" r:id="rId8"/>
    <p:sldId id="485" r:id="rId9"/>
    <p:sldId id="486" r:id="rId10"/>
    <p:sldId id="487" r:id="rId11"/>
    <p:sldId id="427" r:id="rId12"/>
    <p:sldId id="394" r:id="rId13"/>
    <p:sldId id="505" r:id="rId14"/>
    <p:sldId id="490" r:id="rId15"/>
    <p:sldId id="489" r:id="rId16"/>
    <p:sldId id="492" r:id="rId17"/>
    <p:sldId id="493" r:id="rId18"/>
    <p:sldId id="495" r:id="rId19"/>
    <p:sldId id="494" r:id="rId20"/>
    <p:sldId id="506" r:id="rId21"/>
    <p:sldId id="496" r:id="rId22"/>
    <p:sldId id="497" r:id="rId23"/>
    <p:sldId id="488" r:id="rId24"/>
    <p:sldId id="498" r:id="rId25"/>
    <p:sldId id="449" r:id="rId26"/>
    <p:sldId id="450" r:id="rId27"/>
    <p:sldId id="451" r:id="rId28"/>
    <p:sldId id="453" r:id="rId29"/>
    <p:sldId id="454" r:id="rId30"/>
    <p:sldId id="455" r:id="rId31"/>
    <p:sldId id="456" r:id="rId32"/>
    <p:sldId id="457" r:id="rId33"/>
    <p:sldId id="458" r:id="rId34"/>
    <p:sldId id="459" r:id="rId35"/>
    <p:sldId id="460" r:id="rId36"/>
    <p:sldId id="461" r:id="rId37"/>
    <p:sldId id="462" r:id="rId38"/>
    <p:sldId id="463" r:id="rId39"/>
    <p:sldId id="464" r:id="rId40"/>
    <p:sldId id="465" r:id="rId41"/>
    <p:sldId id="466" r:id="rId42"/>
    <p:sldId id="467" r:id="rId43"/>
    <p:sldId id="468" r:id="rId44"/>
    <p:sldId id="469" r:id="rId45"/>
    <p:sldId id="470" r:id="rId46"/>
    <p:sldId id="471" r:id="rId47"/>
    <p:sldId id="472" r:id="rId48"/>
    <p:sldId id="473" r:id="rId49"/>
    <p:sldId id="507" r:id="rId50"/>
    <p:sldId id="474" r:id="rId51"/>
    <p:sldId id="500" r:id="rId52"/>
    <p:sldId id="476" r:id="rId53"/>
    <p:sldId id="477" r:id="rId54"/>
    <p:sldId id="478" r:id="rId55"/>
    <p:sldId id="509" r:id="rId56"/>
  </p:sldIdLst>
  <p:sldSz cx="9144000" cy="5143500" type="screen16x9"/>
  <p:notesSz cx="6858000" cy="9947275"/>
  <p:embeddedFontLst>
    <p:embeddedFont>
      <p:font typeface="Blogger Sans" panose="02000506030000020004" charset="0"/>
      <p:regular r:id="rId58"/>
      <p:bold r:id="rId59"/>
      <p:italic r:id="rId60"/>
      <p:boldItalic r:id="rId61"/>
    </p:embeddedFont>
    <p:embeddedFont>
      <p:font typeface="Calibri" panose="020F0502020204030204" pitchFamily="34" charset="0"/>
      <p:regular r:id="rId62"/>
      <p:bold r:id="rId63"/>
      <p:italic r:id="rId64"/>
      <p:boldItalic r:id="rId65"/>
    </p:embeddedFont>
    <p:embeddedFont>
      <p:font typeface="Roboto" panose="020B0604020202020204" charset="0"/>
      <p:regular r:id="rId66"/>
      <p:bold r:id="rId67"/>
      <p:italic r:id="rId68"/>
      <p:boldItalic r:id="rId69"/>
    </p:embeddedFont>
    <p:embeddedFont>
      <p:font typeface="Roboto Slab" panose="020B0604020202020204" charset="0"/>
      <p:regular r:id="rId70"/>
    </p:embeddedFont>
    <p:embeddedFont>
      <p:font typeface="Segoe UI Semibold" panose="020B0702040204020203" pitchFamily="34" charset="0"/>
      <p:bold r:id="rId71"/>
      <p:boldItalic r:id="rId72"/>
    </p:embeddedFont>
  </p:embeddedFontLst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  <p:extLst>
    <p:ext uri="{EFAFB233-063F-42B5-8137-9DF3F51BA10A}">
      <p15:sldGuideLst xmlns:p15="http://schemas.microsoft.com/office/powerpoint/2012/main">
        <p15:guide id="8" pos="244" userDrawn="1">
          <p15:clr>
            <a:srgbClr val="A4A3A4"/>
          </p15:clr>
        </p15:guide>
        <p15:guide id="13" orient="horz" pos="2981" userDrawn="1">
          <p15:clr>
            <a:srgbClr val="A4A3A4"/>
          </p15:clr>
        </p15:guide>
        <p15:guide id="22" orient="horz" pos="259" userDrawn="1">
          <p15:clr>
            <a:srgbClr val="A4A3A4"/>
          </p15:clr>
        </p15:guide>
        <p15:guide id="28" pos="5516" userDrawn="1">
          <p15:clr>
            <a:srgbClr val="A4A3A4"/>
          </p15:clr>
        </p15:guide>
        <p15:guide id="30" pos="2767" userDrawn="1">
          <p15:clr>
            <a:srgbClr val="A4A3A4"/>
          </p15:clr>
        </p15:guide>
        <p15:guide id="31" pos="2993" userDrawn="1">
          <p15:clr>
            <a:srgbClr val="A4A3A4"/>
          </p15:clr>
        </p15:guide>
        <p15:guide id="35" pos="3900" userDrawn="1">
          <p15:clr>
            <a:srgbClr val="A4A3A4"/>
          </p15:clr>
        </p15:guide>
        <p15:guide id="36" pos="1860" userDrawn="1">
          <p15:clr>
            <a:srgbClr val="A4A3A4"/>
          </p15:clr>
        </p15:guide>
        <p15:guide id="37" pos="2086" userDrawn="1">
          <p15:clr>
            <a:srgbClr val="A4A3A4"/>
          </p15:clr>
        </p15:guide>
        <p15:guide id="38" pos="367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566"/>
    <a:srgbClr val="17375E"/>
    <a:srgbClr val="002060"/>
    <a:srgbClr val="E33400"/>
    <a:srgbClr val="FF7703"/>
    <a:srgbClr val="F46002"/>
    <a:srgbClr val="11980A"/>
    <a:srgbClr val="673D05"/>
    <a:srgbClr val="3F2503"/>
    <a:srgbClr val="FA78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0651C3A-4460-11DB-9652-00E08161165F}"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93" autoAdjust="0"/>
    <p:restoredTop sz="92939" autoAdjust="0"/>
  </p:normalViewPr>
  <p:slideViewPr>
    <p:cSldViewPr snapToObjects="1">
      <p:cViewPr varScale="1">
        <p:scale>
          <a:sx n="84" d="100"/>
          <a:sy n="84" d="100"/>
        </p:scale>
        <p:origin x="768" y="84"/>
      </p:cViewPr>
      <p:guideLst>
        <p:guide pos="244"/>
        <p:guide orient="horz" pos="2981"/>
        <p:guide orient="horz" pos="259"/>
        <p:guide pos="5516"/>
        <p:guide pos="2767"/>
        <p:guide pos="2993"/>
        <p:guide pos="3900"/>
        <p:guide pos="1860"/>
        <p:guide pos="2086"/>
        <p:guide pos="36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554"/>
    </p:cViewPr>
  </p:sorterViewPr>
  <p:notesViewPr>
    <p:cSldViewPr snapToObjects="1">
      <p:cViewPr varScale="1">
        <p:scale>
          <a:sx n="77" d="100"/>
          <a:sy n="77" d="100"/>
        </p:scale>
        <p:origin x="2208" y="108"/>
      </p:cViewPr>
      <p:guideLst/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font" Target="fonts/font6.fntdata"/><Relationship Id="rId68" Type="http://schemas.openxmlformats.org/officeDocument/2006/relationships/font" Target="fonts/font11.fntdata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1.fntdata"/><Relationship Id="rId66" Type="http://schemas.openxmlformats.org/officeDocument/2006/relationships/font" Target="fonts/font9.fntdata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3.fntdata"/><Relationship Id="rId65" Type="http://schemas.openxmlformats.org/officeDocument/2006/relationships/font" Target="fonts/font8.fntdata"/><Relationship Id="rId73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7.fntdata"/><Relationship Id="rId69" Type="http://schemas.openxmlformats.org/officeDocument/2006/relationships/font" Target="fonts/font12.fntdata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2.fntdata"/><Relationship Id="rId67" Type="http://schemas.openxmlformats.org/officeDocument/2006/relationships/font" Target="fonts/font10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5.fntdata"/><Relationship Id="rId70" Type="http://schemas.openxmlformats.org/officeDocument/2006/relationships/font" Target="fonts/font13.fntdata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685800" y="4724955"/>
            <a:ext cx="5486399" cy="447627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3884612" y="9448185"/>
            <a:ext cx="2971799" cy="4973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48137220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335806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566090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735911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13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532433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14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46388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15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047235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16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522107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17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381642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18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800229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19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537899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266406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88020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21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62438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22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688042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23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0224782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24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045866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25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2026098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26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5566076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27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4211346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28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2479911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29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1567491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30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489116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3331583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31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927271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32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9128181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33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462260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34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1824409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35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0404731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36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7752849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37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6849157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38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4700747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39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5868254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40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641494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9407638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41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6773760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42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957376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43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1052433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44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827538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45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2236688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46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9118984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47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7596665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48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1294246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49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7221949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50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140760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7926898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51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7065237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52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9788849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53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498375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54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750511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55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510218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713631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24257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793852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lang="ru-RU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101673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title"/>
          </p:nvPr>
        </p:nvSpPr>
        <p:spPr>
          <a:xfrm>
            <a:off x="722312" y="3305176"/>
            <a:ext cx="7772400" cy="102155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1"/>
          </p:nvPr>
        </p:nvSpPr>
        <p:spPr>
          <a:xfrm>
            <a:off x="722312" y="2180034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4038599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648200" y="1200150"/>
            <a:ext cx="4038599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457200" y="1151334"/>
            <a:ext cx="4040187" cy="47982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2"/>
          </p:nvPr>
        </p:nvSpPr>
        <p:spPr>
          <a:xfrm>
            <a:off x="457200" y="1631155"/>
            <a:ext cx="4040187" cy="296346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body" idx="3"/>
          </p:nvPr>
        </p:nvSpPr>
        <p:spPr>
          <a:xfrm>
            <a:off x="4645026" y="1151334"/>
            <a:ext cx="4041774" cy="47982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body" idx="4"/>
          </p:nvPr>
        </p:nvSpPr>
        <p:spPr>
          <a:xfrm>
            <a:off x="4645026" y="1631155"/>
            <a:ext cx="4041774" cy="296346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Объект с подписью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457200" y="204786"/>
            <a:ext cx="3008313" cy="8715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3575050" y="204788"/>
            <a:ext cx="5111750" cy="43898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2"/>
          </p:nvPr>
        </p:nvSpPr>
        <p:spPr>
          <a:xfrm>
            <a:off x="457200" y="1076325"/>
            <a:ext cx="3008313" cy="351829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Рисунок с подписью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399" cy="4250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pic" idx="2"/>
          </p:nvPr>
        </p:nvSpPr>
        <p:spPr>
          <a:xfrm>
            <a:off x="1792288" y="459581"/>
            <a:ext cx="5486399" cy="3086099"/>
          </a:xfrm>
          <a:prstGeom prst="rect">
            <a:avLst/>
          </a:prstGeom>
          <a:noFill/>
          <a:ln>
            <a:noFill/>
          </a:ln>
        </p:spPr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1792288" y="4025503"/>
            <a:ext cx="5486399" cy="60364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Заголовок и вертикальный текст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 rot="5400000">
            <a:off x="2874763" y="-1217413"/>
            <a:ext cx="3394472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Вертикальный заголовок и текст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title"/>
          </p:nvPr>
        </p:nvSpPr>
        <p:spPr>
          <a:xfrm rot="5400000">
            <a:off x="5463777" y="1371600"/>
            <a:ext cx="4388643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 rot="5400000">
            <a:off x="1272778" y="-609598"/>
            <a:ext cx="4388643" cy="601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marL="0" marR="0" indent="0" algn="l" rtl="0">
              <a:spcBef>
                <a:spcPts val="0"/>
              </a:spcBef>
              <a:defRPr/>
            </a:lvl2pPr>
            <a:lvl3pPr marL="0" marR="0" indent="0" algn="l" rtl="0">
              <a:spcBef>
                <a:spcPts val="0"/>
              </a:spcBef>
              <a:defRPr/>
            </a:lvl3pPr>
            <a:lvl4pPr marL="0" marR="0" indent="0" algn="l" rtl="0">
              <a:spcBef>
                <a:spcPts val="0"/>
              </a:spcBef>
              <a:defRPr/>
            </a:lvl4pPr>
            <a:lvl5pPr marL="0" marR="0" indent="0" algn="l" rtl="0">
              <a:spcBef>
                <a:spcPts val="0"/>
              </a:spcBef>
              <a:defRPr/>
            </a:lvl5pPr>
            <a:lvl6pPr marL="0" marR="0" indent="0" algn="l" rtl="0">
              <a:spcBef>
                <a:spcPts val="0"/>
              </a:spcBef>
              <a:defRPr/>
            </a:lvl6pPr>
            <a:lvl7pPr marL="0" marR="0" indent="0" algn="l" rtl="0">
              <a:spcBef>
                <a:spcPts val="0"/>
              </a:spcBef>
              <a:defRPr/>
            </a:lvl7pPr>
            <a:lvl8pPr marL="0" marR="0" indent="0" algn="l" rtl="0">
              <a:spcBef>
                <a:spcPts val="0"/>
              </a:spcBef>
              <a:defRPr/>
            </a:lvl8pPr>
            <a:lvl9pPr marL="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marR="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marR="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 baseline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40.png"/><Relationship Id="rId4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0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image" Target="../media/image55.png"/><Relationship Id="rId4" Type="http://schemas.openxmlformats.org/officeDocument/2006/relationships/image" Target="../media/image62.png"/><Relationship Id="rId9" Type="http://schemas.openxmlformats.org/officeDocument/2006/relationships/image" Target="../media/image64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0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62.png"/><Relationship Id="rId9" Type="http://schemas.openxmlformats.org/officeDocument/2006/relationships/image" Target="../media/image64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Relationship Id="rId9" Type="http://schemas.openxmlformats.org/officeDocument/2006/relationships/image" Target="../media/image31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40.png"/><Relationship Id="rId4" Type="http://schemas.openxmlformats.org/officeDocument/2006/relationships/image" Target="../media/image38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392613" y="681750"/>
            <a:ext cx="4455611" cy="17235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+mj-lt"/>
              </a:rPr>
              <a:t>Матричные реакции </a:t>
            </a:r>
          </a:p>
          <a:p>
            <a:r>
              <a:rPr lang="ru-RU" sz="2800" dirty="0">
                <a:solidFill>
                  <a:srgbClr val="002060"/>
                </a:solidFill>
                <a:latin typeface="+mj-lt"/>
              </a:rPr>
              <a:t>биосинтеза. </a:t>
            </a:r>
          </a:p>
          <a:p>
            <a:r>
              <a:rPr lang="ru-RU" sz="2800" dirty="0">
                <a:solidFill>
                  <a:srgbClr val="002060"/>
                </a:solidFill>
                <a:latin typeface="+mj-lt"/>
              </a:rPr>
              <a:t>Пластический обмен ―</a:t>
            </a:r>
          </a:p>
          <a:p>
            <a:r>
              <a:rPr lang="ru-RU" sz="2800" dirty="0">
                <a:solidFill>
                  <a:srgbClr val="002060"/>
                </a:solidFill>
                <a:latin typeface="+mj-lt"/>
              </a:rPr>
              <a:t>биосинтез белка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10000" cy="51435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392613" y="4288215"/>
            <a:ext cx="3195000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Системная организация жизни от клетки до биосферы</a:t>
            </a:r>
          </a:p>
        </p:txBody>
      </p:sp>
    </p:spTree>
    <p:extLst>
      <p:ext uri="{BB962C8B-B14F-4D97-AF65-F5344CB8AC3E}">
        <p14:creationId xmlns:p14="http://schemas.microsoft.com/office/powerpoint/2010/main" val="1119114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9738" y="1357680"/>
            <a:ext cx="5061741" cy="184016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" y="4042511"/>
            <a:ext cx="2726999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49593" y="4388141"/>
            <a:ext cx="2227813" cy="409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sz="1800" dirty="0">
                <a:latin typeface="+mn-lt"/>
              </a:rPr>
              <a:t>Дипептид</a:t>
            </a:r>
          </a:p>
        </p:txBody>
      </p:sp>
    </p:spTree>
    <p:extLst>
      <p:ext uri="{BB962C8B-B14F-4D97-AF65-F5344CB8AC3E}">
        <p14:creationId xmlns:p14="http://schemas.microsoft.com/office/powerpoint/2010/main" val="1312926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1760" y="1896120"/>
            <a:ext cx="4005263" cy="1440000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751387" y="1899767"/>
            <a:ext cx="4005263" cy="1440000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87350" y="366750"/>
            <a:ext cx="8756650" cy="33855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2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Белки 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1760" y="2260917"/>
            <a:ext cx="40052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sz="1600" b="1" dirty="0">
                <a:solidFill>
                  <a:srgbClr val="002060"/>
                </a:solidFill>
                <a:latin typeface="+mn-lt"/>
              </a:rPr>
              <a:t>Сложные</a:t>
            </a:r>
            <a:r>
              <a:rPr lang="ru-RU" sz="1600" dirty="0">
                <a:solidFill>
                  <a:srgbClr val="002060"/>
                </a:solidFill>
                <a:latin typeface="+mn-lt"/>
              </a:rPr>
              <a:t> </a:t>
            </a:r>
            <a:r>
              <a:rPr lang="ru-RU" sz="1600" dirty="0">
                <a:latin typeface="+mn-lt"/>
              </a:rPr>
              <a:t>белки содержат компоненты </a:t>
            </a:r>
            <a:r>
              <a:rPr lang="ru-RU" sz="1600" dirty="0" err="1">
                <a:latin typeface="+mn-lt"/>
              </a:rPr>
              <a:t>неаминокислотной</a:t>
            </a:r>
            <a:r>
              <a:rPr lang="ru-RU" sz="1600" dirty="0">
                <a:latin typeface="+mn-lt"/>
              </a:rPr>
              <a:t> природы.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65675" y="2260917"/>
            <a:ext cx="40052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sz="1600" b="1" dirty="0">
                <a:solidFill>
                  <a:srgbClr val="002060"/>
                </a:solidFill>
                <a:latin typeface="+mn-lt"/>
              </a:rPr>
              <a:t>Простые</a:t>
            </a:r>
            <a:r>
              <a:rPr lang="ru-RU" sz="1600" dirty="0">
                <a:latin typeface="+mn-lt"/>
              </a:rPr>
              <a:t> белки состоят только </a:t>
            </a:r>
          </a:p>
          <a:p>
            <a:pPr algn="ctr">
              <a:lnSpc>
                <a:spcPct val="125000"/>
              </a:lnSpc>
            </a:pPr>
            <a:r>
              <a:rPr lang="ru-RU" sz="1600" dirty="0">
                <a:latin typeface="+mn-lt"/>
              </a:rPr>
              <a:t>из аминокислот.</a:t>
            </a:r>
          </a:p>
        </p:txBody>
      </p:sp>
    </p:spTree>
    <p:extLst>
      <p:ext uri="{BB962C8B-B14F-4D97-AF65-F5344CB8AC3E}">
        <p14:creationId xmlns:p14="http://schemas.microsoft.com/office/powerpoint/2010/main" val="4272890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439" y="708196"/>
            <a:ext cx="2104062" cy="378648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000" y="538304"/>
            <a:ext cx="2826595" cy="4213684"/>
          </a:xfrm>
          <a:prstGeom prst="rect">
            <a:avLst/>
          </a:prstGeom>
        </p:spPr>
      </p:pic>
      <p:cxnSp>
        <p:nvCxnSpPr>
          <p:cNvPr id="11" name="Прямая со стрелкой 10"/>
          <p:cNvCxnSpPr/>
          <p:nvPr/>
        </p:nvCxnSpPr>
        <p:spPr>
          <a:xfrm>
            <a:off x="4220251" y="2601439"/>
            <a:ext cx="842537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Овал 9"/>
          <p:cNvSpPr/>
          <p:nvPr/>
        </p:nvSpPr>
        <p:spPr>
          <a:xfrm>
            <a:off x="804174" y="1540289"/>
            <a:ext cx="1867173" cy="1867173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332" y="1650270"/>
            <a:ext cx="1422683" cy="1647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584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вал 11"/>
          <p:cNvSpPr/>
          <p:nvPr/>
        </p:nvSpPr>
        <p:spPr>
          <a:xfrm>
            <a:off x="2694407" y="3041239"/>
            <a:ext cx="1685426" cy="1685426"/>
          </a:xfrm>
          <a:prstGeom prst="ellipse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1781152" y="1296812"/>
            <a:ext cx="1685426" cy="1685426"/>
          </a:xfrm>
          <a:prstGeom prst="ellipse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5664815" y="1354602"/>
            <a:ext cx="1685426" cy="1685426"/>
          </a:xfrm>
          <a:prstGeom prst="ellipse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751304" y="433077"/>
            <a:ext cx="1685426" cy="1685426"/>
          </a:xfrm>
          <a:prstGeom prst="ellipse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4751388" y="3041239"/>
            <a:ext cx="1685426" cy="1685426"/>
          </a:xfrm>
          <a:prstGeom prst="ellipse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4146" y="1701863"/>
            <a:ext cx="1322919" cy="88194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2944" y="699377"/>
            <a:ext cx="1104608" cy="1368868"/>
          </a:xfrm>
          <a:prstGeom prst="rect">
            <a:avLst/>
          </a:prstGeom>
        </p:spPr>
      </p:pic>
      <p:pic>
        <p:nvPicPr>
          <p:cNvPr id="7" name="Picture 7" descr="1_0376 белок  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2010" y="1648666"/>
            <a:ext cx="1189158" cy="11389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316" y="3441708"/>
            <a:ext cx="1173569" cy="104211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9383" y="3333463"/>
            <a:ext cx="1365590" cy="1196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082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42000" y="351964"/>
            <a:ext cx="8756650" cy="33855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2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 Структуры белковых молекул</a:t>
            </a:r>
          </a:p>
        </p:txBody>
      </p:sp>
      <p:sp>
        <p:nvSpPr>
          <p:cNvPr id="2" name="Овал 1"/>
          <p:cNvSpPr/>
          <p:nvPr/>
        </p:nvSpPr>
        <p:spPr>
          <a:xfrm>
            <a:off x="412485" y="1905825"/>
            <a:ext cx="2025000" cy="2025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490647" y="1910775"/>
            <a:ext cx="2025000" cy="2025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590139" y="1905825"/>
            <a:ext cx="2025000" cy="2025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6709251" y="1879970"/>
            <a:ext cx="2025000" cy="2025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691" y="2543972"/>
            <a:ext cx="1482886" cy="80224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3513" y="2097441"/>
            <a:ext cx="969617" cy="175898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7875" y="2377335"/>
            <a:ext cx="1283376" cy="1135517"/>
          </a:xfrm>
          <a:prstGeom prst="rect">
            <a:avLst/>
          </a:prstGeom>
        </p:spPr>
      </p:pic>
      <p:pic>
        <p:nvPicPr>
          <p:cNvPr id="13" name="Picture 7" descr="1_0376 белок  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7000" y="2287335"/>
            <a:ext cx="1440000" cy="137919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45855" y="1356750"/>
            <a:ext cx="12745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+mn-lt"/>
              </a:rPr>
              <a:t>Первичная структура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76914" y="1356750"/>
            <a:ext cx="12745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+mn-lt"/>
              </a:rPr>
              <a:t>Вторичная  структура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965350" y="1356750"/>
            <a:ext cx="12745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+mn-lt"/>
              </a:rPr>
              <a:t>Третичная  структура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018650" y="1356750"/>
            <a:ext cx="1402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+mn-lt"/>
              </a:rPr>
              <a:t>Четвертичная  структура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17614" y="3984360"/>
            <a:ext cx="21310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+mn-lt"/>
              </a:rPr>
              <a:t>Последовательность аминокислот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439015" y="4087264"/>
            <a:ext cx="21310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>
                <a:solidFill>
                  <a:srgbClr val="002060"/>
                </a:solidFill>
                <a:latin typeface="+mn-lt"/>
              </a:rPr>
              <a:t>α</a:t>
            </a:r>
            <a:r>
              <a:rPr lang="ru-RU" dirty="0">
                <a:solidFill>
                  <a:srgbClr val="002060"/>
                </a:solidFill>
                <a:latin typeface="+mn-lt"/>
              </a:rPr>
              <a:t>–спираль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537109" y="3986989"/>
            <a:ext cx="21310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+mn-lt"/>
              </a:rPr>
              <a:t>Полипептидная </a:t>
            </a:r>
          </a:p>
          <a:p>
            <a:pPr algn="ctr"/>
            <a:r>
              <a:rPr lang="ru-RU" dirty="0">
                <a:solidFill>
                  <a:srgbClr val="002060"/>
                </a:solidFill>
                <a:latin typeface="+mn-lt"/>
              </a:rPr>
              <a:t>цепь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658510" y="3984360"/>
            <a:ext cx="21310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+mn-lt"/>
              </a:rPr>
              <a:t>Ансамбль </a:t>
            </a:r>
          </a:p>
          <a:p>
            <a:pPr algn="ctr"/>
            <a:r>
              <a:rPr lang="ru-RU" dirty="0">
                <a:solidFill>
                  <a:srgbClr val="002060"/>
                </a:solidFill>
                <a:latin typeface="+mn-lt"/>
              </a:rPr>
              <a:t>субъединиц</a:t>
            </a:r>
          </a:p>
        </p:txBody>
      </p:sp>
    </p:spTree>
    <p:extLst>
      <p:ext uri="{BB962C8B-B14F-4D97-AF65-F5344CB8AC3E}">
        <p14:creationId xmlns:p14="http://schemas.microsoft.com/office/powerpoint/2010/main" val="2793433629"/>
      </p:ext>
    </p:extLst>
  </p:cSld>
  <p:clrMapOvr>
    <a:masterClrMapping/>
  </p:clrMapOvr>
  <p:transition spd="slow"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342000" y="351964"/>
            <a:ext cx="8756650" cy="33855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2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 Первичная структура белка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4937" y="169381"/>
            <a:ext cx="9144000" cy="402236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121349" y="3237418"/>
            <a:ext cx="53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/>
              <a:t>—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702000" y="3237418"/>
            <a:ext cx="53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/>
              <a:t>—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6869" y="4035779"/>
            <a:ext cx="11251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+mn-lt"/>
              </a:rPr>
              <a:t>Глицин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2645209" y="4024918"/>
            <a:ext cx="11251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err="1">
                <a:solidFill>
                  <a:schemeClr val="tx1"/>
                </a:solidFill>
                <a:latin typeface="+mn-lt"/>
              </a:rPr>
              <a:t>Серин</a:t>
            </a:r>
            <a:endParaRPr lang="ru-RU" sz="16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079271" y="4024372"/>
            <a:ext cx="11251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+mn-lt"/>
              </a:rPr>
              <a:t>Тирозин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5583916" y="4024918"/>
            <a:ext cx="11251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+mn-lt"/>
              </a:rPr>
              <a:t>Лейцин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6764372" y="4035779"/>
            <a:ext cx="16340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err="1">
                <a:solidFill>
                  <a:schemeClr val="tx1"/>
                </a:solidFill>
                <a:latin typeface="+mn-lt"/>
              </a:rPr>
              <a:t>Фенилаланин</a:t>
            </a:r>
            <a:endParaRPr lang="ru-RU" sz="16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329620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70C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"/>
                            </p:stCondLst>
                            <p:childTnLst>
                              <p:par>
                                <p:cTn id="8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70C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"/>
                            </p:stCondLst>
                            <p:childTnLst>
                              <p:par>
                                <p:cTn id="11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70C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0"/>
                            </p:stCondLst>
                            <p:childTnLst>
                              <p:par>
                                <p:cTn id="14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70C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3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70C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1" grpId="0"/>
      <p:bldP spid="82" grpId="0"/>
      <p:bldP spid="83" grpId="0"/>
      <p:bldP spid="8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8262" y="660615"/>
            <a:ext cx="1539997" cy="4026135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5115892" y="1290615"/>
            <a:ext cx="1215017" cy="1215017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" y="4042511"/>
            <a:ext cx="3565014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16305" y="4200590"/>
            <a:ext cx="333240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sz="1800" dirty="0" err="1">
                <a:latin typeface="+mn-lt"/>
              </a:rPr>
              <a:t>Двухцепочечная</a:t>
            </a:r>
            <a:r>
              <a:rPr lang="ru-RU" sz="1800" dirty="0">
                <a:latin typeface="+mn-lt"/>
              </a:rPr>
              <a:t> молекула ДНК</a:t>
            </a:r>
          </a:p>
        </p:txBody>
      </p:sp>
      <p:sp>
        <p:nvSpPr>
          <p:cNvPr id="12" name="Правая фигурная скобка 11"/>
          <p:cNvSpPr/>
          <p:nvPr/>
        </p:nvSpPr>
        <p:spPr>
          <a:xfrm>
            <a:off x="7041232" y="2190615"/>
            <a:ext cx="349973" cy="1305000"/>
          </a:xfrm>
          <a:prstGeom prst="rightBrace">
            <a:avLst>
              <a:gd name="adj1" fmla="val 26113"/>
              <a:gd name="adj2" fmla="val 50000"/>
            </a:avLst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7326660" y="2673838"/>
            <a:ext cx="7207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+mn-lt"/>
              </a:rPr>
              <a:t>Ген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138" t="29570" r="38109" b="58135"/>
          <a:stretch/>
        </p:blipFill>
        <p:spPr>
          <a:xfrm>
            <a:off x="5152574" y="1483319"/>
            <a:ext cx="1108304" cy="82960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88940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000" y="1851750"/>
            <a:ext cx="6905047" cy="2115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79500" y="2301750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Ц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08700" y="2301750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37750" y="2301750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165726" y="2301750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Ц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89283" y="2300409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212000" y="2301750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Г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35910" y="2301750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257568" y="2301750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786820" y="2320290"/>
            <a:ext cx="31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Г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82000" y="2301750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Ц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822000" y="2301750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62000" y="2301750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Г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602000" y="3230640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Г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112510" y="3230640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637750" y="3230640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А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162990" y="3230640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Г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675810" y="3230640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Т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194720" y="3230640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Ц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728420" y="3230640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255820" y="3230640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Т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775773" y="3225489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Ц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319620" y="3237863"/>
            <a:ext cx="31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Г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822000" y="3230640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355700" y="3230640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Ц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342000" y="351964"/>
            <a:ext cx="8756650" cy="33855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2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 </a:t>
            </a:r>
            <a:r>
              <a:rPr lang="ru-RU" sz="2200" dirty="0" err="1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Двухцепочечная</a:t>
            </a:r>
            <a:r>
              <a:rPr lang="ru-RU" sz="22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 молекула ДНК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630358" y="1755810"/>
            <a:ext cx="1947301" cy="112896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3092660" y="1755810"/>
            <a:ext cx="480774" cy="112896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3609406" y="1757790"/>
            <a:ext cx="465514" cy="112896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4108773" y="1755810"/>
            <a:ext cx="455011" cy="112896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089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0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/>
          </p:nvPr>
        </p:nvGraphicFramePr>
        <p:xfrm>
          <a:off x="0" y="-1"/>
          <a:ext cx="9144000" cy="5143500"/>
        </p:xfrm>
        <a:graphic>
          <a:graphicData uri="http://schemas.openxmlformats.org/drawingml/2006/table">
            <a:tbl>
              <a:tblPr firstRow="1" bandRow="1"/>
              <a:tblGrid>
                <a:gridCol w="241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85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87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Аминокислота</a:t>
                      </a:r>
                      <a:r>
                        <a:rPr lang="ru-RU" sz="15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885" marR="6885" marT="688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Кодирующий</a:t>
                      </a:r>
                      <a:r>
                        <a:rPr lang="ru-RU" sz="15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триплет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885" marR="6885" marT="688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Аминокислота</a:t>
                      </a:r>
                      <a:r>
                        <a:rPr lang="ru-RU" sz="15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885" marR="6885" marT="688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Кодирующий</a:t>
                      </a:r>
                      <a:r>
                        <a:rPr lang="ru-RU" sz="15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триплет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885" marR="6885" marT="688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lvl="4"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4"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lvl="4"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4" algn="ctr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lvl="4"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4"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lvl="4"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lvl="4"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lvl="4"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lvl="4"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indent="0"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+mn-lt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+mn-lt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pic>
        <p:nvPicPr>
          <p:cNvPr id="46" name="Рисунок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3868" y="4839247"/>
            <a:ext cx="1400132" cy="305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TextBox 47"/>
          <p:cNvSpPr txBox="1"/>
          <p:nvPr/>
        </p:nvSpPr>
        <p:spPr>
          <a:xfrm>
            <a:off x="447573" y="436788"/>
            <a:ext cx="15762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err="1">
                <a:latin typeface="+mn-lt"/>
              </a:rPr>
              <a:t>Аланин</a:t>
            </a:r>
            <a:r>
              <a:rPr lang="ru-RU" sz="1600" dirty="0">
                <a:latin typeface="+mn-lt"/>
              </a:rPr>
              <a:t> 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32805" y="893539"/>
            <a:ext cx="15762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Аргинин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32805" y="1306740"/>
            <a:ext cx="15762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Аспарагин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412124" y="478371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Валин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412124" y="920435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Гистидин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412123" y="1357738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Изолейцин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412124" y="1765095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Лейцин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4412124" y="2186380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Лизин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434344" y="2626291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Метионин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421793" y="3066202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err="1">
                <a:latin typeface="+mn-lt"/>
              </a:rPr>
              <a:t>Треонин</a:t>
            </a:r>
            <a:endParaRPr lang="ru-RU" sz="1600" dirty="0">
              <a:latin typeface="+mn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381318" y="3482832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Триптофан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421793" y="3923368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err="1">
                <a:latin typeface="+mn-lt"/>
              </a:rPr>
              <a:t>Фенилаланин</a:t>
            </a:r>
            <a:r>
              <a:rPr lang="ru-RU" sz="1600" dirty="0">
                <a:latin typeface="+mn-lt"/>
              </a:rPr>
              <a:t> 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2428081" y="491637"/>
            <a:ext cx="21479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ГЦУ ГЦЦ ГЦА ГЦГ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2317583" y="949231"/>
            <a:ext cx="23689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ЦГУ ЦГЦ ЦГА ЦГГ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2713926" y="1331199"/>
            <a:ext cx="15762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ААУ ААЦ 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2901487" y="1751647"/>
            <a:ext cx="12011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ГАУ ГАЦ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2142527" y="2178371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ГГУ ГГЦ ГГА ГГГ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2142526" y="2636996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ЦАА ЦАГ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2142527" y="3060107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ГАА ГАГ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2142525" y="3496171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ЦЦУ ЦЦЦ ЦЦА ЦЦГ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2146806" y="3918609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УЦУ УЦЦ УЦА УЦГ 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2142524" y="4348717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УАУ УАЦ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2150001" y="4776025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УГУ УГЦ 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6693222" y="491219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ГУУ ГУЦ ГУА ГУГ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773264" y="900846"/>
            <a:ext cx="2641633" cy="349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ЦАУ ЦАЦ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6666968" y="1335021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АУУ АУЦ АУА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6695834" y="1771765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ЦУУ ЦУЦ ЦУА ЦУГ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695834" y="2183489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ААА ААГ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6726162" y="2631644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АУГ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6695834" y="3032159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АЦУ АЦЦ АЦА АЦГ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6761781" y="3473466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УГГ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6769082" y="3899462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УУУ УУЦ 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-140203" y="1725947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Аспарагиновая кислота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-138591" y="2151839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Глицин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-110222" y="2582279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err="1">
                <a:latin typeface="+mn-lt"/>
              </a:rPr>
              <a:t>Глутамин</a:t>
            </a:r>
            <a:endParaRPr lang="ru-RU" sz="1600" dirty="0">
              <a:latin typeface="+mn-lt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-110221" y="3020207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err="1">
                <a:latin typeface="+mn-lt"/>
              </a:rPr>
              <a:t>Глутаминовая</a:t>
            </a:r>
            <a:r>
              <a:rPr lang="ru-RU" sz="1600" dirty="0">
                <a:latin typeface="+mn-lt"/>
              </a:rPr>
              <a:t> кислота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-123825" y="3441433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err="1">
                <a:latin typeface="+mn-lt"/>
              </a:rPr>
              <a:t>Пролин</a:t>
            </a:r>
            <a:endParaRPr lang="ru-RU" sz="1600" dirty="0">
              <a:latin typeface="+mn-lt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-138591" y="3877716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err="1">
                <a:latin typeface="+mn-lt"/>
              </a:rPr>
              <a:t>Серин</a:t>
            </a:r>
            <a:endParaRPr lang="ru-RU" sz="1600" dirty="0">
              <a:latin typeface="+mn-lt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-126153" y="4306914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Тирозин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-141681" y="4737022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Цистеин </a:t>
            </a:r>
          </a:p>
        </p:txBody>
      </p:sp>
    </p:spTree>
    <p:extLst>
      <p:ext uri="{BB962C8B-B14F-4D97-AF65-F5344CB8AC3E}">
        <p14:creationId xmlns:p14="http://schemas.microsoft.com/office/powerpoint/2010/main" val="413641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1078" y="2480438"/>
            <a:ext cx="717921" cy="52961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76951" y="2480439"/>
            <a:ext cx="717919" cy="5296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36256" y="2480440"/>
            <a:ext cx="717919" cy="5296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820417" y="2480440"/>
            <a:ext cx="717919" cy="52961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16812" y="2480437"/>
            <a:ext cx="717921" cy="52961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49211" y="2480440"/>
            <a:ext cx="717919" cy="52961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836320" y="2478625"/>
            <a:ext cx="717919" cy="52961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53977" y="2480439"/>
            <a:ext cx="717921" cy="52961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216768" y="2480440"/>
            <a:ext cx="717919" cy="52961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614391" y="2480440"/>
            <a:ext cx="717921" cy="52961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218041" y="2469285"/>
            <a:ext cx="717919" cy="529612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863233" y="2480440"/>
            <a:ext cx="717921" cy="529613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763139" y="2679820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Г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386956" y="2679820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Ц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049437" y="2679820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У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826462" y="2679820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Г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450279" y="2679820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Ц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051845" y="2679820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Ц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867844" y="2681635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Г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439695" y="2681635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Ц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024969" y="2681635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А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847518" y="2670485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Г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419369" y="2670485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Ц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083776" y="2670485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Г</a:t>
            </a:r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1079" y="1469605"/>
            <a:ext cx="717919" cy="529612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76950" y="1469604"/>
            <a:ext cx="717921" cy="529613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36256" y="1460340"/>
            <a:ext cx="717919" cy="529612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16813" y="1469606"/>
            <a:ext cx="717919" cy="529612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49209" y="1469604"/>
            <a:ext cx="717921" cy="529613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836319" y="1469604"/>
            <a:ext cx="717921" cy="529613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51909" y="1469607"/>
            <a:ext cx="717919" cy="529612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215734" y="1454937"/>
            <a:ext cx="717921" cy="529613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820419" y="1460339"/>
            <a:ext cx="717919" cy="529612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614393" y="1469606"/>
            <a:ext cx="717919" cy="529612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212431" y="1460338"/>
            <a:ext cx="717921" cy="529613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856371" y="1468501"/>
            <a:ext cx="717919" cy="529612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762366" y="1459693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Ц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399937" y="1459462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Г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066600" y="1459462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А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813502" y="1459693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Ц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465296" y="1459462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Г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068637" y="1459462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Г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4865776" y="1459693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Ц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440508" y="1459462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Г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024969" y="1461505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Т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6811451" y="1459693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Ц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7436392" y="1459462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Г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8054659" y="1459693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Ц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389435" y="1052540"/>
            <a:ext cx="8329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+mn-lt"/>
              </a:rPr>
              <a:t>ДНК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389435" y="3069706"/>
            <a:ext cx="8329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err="1">
                <a:latin typeface="+mn-lt"/>
              </a:rPr>
              <a:t>иРНК</a:t>
            </a:r>
            <a:endParaRPr lang="ru-RU" sz="1600" dirty="0">
              <a:latin typeface="+mn-lt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2663789" y="1162048"/>
            <a:ext cx="1914317" cy="97351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155239" y="805712"/>
            <a:ext cx="8600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+mn-lt"/>
              </a:rPr>
              <a:t>Кодон</a:t>
            </a: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386938" y="1401750"/>
            <a:ext cx="83697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86938" y="3066750"/>
            <a:ext cx="83697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5830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62" grpId="0"/>
      <p:bldP spid="63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5767356" y="1635719"/>
            <a:ext cx="2565001" cy="256500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7553555" y="3435771"/>
            <a:ext cx="399284" cy="399284"/>
          </a:xfrm>
          <a:prstGeom prst="ellipse">
            <a:avLst/>
          </a:prstGeom>
          <a:solidFill>
            <a:srgbClr val="F99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6068631" y="3207808"/>
            <a:ext cx="399284" cy="399284"/>
          </a:xfrm>
          <a:prstGeom prst="ellipse">
            <a:avLst/>
          </a:prstGeom>
          <a:solidFill>
            <a:srgbClr val="F99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6362586" y="2069677"/>
            <a:ext cx="399284" cy="399284"/>
          </a:xfrm>
          <a:prstGeom prst="ellipse">
            <a:avLst/>
          </a:prstGeom>
          <a:solidFill>
            <a:srgbClr val="F99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7622428" y="2224017"/>
            <a:ext cx="399284" cy="399284"/>
          </a:xfrm>
          <a:prstGeom prst="ellipse">
            <a:avLst/>
          </a:prstGeom>
          <a:solidFill>
            <a:srgbClr val="F99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87350" y="366750"/>
            <a:ext cx="8756650" cy="33855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2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Ассимиляция (пластический) обмен  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585" y="1623766"/>
            <a:ext cx="1333767" cy="2400256"/>
          </a:xfrm>
          <a:prstGeom prst="rect">
            <a:avLst/>
          </a:prstGeom>
        </p:spPr>
      </p:pic>
      <p:sp>
        <p:nvSpPr>
          <p:cNvPr id="9" name="Овал 8"/>
          <p:cNvSpPr/>
          <p:nvPr/>
        </p:nvSpPr>
        <p:spPr>
          <a:xfrm>
            <a:off x="3681798" y="2260350"/>
            <a:ext cx="1464275" cy="1464275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785" y="1171475"/>
            <a:ext cx="1260433" cy="349827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7101" y="2640492"/>
            <a:ext cx="1158285" cy="817456"/>
          </a:xfrm>
          <a:prstGeom prst="rect">
            <a:avLst/>
          </a:prstGeom>
        </p:spPr>
      </p:pic>
      <p:sp>
        <p:nvSpPr>
          <p:cNvPr id="17" name="Овал 16"/>
          <p:cNvSpPr/>
          <p:nvPr/>
        </p:nvSpPr>
        <p:spPr>
          <a:xfrm>
            <a:off x="4392796" y="3229551"/>
            <a:ext cx="314506" cy="314506"/>
          </a:xfrm>
          <a:prstGeom prst="ellipse">
            <a:avLst/>
          </a:prstGeom>
          <a:solidFill>
            <a:srgbClr val="F99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3988342" y="3128305"/>
            <a:ext cx="314506" cy="314506"/>
          </a:xfrm>
          <a:prstGeom prst="ellipse">
            <a:avLst/>
          </a:prstGeom>
          <a:solidFill>
            <a:srgbClr val="F99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931161" y="2513116"/>
            <a:ext cx="314506" cy="314506"/>
          </a:xfrm>
          <a:prstGeom prst="ellipse">
            <a:avLst/>
          </a:prstGeom>
          <a:solidFill>
            <a:srgbClr val="F99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4576427" y="2762214"/>
            <a:ext cx="314506" cy="314506"/>
          </a:xfrm>
          <a:prstGeom prst="ellipse">
            <a:avLst/>
          </a:prstGeom>
          <a:solidFill>
            <a:srgbClr val="F99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2472140" y="2854153"/>
            <a:ext cx="360000" cy="0"/>
          </a:xfrm>
          <a:prstGeom prst="straightConnector1">
            <a:avLst/>
          </a:prstGeom>
          <a:ln w="34925" cap="rnd">
            <a:solidFill>
              <a:srgbClr val="00206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9583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32099E-6 L 0.02187 -0.0731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4" y="-3673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6.17284E-7 L 0.03178 0.14815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0" y="7407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23457E-7 L -0.05799 -0.11759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9" y="-5895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34568E-6 L -0.0217 0.1179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4" y="58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0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9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/>
          </p:nvPr>
        </p:nvGraphicFramePr>
        <p:xfrm>
          <a:off x="0" y="-1"/>
          <a:ext cx="9144000" cy="5143500"/>
        </p:xfrm>
        <a:graphic>
          <a:graphicData uri="http://schemas.openxmlformats.org/drawingml/2006/table">
            <a:tbl>
              <a:tblPr firstRow="1" bandRow="1"/>
              <a:tblGrid>
                <a:gridCol w="241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85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87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Аминокислота</a:t>
                      </a:r>
                      <a:r>
                        <a:rPr lang="ru-RU" sz="15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885" marR="6885" marT="688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Кодирующий</a:t>
                      </a:r>
                      <a:r>
                        <a:rPr lang="ru-RU" sz="15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триплет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885" marR="6885" marT="688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Аминокислота</a:t>
                      </a:r>
                      <a:r>
                        <a:rPr lang="ru-RU" sz="15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885" marR="6885" marT="688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Кодирующий</a:t>
                      </a:r>
                      <a:r>
                        <a:rPr lang="ru-RU" sz="15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триплет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885" marR="6885" marT="688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lvl="4"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4"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lvl="4"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4" algn="ctr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lvl="4"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4"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lvl="4"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lvl="4"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lvl="4"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lvl="4"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indent="0"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+mn-lt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+mn-lt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pic>
        <p:nvPicPr>
          <p:cNvPr id="46" name="Рисунок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3868" y="4839247"/>
            <a:ext cx="1400132" cy="305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TextBox 47"/>
          <p:cNvSpPr txBox="1"/>
          <p:nvPr/>
        </p:nvSpPr>
        <p:spPr>
          <a:xfrm>
            <a:off x="447573" y="436788"/>
            <a:ext cx="15762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err="1">
                <a:latin typeface="+mn-lt"/>
              </a:rPr>
              <a:t>Аланин</a:t>
            </a:r>
            <a:r>
              <a:rPr lang="ru-RU" sz="1600" dirty="0">
                <a:latin typeface="+mn-lt"/>
              </a:rPr>
              <a:t> 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32805" y="893539"/>
            <a:ext cx="15762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Аргинин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32805" y="1306740"/>
            <a:ext cx="15762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Аспарагин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412124" y="478371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Валин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412124" y="920435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Гистидин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412123" y="1357738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Изолейцин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412124" y="1765095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Лейцин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4412124" y="2186380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Лизин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434344" y="2626291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Метионин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421793" y="3066202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err="1">
                <a:latin typeface="+mn-lt"/>
              </a:rPr>
              <a:t>Треонин</a:t>
            </a:r>
            <a:endParaRPr lang="ru-RU" sz="1600" dirty="0">
              <a:latin typeface="+mn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381318" y="3482832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Триптофан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421793" y="3923368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err="1">
                <a:latin typeface="+mn-lt"/>
              </a:rPr>
              <a:t>Фенилаланин</a:t>
            </a:r>
            <a:r>
              <a:rPr lang="ru-RU" sz="1600" dirty="0">
                <a:latin typeface="+mn-lt"/>
              </a:rPr>
              <a:t> 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2428081" y="491637"/>
            <a:ext cx="21479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ГЦУ ГЦЦ ГЦА ГЦГ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2317583" y="949231"/>
            <a:ext cx="23689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ЦГУ ЦГЦ ЦГА ЦГГ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2713926" y="1331199"/>
            <a:ext cx="15762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ААУ ААЦ 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2901487" y="1751647"/>
            <a:ext cx="12011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ГАУ ГАЦ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2142527" y="2178371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ГГУ ГГЦ ГГА ГГГ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2142526" y="2636996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ЦАА ЦАГ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2142527" y="3060107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ГАА ГАГ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2142525" y="3496171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ЦЦУ ЦЦЦ ЦЦА ЦЦГ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2146806" y="3918609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УЦУ УЦЦ УЦА УЦГ 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2142524" y="4348717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УАУ УАЦ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2150001" y="4776025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УГУ УГЦ 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6693222" y="491219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ГУУ ГУЦ ГУА ГУГ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773264" y="900846"/>
            <a:ext cx="2641633" cy="349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ЦАУ ЦАЦ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6666968" y="1335021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АУУ АУЦ АУА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6695834" y="1771765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ЦУУ ЦУЦ ЦУА ЦУГ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695834" y="2183489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ААА ААГ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6726162" y="2631644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АУГ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6695834" y="3032159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АЦУ АЦЦ АЦА АЦГ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6761781" y="3473466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УГГ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6769082" y="3899462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УУУ УУЦ 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-140203" y="1725947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Аспарагиновая кислота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-138591" y="2151839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Глицин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-110222" y="2582279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err="1">
                <a:latin typeface="+mn-lt"/>
              </a:rPr>
              <a:t>Глутамин</a:t>
            </a:r>
            <a:endParaRPr lang="ru-RU" sz="1600" dirty="0">
              <a:latin typeface="+mn-lt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-110221" y="3020207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err="1">
                <a:latin typeface="+mn-lt"/>
              </a:rPr>
              <a:t>Глутаминовая</a:t>
            </a:r>
            <a:r>
              <a:rPr lang="ru-RU" sz="1600" dirty="0">
                <a:latin typeface="+mn-lt"/>
              </a:rPr>
              <a:t> кислота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-123825" y="3441433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err="1">
                <a:latin typeface="+mn-lt"/>
              </a:rPr>
              <a:t>Пролин</a:t>
            </a:r>
            <a:endParaRPr lang="ru-RU" sz="1600" dirty="0">
              <a:latin typeface="+mn-lt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-138591" y="3877716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err="1">
                <a:latin typeface="+mn-lt"/>
              </a:rPr>
              <a:t>Серин</a:t>
            </a:r>
            <a:endParaRPr lang="ru-RU" sz="1600" dirty="0">
              <a:latin typeface="+mn-lt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-126153" y="4306914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Тирозин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-141681" y="4737022"/>
            <a:ext cx="271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Цистеин </a:t>
            </a:r>
          </a:p>
        </p:txBody>
      </p:sp>
    </p:spTree>
    <p:extLst>
      <p:ext uri="{BB962C8B-B14F-4D97-AF65-F5344CB8AC3E}">
        <p14:creationId xmlns:p14="http://schemas.microsoft.com/office/powerpoint/2010/main" val="3142825494"/>
      </p:ext>
    </p:extLst>
  </p:cSld>
  <p:clrMapOvr>
    <a:masterClrMapping/>
  </p:clrMapOvr>
  <p:transition spd="slow">
    <p:wipe dir="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Прямоугольник 69"/>
          <p:cNvSpPr/>
          <p:nvPr/>
        </p:nvSpPr>
        <p:spPr>
          <a:xfrm>
            <a:off x="1069389" y="425611"/>
            <a:ext cx="7012611" cy="715188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1078" y="2480438"/>
            <a:ext cx="717921" cy="52961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76951" y="2480439"/>
            <a:ext cx="717919" cy="5296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36256" y="2480440"/>
            <a:ext cx="717919" cy="5296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820417" y="2480440"/>
            <a:ext cx="717919" cy="52961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16812" y="2480437"/>
            <a:ext cx="717921" cy="52961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45148" y="2469285"/>
            <a:ext cx="717919" cy="52961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832127" y="2465265"/>
            <a:ext cx="717919" cy="52961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48940" y="2480440"/>
            <a:ext cx="717921" cy="52961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216769" y="2468827"/>
            <a:ext cx="717919" cy="52961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614391" y="2480440"/>
            <a:ext cx="717921" cy="52961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218041" y="2469285"/>
            <a:ext cx="717919" cy="529612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863233" y="2480440"/>
            <a:ext cx="717921" cy="529613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763139" y="2679820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Г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386956" y="2679820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Ц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049437" y="2679820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У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826462" y="2679820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Г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450279" y="2679820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Ц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044374" y="2679820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Ц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888875" y="2679024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Г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416717" y="2681635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Ц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024969" y="2681635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А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847518" y="2670485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Г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419369" y="2670485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Ц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083776" y="2670485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Г</a:t>
            </a:r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1079" y="1469605"/>
            <a:ext cx="717919" cy="529612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76950" y="1469604"/>
            <a:ext cx="717921" cy="529613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36256" y="1460340"/>
            <a:ext cx="717919" cy="529612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16813" y="1469606"/>
            <a:ext cx="717919" cy="529612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49209" y="1469604"/>
            <a:ext cx="717921" cy="529613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836319" y="1469604"/>
            <a:ext cx="717921" cy="529613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51909" y="1469607"/>
            <a:ext cx="717919" cy="529612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215734" y="1470254"/>
            <a:ext cx="717921" cy="529613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820419" y="1460340"/>
            <a:ext cx="717919" cy="529612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614393" y="1469606"/>
            <a:ext cx="717919" cy="529612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212432" y="1470254"/>
            <a:ext cx="717921" cy="529613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853888" y="1470256"/>
            <a:ext cx="717919" cy="529612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762366" y="1459693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Ц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399937" y="1459462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Г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066600" y="1459462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А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813502" y="1459693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Ц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465296" y="1459462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Г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068637" y="1459462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Г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4848713" y="1459693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Ц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444668" y="1463027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Г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038822" y="1461505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Т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6838351" y="1459693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Ц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7436392" y="1459462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Г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8054659" y="1459693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Ц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32969" y="1006119"/>
            <a:ext cx="8329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+mn-lt"/>
              </a:rPr>
              <a:t>ДНК</a:t>
            </a:r>
          </a:p>
        </p:txBody>
      </p:sp>
      <p:cxnSp>
        <p:nvCxnSpPr>
          <p:cNvPr id="64" name="Прямая соединительная линия 63"/>
          <p:cNvCxnSpPr>
            <a:endCxn id="68" idx="0"/>
          </p:cNvCxnSpPr>
          <p:nvPr/>
        </p:nvCxnSpPr>
        <p:spPr>
          <a:xfrm>
            <a:off x="657000" y="3062732"/>
            <a:ext cx="864956" cy="865333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>
            <a:endCxn id="68" idx="0"/>
          </p:cNvCxnSpPr>
          <p:nvPr/>
        </p:nvCxnSpPr>
        <p:spPr>
          <a:xfrm flipH="1">
            <a:off x="1521956" y="3062732"/>
            <a:ext cx="890044" cy="865333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970706" y="3928065"/>
            <a:ext cx="1102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 err="1">
                <a:solidFill>
                  <a:srgbClr val="002060"/>
                </a:solidFill>
                <a:latin typeface="+mn-lt"/>
              </a:rPr>
              <a:t>Аланин</a:t>
            </a:r>
            <a:r>
              <a:rPr lang="ru-RU" sz="1800" dirty="0">
                <a:solidFill>
                  <a:srgbClr val="002060"/>
                </a:solidFill>
                <a:latin typeface="+mn-lt"/>
              </a:rPr>
              <a:t> 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156327" y="3227841"/>
            <a:ext cx="8329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err="1">
                <a:latin typeface="+mn-lt"/>
              </a:rPr>
              <a:t>иРНК</a:t>
            </a:r>
            <a:endParaRPr lang="ru-RU" sz="1600" dirty="0">
              <a:latin typeface="+mn-lt"/>
            </a:endParaRPr>
          </a:p>
        </p:txBody>
      </p:sp>
      <p:cxnSp>
        <p:nvCxnSpPr>
          <p:cNvPr id="73" name="Прямая соединительная линия 72"/>
          <p:cNvCxnSpPr>
            <a:endCxn id="75" idx="0"/>
          </p:cNvCxnSpPr>
          <p:nvPr/>
        </p:nvCxnSpPr>
        <p:spPr>
          <a:xfrm>
            <a:off x="2711945" y="3067568"/>
            <a:ext cx="896724" cy="861315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>
            <a:endCxn id="75" idx="0"/>
          </p:cNvCxnSpPr>
          <p:nvPr/>
        </p:nvCxnSpPr>
        <p:spPr>
          <a:xfrm flipH="1">
            <a:off x="3608669" y="3067568"/>
            <a:ext cx="799847" cy="861315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3057419" y="3928883"/>
            <a:ext cx="1102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 err="1">
                <a:solidFill>
                  <a:srgbClr val="002060"/>
                </a:solidFill>
                <a:latin typeface="+mn-lt"/>
              </a:rPr>
              <a:t>Аланин</a:t>
            </a:r>
            <a:r>
              <a:rPr lang="ru-RU" sz="1800" dirty="0">
                <a:solidFill>
                  <a:srgbClr val="002060"/>
                </a:solidFill>
                <a:latin typeface="+mn-lt"/>
              </a:rPr>
              <a:t> </a:t>
            </a:r>
          </a:p>
        </p:txBody>
      </p:sp>
      <p:cxnSp>
        <p:nvCxnSpPr>
          <p:cNvPr id="77" name="Прямая соединительная линия 76"/>
          <p:cNvCxnSpPr>
            <a:endCxn id="79" idx="0"/>
          </p:cNvCxnSpPr>
          <p:nvPr/>
        </p:nvCxnSpPr>
        <p:spPr>
          <a:xfrm>
            <a:off x="4776606" y="3067568"/>
            <a:ext cx="896724" cy="861315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>
            <a:endCxn id="79" idx="0"/>
          </p:cNvCxnSpPr>
          <p:nvPr/>
        </p:nvCxnSpPr>
        <p:spPr>
          <a:xfrm flipH="1">
            <a:off x="5673330" y="3076085"/>
            <a:ext cx="725964" cy="852798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5122080" y="3928883"/>
            <a:ext cx="1102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 err="1">
                <a:solidFill>
                  <a:srgbClr val="002060"/>
                </a:solidFill>
                <a:latin typeface="+mn-lt"/>
              </a:rPr>
              <a:t>Аланин</a:t>
            </a:r>
            <a:r>
              <a:rPr lang="ru-RU" sz="1800" dirty="0">
                <a:solidFill>
                  <a:srgbClr val="002060"/>
                </a:solidFill>
                <a:latin typeface="+mn-lt"/>
              </a:rPr>
              <a:t> </a:t>
            </a:r>
          </a:p>
        </p:txBody>
      </p:sp>
      <p:cxnSp>
        <p:nvCxnSpPr>
          <p:cNvPr id="81" name="Прямая соединительная линия 80"/>
          <p:cNvCxnSpPr>
            <a:endCxn id="83" idx="0"/>
          </p:cNvCxnSpPr>
          <p:nvPr/>
        </p:nvCxnSpPr>
        <p:spPr>
          <a:xfrm>
            <a:off x="6749520" y="3067568"/>
            <a:ext cx="896724" cy="861315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>
            <a:endCxn id="83" idx="0"/>
          </p:cNvCxnSpPr>
          <p:nvPr/>
        </p:nvCxnSpPr>
        <p:spPr>
          <a:xfrm flipH="1">
            <a:off x="7646244" y="3076085"/>
            <a:ext cx="787500" cy="852798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7094994" y="3928883"/>
            <a:ext cx="1102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 err="1">
                <a:solidFill>
                  <a:srgbClr val="002060"/>
                </a:solidFill>
                <a:latin typeface="+mn-lt"/>
              </a:rPr>
              <a:t>Аланин</a:t>
            </a:r>
            <a:r>
              <a:rPr lang="ru-RU" sz="1800" dirty="0">
                <a:solidFill>
                  <a:srgbClr val="002060"/>
                </a:solidFill>
                <a:latin typeface="+mn-lt"/>
              </a:rPr>
              <a:t> 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882000" y="545087"/>
            <a:ext cx="7401378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sz="1600" dirty="0">
                <a:latin typeface="+mn-lt"/>
              </a:rPr>
              <a:t>Важное свойство генетического кода — это специфичность. 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386938" y="3066750"/>
            <a:ext cx="83697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86938" y="1401750"/>
            <a:ext cx="83697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3526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500"/>
                            </p:stCondLst>
                            <p:childTnLst>
                              <p:par>
                                <p:cTn id="9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0"/>
                            </p:stCondLst>
                            <p:childTnLst>
                              <p:par>
                                <p:cTn id="1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50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4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6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8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0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2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4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6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20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25" grpId="0"/>
      <p:bldP spid="25" grpId="1"/>
      <p:bldP spid="26" grpId="0"/>
      <p:bldP spid="26" grpId="1"/>
      <p:bldP spid="27" grpId="0"/>
      <p:bldP spid="28" grpId="0"/>
      <p:bldP spid="28" grpId="1"/>
      <p:bldP spid="29" grpId="0"/>
      <p:bldP spid="29" grpId="1"/>
      <p:bldP spid="30" grpId="0"/>
      <p:bldP spid="31" grpId="0"/>
      <p:bldP spid="31" grpId="1"/>
      <p:bldP spid="32" grpId="0"/>
      <p:bldP spid="32" grpId="1"/>
      <p:bldP spid="33" grpId="0"/>
      <p:bldP spid="34" grpId="0"/>
      <p:bldP spid="34" grpId="1"/>
      <p:bldP spid="35" grpId="0"/>
      <p:bldP spid="35" grpId="1"/>
      <p:bldP spid="36" grpId="0"/>
      <p:bldP spid="68" grpId="0"/>
      <p:bldP spid="62" grpId="0"/>
      <p:bldP spid="75" grpId="0"/>
      <p:bldP spid="79" grpId="0"/>
      <p:bldP spid="8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Рисунок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733" y="357373"/>
            <a:ext cx="6446533" cy="442875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61870" y="2192979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Ц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54965" y="2181662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38760" y="2181662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9610" y="2181662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Ц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20630" y="2181662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214010" y="2181662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Г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79295" y="2181662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173487" y="2192979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64979" y="2200202"/>
            <a:ext cx="31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Г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121361" y="2192979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Ц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621227" y="2192979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117506" y="2181662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Г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765800" y="3186770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Г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62715" y="3186770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736024" y="3186770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А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224214" y="3186770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Г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712404" y="3186770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Т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175636" y="3186770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Ц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682399" y="3186770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171345" y="3186770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Т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636520" y="3186770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Ц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144677" y="3193993"/>
            <a:ext cx="31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Г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613734" y="3186770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080991" y="3186770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Ц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-10493" y="-77945"/>
            <a:ext cx="6946719" cy="1479695"/>
          </a:xfrm>
          <a:prstGeom prst="rect">
            <a:avLst/>
          </a:prstGeom>
          <a:solidFill>
            <a:srgbClr val="FFE566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298777" y="321518"/>
            <a:ext cx="661409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В последовательности нуклеотидов молекулы ДНК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закодирована информация о первичной структуре белка.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2" y="4042511"/>
            <a:ext cx="3565014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116305" y="4200590"/>
            <a:ext cx="333240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sz="1800" dirty="0" err="1">
                <a:latin typeface="+mn-lt"/>
              </a:rPr>
              <a:t>Двухцепочечная</a:t>
            </a:r>
            <a:r>
              <a:rPr lang="ru-RU" sz="1800" dirty="0">
                <a:latin typeface="+mn-lt"/>
              </a:rPr>
              <a:t> молекула ДНК</a:t>
            </a:r>
          </a:p>
        </p:txBody>
      </p:sp>
    </p:spTree>
    <p:extLst>
      <p:ext uri="{BB962C8B-B14F-4D97-AF65-F5344CB8AC3E}">
        <p14:creationId xmlns:p14="http://schemas.microsoft.com/office/powerpoint/2010/main" val="239382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8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8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8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79012" y="3246749"/>
            <a:ext cx="4013601" cy="1485587"/>
          </a:xfrm>
          <a:prstGeom prst="rect">
            <a:avLst/>
          </a:prstGeom>
          <a:solidFill>
            <a:srgbClr val="FFE566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743049" y="3246749"/>
            <a:ext cx="4013601" cy="1485587"/>
          </a:xfrm>
          <a:prstGeom prst="rect">
            <a:avLst/>
          </a:prstGeom>
          <a:solidFill>
            <a:srgbClr val="FFE566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527519" y="1743086"/>
            <a:ext cx="38706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>
                <a:solidFill>
                  <a:srgbClr val="0070C0"/>
                </a:solidFill>
                <a:latin typeface="+mj-lt"/>
              </a:rPr>
              <a:t>Транскрипция </a:t>
            </a:r>
          </a:p>
          <a:p>
            <a:pPr algn="ctr"/>
            <a:r>
              <a:rPr lang="ru-RU" sz="2000" dirty="0">
                <a:latin typeface="+mn-lt"/>
              </a:rPr>
              <a:t>(синтез РНК)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865674" y="1743085"/>
            <a:ext cx="38706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>
                <a:solidFill>
                  <a:srgbClr val="0070C0"/>
                </a:solidFill>
                <a:latin typeface="+mj-lt"/>
              </a:rPr>
              <a:t>Трансляция </a:t>
            </a:r>
          </a:p>
          <a:p>
            <a:pPr algn="ctr"/>
            <a:r>
              <a:rPr lang="ru-RU" sz="2000" dirty="0">
                <a:latin typeface="+mn-lt"/>
              </a:rPr>
              <a:t>(синтез белка)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36388" y="438085"/>
            <a:ext cx="38706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+mj-lt"/>
              </a:rPr>
              <a:t>Реакции матричного синтеза  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3136281" y="1269082"/>
            <a:ext cx="2870961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Дуга 8"/>
          <p:cNvSpPr/>
          <p:nvPr/>
        </p:nvSpPr>
        <p:spPr>
          <a:xfrm>
            <a:off x="5624849" y="1269082"/>
            <a:ext cx="1125000" cy="926334"/>
          </a:xfrm>
          <a:prstGeom prst="arc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Дуга 9"/>
          <p:cNvSpPr/>
          <p:nvPr/>
        </p:nvSpPr>
        <p:spPr>
          <a:xfrm flipH="1">
            <a:off x="2385812" y="1269082"/>
            <a:ext cx="1125000" cy="926334"/>
          </a:xfrm>
          <a:prstGeom prst="arc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48883" y="3610885"/>
            <a:ext cx="48205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+mn-lt"/>
              </a:rPr>
              <a:t>Продукт ― </a:t>
            </a:r>
            <a:r>
              <a:rPr lang="ru-RU" sz="1600" dirty="0" err="1">
                <a:latin typeface="+mn-lt"/>
              </a:rPr>
              <a:t>иРНК</a:t>
            </a:r>
            <a:r>
              <a:rPr lang="ru-RU" sz="1600" dirty="0">
                <a:latin typeface="+mn-lt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01409" y="4067712"/>
            <a:ext cx="48205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+mn-lt"/>
              </a:rPr>
              <a:t> Матрица ― кодирующая цепочка ДНК.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02276" y="3610885"/>
            <a:ext cx="48205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+mn-lt"/>
              </a:rPr>
              <a:t>Продукт ― полипептид.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754802" y="4067712"/>
            <a:ext cx="48205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+mn-lt"/>
              </a:rPr>
              <a:t> Матрица ― </a:t>
            </a:r>
            <a:r>
              <a:rPr lang="ru-RU" sz="1600" dirty="0" err="1">
                <a:latin typeface="+mn-lt"/>
              </a:rPr>
              <a:t>иРНК</a:t>
            </a:r>
            <a:r>
              <a:rPr lang="ru-RU" sz="1600" dirty="0">
                <a:latin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52945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2" grpId="0"/>
      <p:bldP spid="6" grpId="0"/>
      <p:bldP spid="9" grpId="0" animBg="1"/>
      <p:bldP spid="10" grpId="0" animBg="1"/>
      <p:bldP spid="11" grpId="0"/>
      <p:bldP spid="12" grpId="0"/>
      <p:bldP spid="15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Рисунок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733" y="357373"/>
            <a:ext cx="6446533" cy="4428753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6962329" y="3757470"/>
            <a:ext cx="8329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+mn-lt"/>
              </a:rPr>
              <a:t>ДНК</a:t>
            </a:r>
          </a:p>
        </p:txBody>
      </p:sp>
      <p:sp>
        <p:nvSpPr>
          <p:cNvPr id="35" name="TextBox 34"/>
          <p:cNvSpPr txBox="1"/>
          <p:nvPr/>
        </p:nvSpPr>
        <p:spPr>
          <a:xfrm rot="2917037">
            <a:off x="1631761" y="1237884"/>
            <a:ext cx="8329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err="1">
                <a:latin typeface="+mn-lt"/>
              </a:rPr>
              <a:t>иРНК</a:t>
            </a:r>
            <a:endParaRPr lang="ru-RU" sz="1600" dirty="0"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962328" y="1549591"/>
            <a:ext cx="8329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+mn-lt"/>
              </a:rPr>
              <a:t>ДНК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" y="4042511"/>
            <a:ext cx="2450560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8153" y="4373714"/>
            <a:ext cx="2334257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sz="1800" dirty="0">
                <a:latin typeface="+mn-lt"/>
              </a:rPr>
              <a:t>Транскрипция</a:t>
            </a:r>
          </a:p>
        </p:txBody>
      </p:sp>
    </p:spTree>
    <p:extLst>
      <p:ext uri="{BB962C8B-B14F-4D97-AF65-F5344CB8AC3E}">
        <p14:creationId xmlns:p14="http://schemas.microsoft.com/office/powerpoint/2010/main" val="3966501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3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7" grpId="0" animBg="1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733" y="357373"/>
            <a:ext cx="6446533" cy="442875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42000" y="351964"/>
            <a:ext cx="8756650" cy="33855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2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 Транскрипция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17000" y="1446750"/>
            <a:ext cx="18899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+mn-lt"/>
              </a:rPr>
              <a:t>РНК-полимераза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685159" y="1931154"/>
            <a:ext cx="1385411" cy="730596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Промотор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679135" y="1931154"/>
            <a:ext cx="1385411" cy="7305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2521635" y="1421058"/>
            <a:ext cx="315000" cy="495000"/>
          </a:xfrm>
          <a:prstGeom prst="down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87351" y="4128958"/>
            <a:ext cx="8369300" cy="1014542"/>
          </a:xfrm>
          <a:prstGeom prst="rect">
            <a:avLst/>
          </a:prstGeom>
          <a:solidFill>
            <a:srgbClr val="FFE566"/>
          </a:solidFill>
          <a:ln>
            <a:solidFill>
              <a:srgbClr val="FFE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55334" y="4357877"/>
            <a:ext cx="80333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sz="1600" dirty="0">
                <a:latin typeface="+mn-lt"/>
              </a:rPr>
              <a:t>Процесс наращивания молекулы РНК нуклеотидами называется </a:t>
            </a:r>
            <a:r>
              <a:rPr lang="ru-RU" sz="1600" dirty="0">
                <a:solidFill>
                  <a:srgbClr val="002060"/>
                </a:solidFill>
                <a:latin typeface="+mj-lt"/>
              </a:rPr>
              <a:t>элонгацией.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113164" y="1931154"/>
            <a:ext cx="1385411" cy="7305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276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10" grpId="0" animBg="1"/>
      <p:bldP spid="9" grpId="0" animBg="1"/>
      <p:bldP spid="11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733" y="357373"/>
            <a:ext cx="6446533" cy="4428753"/>
          </a:xfrm>
          <a:prstGeom prst="rect">
            <a:avLst/>
          </a:prstGeom>
        </p:spPr>
      </p:pic>
      <p:sp>
        <p:nvSpPr>
          <p:cNvPr id="6" name="Стрелка вниз 5"/>
          <p:cNvSpPr/>
          <p:nvPr/>
        </p:nvSpPr>
        <p:spPr>
          <a:xfrm>
            <a:off x="2502000" y="1446750"/>
            <a:ext cx="315000" cy="495000"/>
          </a:xfrm>
          <a:prstGeom prst="down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42000" y="351964"/>
            <a:ext cx="8756650" cy="33855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2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 Транскрипция </a:t>
            </a:r>
          </a:p>
        </p:txBody>
      </p:sp>
    </p:spTree>
    <p:extLst>
      <p:ext uri="{BB962C8B-B14F-4D97-AF65-F5344CB8AC3E}">
        <p14:creationId xmlns:p14="http://schemas.microsoft.com/office/powerpoint/2010/main" val="1442521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733" y="357373"/>
            <a:ext cx="6446533" cy="442875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733" y="357373"/>
            <a:ext cx="6446533" cy="442875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220513" y="1911315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Ц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04376" y="1911315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99377" y="1911315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Г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72102" y="1911315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А</a:t>
            </a:r>
          </a:p>
        </p:txBody>
      </p:sp>
      <p:sp>
        <p:nvSpPr>
          <p:cNvPr id="13" name="TextBox 12"/>
          <p:cNvSpPr txBox="1"/>
          <p:nvPr/>
        </p:nvSpPr>
        <p:spPr>
          <a:xfrm rot="909397">
            <a:off x="5038758" y="1953211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А</a:t>
            </a:r>
          </a:p>
        </p:txBody>
      </p:sp>
      <p:sp>
        <p:nvSpPr>
          <p:cNvPr id="14" name="TextBox 13"/>
          <p:cNvSpPr txBox="1"/>
          <p:nvPr/>
        </p:nvSpPr>
        <p:spPr>
          <a:xfrm rot="20608767">
            <a:off x="2910968" y="2050739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Т</a:t>
            </a:r>
          </a:p>
        </p:txBody>
      </p:sp>
      <p:sp>
        <p:nvSpPr>
          <p:cNvPr id="15" name="TextBox 14"/>
          <p:cNvSpPr txBox="1"/>
          <p:nvPr/>
        </p:nvSpPr>
        <p:spPr>
          <a:xfrm rot="2818993">
            <a:off x="2086683" y="545694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Г</a:t>
            </a:r>
          </a:p>
        </p:txBody>
      </p:sp>
      <p:sp>
        <p:nvSpPr>
          <p:cNvPr id="16" name="TextBox 15"/>
          <p:cNvSpPr txBox="1"/>
          <p:nvPr/>
        </p:nvSpPr>
        <p:spPr>
          <a:xfrm rot="2818993">
            <a:off x="2376519" y="903840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У</a:t>
            </a:r>
          </a:p>
        </p:txBody>
      </p:sp>
      <p:sp>
        <p:nvSpPr>
          <p:cNvPr id="17" name="TextBox 16"/>
          <p:cNvSpPr txBox="1"/>
          <p:nvPr/>
        </p:nvSpPr>
        <p:spPr>
          <a:xfrm rot="2818993">
            <a:off x="2688364" y="1281419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Г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220513" y="2597453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Г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704376" y="2597453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У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194900" y="2597453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Ц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680381" y="2597453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У</a:t>
            </a:r>
          </a:p>
        </p:txBody>
      </p:sp>
      <p:sp>
        <p:nvSpPr>
          <p:cNvPr id="22" name="TextBox 21"/>
          <p:cNvSpPr txBox="1"/>
          <p:nvPr/>
        </p:nvSpPr>
        <p:spPr>
          <a:xfrm rot="19998678">
            <a:off x="5107722" y="2618471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У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2" y="4042511"/>
            <a:ext cx="2450560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58153" y="4373714"/>
            <a:ext cx="2334257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sz="1800" dirty="0">
                <a:latin typeface="+mn-lt"/>
              </a:rPr>
              <a:t>Транскрипция</a:t>
            </a:r>
          </a:p>
        </p:txBody>
      </p:sp>
    </p:spTree>
    <p:extLst>
      <p:ext uri="{BB962C8B-B14F-4D97-AF65-F5344CB8AC3E}">
        <p14:creationId xmlns:p14="http://schemas.microsoft.com/office/powerpoint/2010/main" val="345579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extBox 60"/>
          <p:cNvSpPr txBox="1"/>
          <p:nvPr/>
        </p:nvSpPr>
        <p:spPr>
          <a:xfrm>
            <a:off x="389435" y="1401750"/>
            <a:ext cx="8329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+mn-lt"/>
              </a:rPr>
              <a:t>ДНК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389435" y="3418916"/>
            <a:ext cx="8329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err="1">
                <a:latin typeface="+mn-lt"/>
              </a:rPr>
              <a:t>иРНК</a:t>
            </a:r>
            <a:endParaRPr lang="ru-RU" sz="1600" dirty="0">
              <a:latin typeface="+mn-lt"/>
            </a:endParaRPr>
          </a:p>
        </p:txBody>
      </p:sp>
      <p:pic>
        <p:nvPicPr>
          <p:cNvPr id="63" name="Рисунок 6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54762" y="2829648"/>
            <a:ext cx="717921" cy="529613"/>
          </a:xfrm>
          <a:prstGeom prst="rect">
            <a:avLst/>
          </a:prstGeom>
        </p:spPr>
      </p:pic>
      <p:sp>
        <p:nvSpPr>
          <p:cNvPr id="64" name="TextBox 63"/>
          <p:cNvSpPr txBox="1"/>
          <p:nvPr/>
        </p:nvSpPr>
        <p:spPr>
          <a:xfrm>
            <a:off x="3086823" y="3029030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Г</a:t>
            </a:r>
          </a:p>
        </p:txBody>
      </p:sp>
      <p:pic>
        <p:nvPicPr>
          <p:cNvPr id="65" name="Рисунок 6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54763" y="1818815"/>
            <a:ext cx="717919" cy="529612"/>
          </a:xfrm>
          <a:prstGeom prst="rect">
            <a:avLst/>
          </a:prstGeom>
        </p:spPr>
      </p:pic>
      <p:sp>
        <p:nvSpPr>
          <p:cNvPr id="66" name="TextBox 65"/>
          <p:cNvSpPr txBox="1"/>
          <p:nvPr/>
        </p:nvSpPr>
        <p:spPr>
          <a:xfrm>
            <a:off x="3071989" y="1806104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Ц</a:t>
            </a:r>
          </a:p>
        </p:txBody>
      </p:sp>
      <p:pic>
        <p:nvPicPr>
          <p:cNvPr id="67" name="Рисунок 6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754764" y="2829650"/>
            <a:ext cx="717919" cy="529612"/>
          </a:xfrm>
          <a:prstGeom prst="rect">
            <a:avLst/>
          </a:prstGeom>
        </p:spPr>
      </p:pic>
      <p:sp>
        <p:nvSpPr>
          <p:cNvPr id="68" name="TextBox 67"/>
          <p:cNvSpPr txBox="1"/>
          <p:nvPr/>
        </p:nvSpPr>
        <p:spPr>
          <a:xfrm>
            <a:off x="3959315" y="3030845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А</a:t>
            </a:r>
          </a:p>
        </p:txBody>
      </p:sp>
      <p:pic>
        <p:nvPicPr>
          <p:cNvPr id="69" name="Рисунок 6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754765" y="1819097"/>
            <a:ext cx="717919" cy="529612"/>
          </a:xfrm>
          <a:prstGeom prst="rect">
            <a:avLst/>
          </a:prstGeom>
        </p:spPr>
      </p:pic>
      <p:sp>
        <p:nvSpPr>
          <p:cNvPr id="70" name="TextBox 69"/>
          <p:cNvSpPr txBox="1"/>
          <p:nvPr/>
        </p:nvSpPr>
        <p:spPr>
          <a:xfrm>
            <a:off x="3959315" y="1810715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Т</a:t>
            </a:r>
          </a:p>
        </p:txBody>
      </p:sp>
      <p:pic>
        <p:nvPicPr>
          <p:cNvPr id="71" name="Рисунок 7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654764" y="2829647"/>
            <a:ext cx="717919" cy="529612"/>
          </a:xfrm>
          <a:prstGeom prst="rect">
            <a:avLst/>
          </a:prstGeom>
        </p:spPr>
      </p:pic>
      <p:sp>
        <p:nvSpPr>
          <p:cNvPr id="72" name="TextBox 71"/>
          <p:cNvSpPr txBox="1"/>
          <p:nvPr/>
        </p:nvSpPr>
        <p:spPr>
          <a:xfrm>
            <a:off x="4878722" y="3033319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+mn-lt"/>
              </a:rPr>
              <a:t>Ц</a:t>
            </a:r>
          </a:p>
        </p:txBody>
      </p:sp>
      <p:pic>
        <p:nvPicPr>
          <p:cNvPr id="73" name="Рисунок 7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658955" y="1818814"/>
            <a:ext cx="717921" cy="529613"/>
          </a:xfrm>
          <a:prstGeom prst="rect">
            <a:avLst/>
          </a:prstGeom>
        </p:spPr>
      </p:pic>
      <p:sp>
        <p:nvSpPr>
          <p:cNvPr id="74" name="TextBox 73"/>
          <p:cNvSpPr txBox="1"/>
          <p:nvPr/>
        </p:nvSpPr>
        <p:spPr>
          <a:xfrm>
            <a:off x="4891273" y="1810715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Г</a:t>
            </a:r>
          </a:p>
        </p:txBody>
      </p:sp>
      <p:pic>
        <p:nvPicPr>
          <p:cNvPr id="75" name="Рисунок 7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568234" y="2829650"/>
            <a:ext cx="717919" cy="529612"/>
          </a:xfrm>
          <a:prstGeom prst="rect">
            <a:avLst/>
          </a:prstGeom>
        </p:spPr>
      </p:pic>
      <p:sp>
        <p:nvSpPr>
          <p:cNvPr id="77" name="TextBox 76"/>
          <p:cNvSpPr txBox="1"/>
          <p:nvPr/>
        </p:nvSpPr>
        <p:spPr>
          <a:xfrm>
            <a:off x="5781415" y="3033319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У</a:t>
            </a:r>
          </a:p>
        </p:txBody>
      </p:sp>
      <p:pic>
        <p:nvPicPr>
          <p:cNvPr id="78" name="Рисунок 7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568234" y="1809550"/>
            <a:ext cx="717919" cy="529612"/>
          </a:xfrm>
          <a:prstGeom prst="rect">
            <a:avLst/>
          </a:prstGeom>
        </p:spPr>
      </p:pic>
      <p:sp>
        <p:nvSpPr>
          <p:cNvPr id="79" name="TextBox 78"/>
          <p:cNvSpPr txBox="1"/>
          <p:nvPr/>
        </p:nvSpPr>
        <p:spPr>
          <a:xfrm>
            <a:off x="5778550" y="1808672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А</a:t>
            </a:r>
          </a:p>
        </p:txBody>
      </p:sp>
      <p:sp>
        <p:nvSpPr>
          <p:cNvPr id="80" name="Shape 87"/>
          <p:cNvSpPr txBox="1"/>
          <p:nvPr/>
        </p:nvSpPr>
        <p:spPr>
          <a:xfrm>
            <a:off x="217867" y="130655"/>
            <a:ext cx="7492325" cy="702070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200" u="none" strike="noStrike" cap="none" baseline="0" dirty="0" err="1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Комплементарность</a:t>
            </a:r>
            <a:r>
              <a:rPr lang="ru-RU" sz="2200" u="none" strike="noStrike" cap="none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 </a:t>
            </a:r>
            <a:endParaRPr lang="ru-RU" sz="2200" u="none" strike="noStrike" cap="none" baseline="0" dirty="0">
              <a:solidFill>
                <a:srgbClr val="002060"/>
              </a:solidFill>
              <a:latin typeface="+mj-lt"/>
              <a:ea typeface="Blogger Sans" panose="02000506030000020004" pitchFamily="50" charset="0"/>
              <a:cs typeface="Segoe UI Semibold" panose="020B0702040204020203" pitchFamily="34" charset="0"/>
              <a:sym typeface="Calibri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386938" y="3415960"/>
            <a:ext cx="83697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86938" y="1750960"/>
            <a:ext cx="83697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0708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8" grpId="0"/>
      <p:bldP spid="70" grpId="0"/>
      <p:bldP spid="72" grpId="0"/>
      <p:bldP spid="74" grpId="0"/>
      <p:bldP spid="77" grpId="0"/>
      <p:bldP spid="7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733" y="357373"/>
            <a:ext cx="6446533" cy="442875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20513" y="1911315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Ц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12316" y="1901618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99377" y="1911315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Г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72102" y="1911315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А</a:t>
            </a:r>
          </a:p>
        </p:txBody>
      </p:sp>
      <p:sp>
        <p:nvSpPr>
          <p:cNvPr id="9" name="TextBox 8"/>
          <p:cNvSpPr txBox="1"/>
          <p:nvPr/>
        </p:nvSpPr>
        <p:spPr>
          <a:xfrm rot="909397">
            <a:off x="5038758" y="1953211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А</a:t>
            </a:r>
          </a:p>
        </p:txBody>
      </p:sp>
      <p:sp>
        <p:nvSpPr>
          <p:cNvPr id="10" name="TextBox 9"/>
          <p:cNvSpPr txBox="1"/>
          <p:nvPr/>
        </p:nvSpPr>
        <p:spPr>
          <a:xfrm rot="20608767">
            <a:off x="2910968" y="2050739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Т</a:t>
            </a:r>
          </a:p>
        </p:txBody>
      </p:sp>
      <p:sp>
        <p:nvSpPr>
          <p:cNvPr id="11" name="TextBox 10"/>
          <p:cNvSpPr txBox="1"/>
          <p:nvPr/>
        </p:nvSpPr>
        <p:spPr>
          <a:xfrm rot="2818993">
            <a:off x="2086683" y="545694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Г</a:t>
            </a:r>
          </a:p>
        </p:txBody>
      </p:sp>
      <p:sp>
        <p:nvSpPr>
          <p:cNvPr id="12" name="TextBox 11"/>
          <p:cNvSpPr txBox="1"/>
          <p:nvPr/>
        </p:nvSpPr>
        <p:spPr>
          <a:xfrm rot="2818993">
            <a:off x="2376519" y="903840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У</a:t>
            </a:r>
          </a:p>
        </p:txBody>
      </p:sp>
      <p:sp>
        <p:nvSpPr>
          <p:cNvPr id="13" name="TextBox 12"/>
          <p:cNvSpPr txBox="1"/>
          <p:nvPr/>
        </p:nvSpPr>
        <p:spPr>
          <a:xfrm rot="2818993">
            <a:off x="2688364" y="1281419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Г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20513" y="2597453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Г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704376" y="2597453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У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194900" y="2597453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Ц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80381" y="2597453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У</a:t>
            </a:r>
          </a:p>
        </p:txBody>
      </p:sp>
      <p:sp>
        <p:nvSpPr>
          <p:cNvPr id="18" name="TextBox 17"/>
          <p:cNvSpPr txBox="1"/>
          <p:nvPr/>
        </p:nvSpPr>
        <p:spPr>
          <a:xfrm rot="19998678">
            <a:off x="5107722" y="2618471"/>
            <a:ext cx="315000" cy="3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n-lt"/>
              </a:rPr>
              <a:t>У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962329" y="3757470"/>
            <a:ext cx="8329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+mn-lt"/>
              </a:rPr>
              <a:t>ДНК</a:t>
            </a:r>
          </a:p>
        </p:txBody>
      </p:sp>
      <p:sp>
        <p:nvSpPr>
          <p:cNvPr id="20" name="TextBox 19"/>
          <p:cNvSpPr txBox="1"/>
          <p:nvPr/>
        </p:nvSpPr>
        <p:spPr>
          <a:xfrm rot="2917037">
            <a:off x="1631761" y="1237884"/>
            <a:ext cx="8329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err="1">
                <a:latin typeface="+mn-lt"/>
              </a:rPr>
              <a:t>иРНК</a:t>
            </a:r>
            <a:endParaRPr lang="ru-RU" sz="1600" dirty="0"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962328" y="1549591"/>
            <a:ext cx="8329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+mn-lt"/>
              </a:rPr>
              <a:t>ДНК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057000" y="1931154"/>
            <a:ext cx="1385411" cy="7305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6057001" y="1931154"/>
            <a:ext cx="1385410" cy="730596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Терминатор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00128" y="4390863"/>
            <a:ext cx="50893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solidFill>
                  <a:srgbClr val="002060"/>
                </a:solidFill>
                <a:latin typeface="+mj-lt"/>
              </a:rPr>
              <a:t>Схема процесса транскрипции </a:t>
            </a:r>
          </a:p>
        </p:txBody>
      </p:sp>
    </p:spTree>
    <p:extLst>
      <p:ext uri="{BB962C8B-B14F-4D97-AF65-F5344CB8AC3E}">
        <p14:creationId xmlns:p14="http://schemas.microsoft.com/office/powerpoint/2010/main" val="815893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4" grpId="0"/>
      <p:bldP spid="15" grpId="0"/>
      <p:bldP spid="16" grpId="0"/>
      <p:bldP spid="17" grpId="0"/>
      <p:bldP spid="18" grpId="0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68" y="3486526"/>
            <a:ext cx="2250750" cy="66218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20043" y="4222626"/>
            <a:ext cx="175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+mn-lt"/>
              </a:rPr>
              <a:t>Общая формула </a:t>
            </a:r>
          </a:p>
          <a:p>
            <a:pPr algn="ctr"/>
            <a:r>
              <a:rPr lang="ru-RU" dirty="0">
                <a:solidFill>
                  <a:srgbClr val="002060"/>
                </a:solidFill>
                <a:latin typeface="+mn-lt"/>
              </a:rPr>
              <a:t>белков 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161" y="3386445"/>
            <a:ext cx="2388388" cy="731925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199988" y="4222626"/>
            <a:ext cx="27692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+mn-lt"/>
              </a:rPr>
              <a:t>Полисахарид ─</a:t>
            </a:r>
          </a:p>
          <a:p>
            <a:pPr algn="ctr"/>
            <a:r>
              <a:rPr lang="ru-RU" dirty="0">
                <a:solidFill>
                  <a:srgbClr val="002060"/>
                </a:solidFill>
                <a:latin typeface="+mn-lt"/>
              </a:rPr>
              <a:t> целлюлоза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5"/>
          <a:srcRect t="1595" b="1"/>
          <a:stretch/>
        </p:blipFill>
        <p:spPr>
          <a:xfrm>
            <a:off x="6389602" y="3304841"/>
            <a:ext cx="2214972" cy="1035886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6969622" y="4330347"/>
            <a:ext cx="10073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+mn-lt"/>
              </a:rPr>
              <a:t>Липид</a:t>
            </a:r>
          </a:p>
        </p:txBody>
      </p:sp>
      <p:sp>
        <p:nvSpPr>
          <p:cNvPr id="8" name="Стрелка вниз 7"/>
          <p:cNvSpPr/>
          <p:nvPr/>
        </p:nvSpPr>
        <p:spPr>
          <a:xfrm>
            <a:off x="1529771" y="2538049"/>
            <a:ext cx="366016" cy="393701"/>
          </a:xfrm>
          <a:prstGeom prst="downArrow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низ 32"/>
          <p:cNvSpPr/>
          <p:nvPr/>
        </p:nvSpPr>
        <p:spPr>
          <a:xfrm>
            <a:off x="4401614" y="2535700"/>
            <a:ext cx="366016" cy="393701"/>
          </a:xfrm>
          <a:prstGeom prst="downArrow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низ 33"/>
          <p:cNvSpPr/>
          <p:nvPr/>
        </p:nvSpPr>
        <p:spPr>
          <a:xfrm>
            <a:off x="7290267" y="2535700"/>
            <a:ext cx="366016" cy="393701"/>
          </a:xfrm>
          <a:prstGeom prst="downArrow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7000" y="614418"/>
            <a:ext cx="1216503" cy="72773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792000" y="1553530"/>
            <a:ext cx="18426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+mn-lt"/>
              </a:rPr>
              <a:t>Общая формула </a:t>
            </a:r>
          </a:p>
          <a:p>
            <a:pPr algn="ctr"/>
            <a:r>
              <a:rPr lang="ru-RU" dirty="0">
                <a:solidFill>
                  <a:srgbClr val="002060"/>
                </a:solidFill>
                <a:latin typeface="+mn-lt"/>
              </a:rPr>
              <a:t>аминокислот </a:t>
            </a: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4482" y="465520"/>
            <a:ext cx="1151089" cy="1155141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3982699" y="1666543"/>
            <a:ext cx="12328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+mn-lt"/>
              </a:rPr>
              <a:t>Глюкоза</a:t>
            </a:r>
            <a:r>
              <a:rPr lang="ru-RU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677355" y="663367"/>
            <a:ext cx="2700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+mn-lt"/>
              </a:rPr>
              <a:t>О</a:t>
            </a: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88393" y="505602"/>
            <a:ext cx="741543" cy="1160941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57410" y="782340"/>
            <a:ext cx="1740036" cy="659763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5796271" y="1682212"/>
            <a:ext cx="12328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+mn-lt"/>
              </a:rPr>
              <a:t>Глицерин</a:t>
            </a:r>
            <a:r>
              <a:rPr lang="ru-RU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723277" y="1682212"/>
            <a:ext cx="2276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+mn-lt"/>
              </a:rPr>
              <a:t>Карбоновая кислота </a:t>
            </a:r>
          </a:p>
        </p:txBody>
      </p:sp>
    </p:spTree>
    <p:extLst>
      <p:ext uri="{BB962C8B-B14F-4D97-AF65-F5344CB8AC3E}">
        <p14:creationId xmlns:p14="http://schemas.microsoft.com/office/powerpoint/2010/main" val="3854175015"/>
      </p:ext>
    </p:extLst>
  </p:cSld>
  <p:clrMapOvr>
    <a:masterClrMapping/>
  </p:clrMapOvr>
  <p:transition spd="slow">
    <p:wipe dir="d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87"/>
          <p:cNvSpPr txBox="1"/>
          <p:nvPr/>
        </p:nvSpPr>
        <p:spPr>
          <a:xfrm>
            <a:off x="217867" y="130655"/>
            <a:ext cx="7492325" cy="702070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anchor="ctr" anchorCtr="0">
            <a:spAutoFit/>
          </a:bodyPr>
          <a:lstStyle/>
          <a:p>
            <a:pPr lvl="0">
              <a:buClr>
                <a:srgbClr val="494429"/>
              </a:buClr>
              <a:buSzPct val="25000"/>
            </a:pPr>
            <a:r>
              <a:rPr lang="ru-RU" sz="2200" u="none" strike="noStrike" cap="none" baseline="0" dirty="0">
                <a:solidFill>
                  <a:srgbClr val="002060"/>
                </a:solidFill>
                <a:latin typeface="+mj-lt"/>
                <a:ea typeface="Blogger Sans" panose="02000506030000020004" pitchFamily="50" charset="0"/>
                <a:cs typeface="Segoe UI Semibold" panose="020B0702040204020203" pitchFamily="34" charset="0"/>
                <a:sym typeface="Calibri"/>
              </a:rPr>
              <a:t>Информационная (матричная) РНК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87941" y="289059"/>
            <a:ext cx="1568118" cy="51435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 rot="20851818">
            <a:off x="2535367" y="2936622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Ц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153700" y="2931750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А</a:t>
            </a:r>
          </a:p>
        </p:txBody>
      </p:sp>
      <p:sp>
        <p:nvSpPr>
          <p:cNvPr id="11" name="TextBox 10"/>
          <p:cNvSpPr txBox="1"/>
          <p:nvPr/>
        </p:nvSpPr>
        <p:spPr>
          <a:xfrm rot="20258072">
            <a:off x="2938511" y="2819020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Г</a:t>
            </a:r>
          </a:p>
        </p:txBody>
      </p:sp>
      <p:sp>
        <p:nvSpPr>
          <p:cNvPr id="12" name="TextBox 11"/>
          <p:cNvSpPr txBox="1"/>
          <p:nvPr/>
        </p:nvSpPr>
        <p:spPr>
          <a:xfrm rot="20071556">
            <a:off x="3271611" y="2669594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Ц</a:t>
            </a:r>
          </a:p>
        </p:txBody>
      </p:sp>
      <p:sp>
        <p:nvSpPr>
          <p:cNvPr id="13" name="TextBox 12"/>
          <p:cNvSpPr txBox="1"/>
          <p:nvPr/>
        </p:nvSpPr>
        <p:spPr>
          <a:xfrm rot="20258072">
            <a:off x="3639772" y="2494548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Г</a:t>
            </a:r>
          </a:p>
        </p:txBody>
      </p:sp>
      <p:sp>
        <p:nvSpPr>
          <p:cNvPr id="14" name="TextBox 13"/>
          <p:cNvSpPr txBox="1"/>
          <p:nvPr/>
        </p:nvSpPr>
        <p:spPr>
          <a:xfrm rot="20730450">
            <a:off x="3980067" y="2375148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А</a:t>
            </a:r>
          </a:p>
        </p:txBody>
      </p:sp>
      <p:sp>
        <p:nvSpPr>
          <p:cNvPr id="15" name="TextBox 14"/>
          <p:cNvSpPr txBox="1"/>
          <p:nvPr/>
        </p:nvSpPr>
        <p:spPr>
          <a:xfrm rot="351166">
            <a:off x="4394654" y="2312387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Ц</a:t>
            </a:r>
          </a:p>
        </p:txBody>
      </p:sp>
      <p:sp>
        <p:nvSpPr>
          <p:cNvPr id="16" name="TextBox 15"/>
          <p:cNvSpPr txBox="1"/>
          <p:nvPr/>
        </p:nvSpPr>
        <p:spPr>
          <a:xfrm rot="1248483">
            <a:off x="4822502" y="2411237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Ц</a:t>
            </a:r>
          </a:p>
        </p:txBody>
      </p:sp>
      <p:sp>
        <p:nvSpPr>
          <p:cNvPr id="17" name="TextBox 16"/>
          <p:cNvSpPr txBox="1"/>
          <p:nvPr/>
        </p:nvSpPr>
        <p:spPr>
          <a:xfrm rot="2200059">
            <a:off x="5121327" y="2630164"/>
            <a:ext cx="2887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У</a:t>
            </a:r>
          </a:p>
        </p:txBody>
      </p:sp>
      <p:sp>
        <p:nvSpPr>
          <p:cNvPr id="18" name="TextBox 17"/>
          <p:cNvSpPr txBox="1"/>
          <p:nvPr/>
        </p:nvSpPr>
        <p:spPr>
          <a:xfrm rot="2200059">
            <a:off x="5446409" y="2891582"/>
            <a:ext cx="2887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У</a:t>
            </a:r>
          </a:p>
        </p:txBody>
      </p:sp>
      <p:sp>
        <p:nvSpPr>
          <p:cNvPr id="19" name="TextBox 18"/>
          <p:cNvSpPr txBox="1"/>
          <p:nvPr/>
        </p:nvSpPr>
        <p:spPr>
          <a:xfrm rot="1730757">
            <a:off x="5807634" y="3068422"/>
            <a:ext cx="2818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Г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192000" y="3131056"/>
            <a:ext cx="2818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Г</a:t>
            </a:r>
          </a:p>
        </p:txBody>
      </p:sp>
      <p:sp>
        <p:nvSpPr>
          <p:cNvPr id="21" name="TextBox 20"/>
          <p:cNvSpPr txBox="1"/>
          <p:nvPr/>
        </p:nvSpPr>
        <p:spPr>
          <a:xfrm rot="20876609">
            <a:off x="6614316" y="3109886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А</a:t>
            </a:r>
          </a:p>
        </p:txBody>
      </p:sp>
    </p:spTree>
    <p:extLst>
      <p:ext uri="{BB962C8B-B14F-4D97-AF65-F5344CB8AC3E}">
        <p14:creationId xmlns:p14="http://schemas.microsoft.com/office/powerpoint/2010/main" val="2324662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42000" y="351964"/>
            <a:ext cx="8756650" cy="33855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2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 Транскрипция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44" b="12138"/>
          <a:stretch/>
        </p:blipFill>
        <p:spPr>
          <a:xfrm>
            <a:off x="4003515" y="2799665"/>
            <a:ext cx="3493485" cy="251094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509696">
            <a:off x="4508429" y="3660876"/>
            <a:ext cx="1788300" cy="544542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6957000" y="1711302"/>
            <a:ext cx="1305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+mn-lt"/>
              </a:rPr>
              <a:t>Цитоплазма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342000" y="351964"/>
            <a:ext cx="8756650" cy="33855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2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 Трансляция </a:t>
            </a:r>
            <a:r>
              <a:rPr lang="ru-RU" sz="22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─ синтез белка</a:t>
            </a:r>
            <a:r>
              <a:rPr lang="ru-RU" sz="22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40534" y="4371750"/>
            <a:ext cx="675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+mn-lt"/>
              </a:rPr>
              <a:t>Ядро</a:t>
            </a:r>
          </a:p>
        </p:txBody>
      </p:sp>
    </p:spTree>
    <p:extLst>
      <p:ext uri="{BB962C8B-B14F-4D97-AF65-F5344CB8AC3E}">
        <p14:creationId xmlns:p14="http://schemas.microsoft.com/office/powerpoint/2010/main" val="3476187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6 L -0.1401 -0.296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14" y="-1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/>
          </p:nvPr>
        </p:nvGraphicFramePr>
        <p:xfrm>
          <a:off x="-18000" y="-1"/>
          <a:ext cx="9162000" cy="5143500"/>
        </p:xfrm>
        <a:graphic>
          <a:graphicData uri="http://schemas.openxmlformats.org/drawingml/2006/table">
            <a:tbl>
              <a:tblPr firstRow="1" bandRow="1"/>
              <a:tblGrid>
                <a:gridCol w="3016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32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024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695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pPr algn="ctr" fontAlgn="ctr"/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885" marR="6885" marT="688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885" marR="6885" marT="688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885" marR="6885" marT="688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885" marR="6885" marT="688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lvl="4"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4"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lvl="4"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4" algn="ctr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lvl="4"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4"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lvl="4"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lvl="4"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lvl="4"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lvl="4"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indent="0"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+mn-lt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+mn-lt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95" name="TextBox 94"/>
          <p:cNvSpPr txBox="1"/>
          <p:nvPr/>
        </p:nvSpPr>
        <p:spPr>
          <a:xfrm>
            <a:off x="706254" y="456750"/>
            <a:ext cx="15762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err="1">
                <a:latin typeface="+mn-lt"/>
              </a:rPr>
              <a:t>Аланин</a:t>
            </a:r>
            <a:r>
              <a:rPr lang="ru-RU" sz="1500" dirty="0">
                <a:latin typeface="+mn-lt"/>
              </a:rPr>
              <a:t> 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691486" y="913501"/>
            <a:ext cx="15762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Аргинин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691486" y="1326702"/>
            <a:ext cx="15762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Аспарагин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118478" y="1745909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Аспарагиновая кислота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120090" y="2171801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Глицин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148459" y="2602241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err="1">
                <a:latin typeface="+mn-lt"/>
              </a:rPr>
              <a:t>Глутамин</a:t>
            </a:r>
            <a:endParaRPr lang="ru-RU" sz="1500" dirty="0">
              <a:latin typeface="+mn-lt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48460" y="3040169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err="1">
                <a:latin typeface="+mn-lt"/>
              </a:rPr>
              <a:t>Глутаминовая</a:t>
            </a:r>
            <a:r>
              <a:rPr lang="ru-RU" sz="1500" dirty="0">
                <a:latin typeface="+mn-lt"/>
              </a:rPr>
              <a:t> кислота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134856" y="3461395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err="1">
                <a:latin typeface="+mn-lt"/>
              </a:rPr>
              <a:t>Пролин</a:t>
            </a:r>
            <a:endParaRPr lang="ru-RU" sz="1500" dirty="0">
              <a:latin typeface="+mn-lt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120090" y="3897678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err="1">
                <a:latin typeface="+mn-lt"/>
              </a:rPr>
              <a:t>Серин</a:t>
            </a:r>
            <a:endParaRPr lang="ru-RU" sz="1500" dirty="0">
              <a:latin typeface="+mn-lt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132528" y="4326876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Тирозин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117000" y="4756984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Цистеин 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4652331" y="471437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Валин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4652331" y="913501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Гистидин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4652330" y="1350804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Изолейцин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4652331" y="1758161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Лейцин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4652331" y="2179446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Лизин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4674551" y="2619357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Метионин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4662000" y="3059268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err="1">
                <a:latin typeface="+mn-lt"/>
              </a:rPr>
              <a:t>Треонин</a:t>
            </a:r>
            <a:endParaRPr lang="ru-RU" sz="1500" dirty="0">
              <a:latin typeface="+mn-lt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4621525" y="3475898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Триптофан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4662000" y="3916434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err="1">
                <a:latin typeface="+mn-lt"/>
              </a:rPr>
              <a:t>Фенилаланин</a:t>
            </a:r>
            <a:r>
              <a:rPr lang="ru-RU" sz="1500" dirty="0">
                <a:latin typeface="+mn-lt"/>
              </a:rPr>
              <a:t> 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3043206" y="477481"/>
            <a:ext cx="15762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Ала 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3043205" y="891486"/>
            <a:ext cx="15762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err="1">
                <a:latin typeface="+mn-lt"/>
              </a:rPr>
              <a:t>Арг</a:t>
            </a:r>
            <a:endParaRPr lang="ru-RU" sz="1500" dirty="0">
              <a:latin typeface="+mn-lt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3057465" y="1331199"/>
            <a:ext cx="15762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err="1">
                <a:latin typeface="+mn-lt"/>
              </a:rPr>
              <a:t>Асн</a:t>
            </a:r>
            <a:endParaRPr lang="ru-RU" sz="1500" dirty="0">
              <a:latin typeface="+mn-lt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3231118" y="1766676"/>
            <a:ext cx="120114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err="1">
                <a:latin typeface="+mn-lt"/>
              </a:rPr>
              <a:t>Асп</a:t>
            </a:r>
            <a:endParaRPr lang="ru-RU" sz="1500" dirty="0">
              <a:latin typeface="+mn-lt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2489729" y="2192323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err="1">
                <a:latin typeface="+mn-lt"/>
              </a:rPr>
              <a:t>Гли</a:t>
            </a:r>
            <a:endParaRPr lang="ru-RU" sz="1500" dirty="0">
              <a:latin typeface="+mn-lt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2471812" y="2623124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err="1">
                <a:latin typeface="+mn-lt"/>
              </a:rPr>
              <a:t>Глн</a:t>
            </a:r>
            <a:endParaRPr lang="ru-RU" sz="1500" dirty="0">
              <a:latin typeface="+mn-lt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2471810" y="3011249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err="1">
                <a:latin typeface="+mn-lt"/>
              </a:rPr>
              <a:t>Глу</a:t>
            </a:r>
            <a:endParaRPr lang="ru-RU" sz="1500" dirty="0">
              <a:latin typeface="+mn-lt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2486567" y="3496171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Про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2486567" y="3903037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Сер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2471813" y="4333961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Тир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2503016" y="4776025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err="1">
                <a:latin typeface="+mn-lt"/>
              </a:rPr>
              <a:t>Цис</a:t>
            </a:r>
            <a:r>
              <a:rPr lang="ru-RU" sz="1500" dirty="0">
                <a:latin typeface="+mn-lt"/>
              </a:rPr>
              <a:t> 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6810876" y="471437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Вал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6810876" y="897633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Гис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6802342" y="1335021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Иле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6820545" y="1788107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Лей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6820545" y="2196218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Лиз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6833096" y="2619080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Мет</a:t>
            </a:r>
          </a:p>
        </p:txBody>
      </p:sp>
      <p:sp>
        <p:nvSpPr>
          <p:cNvPr id="132" name="TextBox 131"/>
          <p:cNvSpPr txBox="1"/>
          <p:nvPr/>
        </p:nvSpPr>
        <p:spPr>
          <a:xfrm>
            <a:off x="6798758" y="3019585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err="1">
                <a:latin typeface="+mn-lt"/>
              </a:rPr>
              <a:t>Тре</a:t>
            </a:r>
            <a:endParaRPr lang="ru-RU" sz="1500" dirty="0">
              <a:latin typeface="+mn-lt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6798759" y="3461395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err="1">
                <a:latin typeface="+mn-lt"/>
              </a:rPr>
              <a:t>Трп</a:t>
            </a:r>
            <a:endParaRPr lang="ru-RU" sz="1500" dirty="0">
              <a:latin typeface="+mn-lt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6820545" y="3884816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Фен 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12420" y="50079"/>
            <a:ext cx="296823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>
                <a:latin typeface="+mn-lt"/>
              </a:rPr>
              <a:t>Заменимые аминокислоты </a:t>
            </a:r>
          </a:p>
        </p:txBody>
      </p:sp>
      <p:sp>
        <p:nvSpPr>
          <p:cNvPr id="136" name="TextBox 135"/>
          <p:cNvSpPr txBox="1"/>
          <p:nvPr/>
        </p:nvSpPr>
        <p:spPr>
          <a:xfrm>
            <a:off x="4331213" y="62825"/>
            <a:ext cx="329968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>
                <a:latin typeface="+mn-lt"/>
              </a:rPr>
              <a:t>Незаменимые аминокислоты 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2361482" y="50078"/>
            <a:ext cx="296823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>
                <a:latin typeface="+mn-lt"/>
              </a:rPr>
              <a:t>Обозначение</a:t>
            </a:r>
          </a:p>
        </p:txBody>
      </p:sp>
      <p:sp>
        <p:nvSpPr>
          <p:cNvPr id="138" name="TextBox 137"/>
          <p:cNvSpPr txBox="1"/>
          <p:nvPr/>
        </p:nvSpPr>
        <p:spPr>
          <a:xfrm>
            <a:off x="6695959" y="67472"/>
            <a:ext cx="296823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>
                <a:latin typeface="+mn-lt"/>
              </a:rPr>
              <a:t>Обозначение</a:t>
            </a:r>
          </a:p>
        </p:txBody>
      </p:sp>
    </p:spTree>
    <p:extLst>
      <p:ext uri="{BB962C8B-B14F-4D97-AF65-F5344CB8AC3E}">
        <p14:creationId xmlns:p14="http://schemas.microsoft.com/office/powerpoint/2010/main" val="66016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42000" y="351964"/>
            <a:ext cx="8756650" cy="33855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2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 Трансляция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509696">
            <a:off x="3220776" y="2238222"/>
            <a:ext cx="1788300" cy="544542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6957000" y="1711302"/>
            <a:ext cx="1305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+mn-lt"/>
              </a:rPr>
              <a:t>Цитоплазма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7416" y="2551258"/>
            <a:ext cx="811613" cy="81161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40064" y="3362872"/>
            <a:ext cx="811613" cy="81161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52677" y="2165943"/>
            <a:ext cx="811613" cy="81161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85880" y="2810636"/>
            <a:ext cx="6479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>
                <a:solidFill>
                  <a:srgbClr val="002060"/>
                </a:solidFill>
                <a:latin typeface="+mn-lt"/>
              </a:rPr>
              <a:t>Арг</a:t>
            </a:r>
            <a:endParaRPr lang="ru-RU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28413" y="2417861"/>
            <a:ext cx="6479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+mn-lt"/>
              </a:rPr>
              <a:t>Сер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504457" y="3635282"/>
            <a:ext cx="6479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>
                <a:solidFill>
                  <a:srgbClr val="002060"/>
                </a:solidFill>
                <a:latin typeface="+mn-lt"/>
              </a:rPr>
              <a:t>Асп</a:t>
            </a:r>
            <a:endParaRPr lang="ru-RU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44" b="12138"/>
          <a:stretch/>
        </p:blipFill>
        <p:spPr>
          <a:xfrm>
            <a:off x="4003515" y="2799665"/>
            <a:ext cx="3493485" cy="251094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440534" y="4371750"/>
            <a:ext cx="675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+mn-lt"/>
              </a:rPr>
              <a:t>Ядро</a:t>
            </a:r>
          </a:p>
        </p:txBody>
      </p:sp>
    </p:spTree>
    <p:extLst>
      <p:ext uri="{BB962C8B-B14F-4D97-AF65-F5344CB8AC3E}">
        <p14:creationId xmlns:p14="http://schemas.microsoft.com/office/powerpoint/2010/main" val="251204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0" y="1131750"/>
            <a:ext cx="4751388" cy="2880000"/>
          </a:xfrm>
          <a:prstGeom prst="rect">
            <a:avLst/>
          </a:prstGeom>
          <a:solidFill>
            <a:srgbClr val="FFE56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196477" y="1794614"/>
            <a:ext cx="5265361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2200" dirty="0">
                <a:solidFill>
                  <a:srgbClr val="002060"/>
                </a:solidFill>
                <a:latin typeface="+mj-lt"/>
              </a:rPr>
              <a:t>Трансляция</a:t>
            </a:r>
            <a:r>
              <a:rPr lang="ru-RU" sz="2200" b="1" dirty="0">
                <a:latin typeface="+mj-lt"/>
              </a:rPr>
              <a:t> </a:t>
            </a:r>
            <a:r>
              <a:rPr lang="ru-RU" sz="2200" b="1" dirty="0">
                <a:latin typeface="Arial" panose="020B0604020202020204" pitchFamily="34" charset="0"/>
                <a:cs typeface="Arial" panose="020B0604020202020204" pitchFamily="34" charset="0"/>
              </a:rPr>
              <a:t>─</a:t>
            </a:r>
            <a:r>
              <a:rPr lang="ru-RU" sz="1800" dirty="0">
                <a:latin typeface="+mn-lt"/>
              </a:rPr>
              <a:t> перевод 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последовательности нуклеотидов 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молекулы </a:t>
            </a:r>
            <a:r>
              <a:rPr lang="ru-RU" sz="1800" dirty="0" err="1">
                <a:latin typeface="+mn-lt"/>
              </a:rPr>
              <a:t>иРНК</a:t>
            </a:r>
            <a:r>
              <a:rPr lang="ru-RU" sz="1800" dirty="0">
                <a:latin typeface="+mn-lt"/>
              </a:rPr>
              <a:t> в последовательность</a:t>
            </a:r>
          </a:p>
          <a:p>
            <a:pPr>
              <a:lnSpc>
                <a:spcPct val="125000"/>
              </a:lnSpc>
            </a:pPr>
            <a:r>
              <a:rPr lang="ru-RU" sz="1800" dirty="0">
                <a:latin typeface="+mn-lt"/>
              </a:rPr>
              <a:t>аминокислот молекулы белка.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257440" y="1694750"/>
            <a:ext cx="717919" cy="52961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012633" y="1694749"/>
            <a:ext cx="717921" cy="52961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627440" y="1694750"/>
            <a:ext cx="717919" cy="529612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6226500" y="1895945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Г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827387" y="1895945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Ц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461991" y="1895945"/>
            <a:ext cx="27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n-lt"/>
              </a:rPr>
              <a:t>А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775805" y="2264432"/>
            <a:ext cx="8329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err="1">
                <a:latin typeface="+mn-lt"/>
              </a:rPr>
              <a:t>иРНК</a:t>
            </a:r>
            <a:endParaRPr lang="ru-RU" sz="1200" dirty="0">
              <a:latin typeface="+mn-lt"/>
            </a:endParaRPr>
          </a:p>
        </p:txBody>
      </p:sp>
      <p:cxnSp>
        <p:nvCxnSpPr>
          <p:cNvPr id="30" name="Прямая соединительная линия 29"/>
          <p:cNvCxnSpPr>
            <a:endCxn id="32" idx="0"/>
          </p:cNvCxnSpPr>
          <p:nvPr/>
        </p:nvCxnSpPr>
        <p:spPr>
          <a:xfrm>
            <a:off x="6135262" y="2281878"/>
            <a:ext cx="896724" cy="861315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endCxn id="32" idx="0"/>
          </p:cNvCxnSpPr>
          <p:nvPr/>
        </p:nvCxnSpPr>
        <p:spPr>
          <a:xfrm flipH="1">
            <a:off x="7031986" y="2280243"/>
            <a:ext cx="849219" cy="86295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6480736" y="3143193"/>
            <a:ext cx="1102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 err="1">
                <a:solidFill>
                  <a:srgbClr val="002060"/>
                </a:solidFill>
                <a:latin typeface="+mn-lt"/>
              </a:rPr>
              <a:t>Аланин</a:t>
            </a:r>
            <a:r>
              <a:rPr lang="ru-RU" sz="1800" dirty="0">
                <a:solidFill>
                  <a:srgbClr val="002060"/>
                </a:solidFill>
                <a:latin typeface="+mn-lt"/>
              </a:rPr>
              <a:t> </a:t>
            </a: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5615656" y="2281060"/>
            <a:ext cx="2790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9886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3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3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6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3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9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3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509696">
            <a:off x="3220776" y="2238222"/>
            <a:ext cx="1788300" cy="544542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6957000" y="1711302"/>
            <a:ext cx="1305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+mn-lt"/>
              </a:rPr>
              <a:t>Цитоплазма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7416" y="2551258"/>
            <a:ext cx="811613" cy="81161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40064" y="3362872"/>
            <a:ext cx="811613" cy="81161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52677" y="2165943"/>
            <a:ext cx="811613" cy="81161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85880" y="2810636"/>
            <a:ext cx="6479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>
                <a:solidFill>
                  <a:srgbClr val="002060"/>
                </a:solidFill>
                <a:latin typeface="+mn-lt"/>
              </a:rPr>
              <a:t>Арг</a:t>
            </a:r>
            <a:endParaRPr lang="ru-RU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28413" y="2417861"/>
            <a:ext cx="6479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+mn-lt"/>
              </a:rPr>
              <a:t>Сер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504457" y="3635282"/>
            <a:ext cx="6479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>
                <a:solidFill>
                  <a:srgbClr val="002060"/>
                </a:solidFill>
                <a:latin typeface="+mn-lt"/>
              </a:rPr>
              <a:t>Асп</a:t>
            </a:r>
            <a:endParaRPr lang="ru-RU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5763" y="2571749"/>
            <a:ext cx="831276" cy="585612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342000" y="351964"/>
            <a:ext cx="8756650" cy="33855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2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 Трансляция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44" b="12138"/>
          <a:stretch/>
        </p:blipFill>
        <p:spPr>
          <a:xfrm>
            <a:off x="4003515" y="2799665"/>
            <a:ext cx="3493485" cy="2510944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440534" y="4371750"/>
            <a:ext cx="675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+mn-lt"/>
              </a:rPr>
              <a:t>Ядро</a:t>
            </a:r>
          </a:p>
        </p:txBody>
      </p:sp>
    </p:spTree>
    <p:extLst>
      <p:ext uri="{BB962C8B-B14F-4D97-AF65-F5344CB8AC3E}">
        <p14:creationId xmlns:p14="http://schemas.microsoft.com/office/powerpoint/2010/main" val="159066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4138" y="1475119"/>
            <a:ext cx="4505600" cy="317407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42000" y="351964"/>
            <a:ext cx="8756650" cy="33855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2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 Строение рибосомы  </a:t>
            </a:r>
          </a:p>
        </p:txBody>
      </p:sp>
      <p:cxnSp>
        <p:nvCxnSpPr>
          <p:cNvPr id="7" name="Соединительная линия уступом 6"/>
          <p:cNvCxnSpPr>
            <a:endCxn id="8" idx="1"/>
          </p:cNvCxnSpPr>
          <p:nvPr/>
        </p:nvCxnSpPr>
        <p:spPr>
          <a:xfrm>
            <a:off x="5271338" y="2011292"/>
            <a:ext cx="833400" cy="251215"/>
          </a:xfrm>
          <a:prstGeom prst="bentConnector3">
            <a:avLst>
              <a:gd name="adj1" fmla="val 50000"/>
            </a:avLst>
          </a:prstGeom>
          <a:ln w="19050">
            <a:solidFill>
              <a:srgbClr val="002060"/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104738" y="1970119"/>
            <a:ext cx="171000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  <a:latin typeface="+mn-lt"/>
              </a:rPr>
              <a:t>Малая субъединица</a:t>
            </a:r>
          </a:p>
        </p:txBody>
      </p:sp>
      <p:cxnSp>
        <p:nvCxnSpPr>
          <p:cNvPr id="9" name="Соединительная линия уступом 8"/>
          <p:cNvCxnSpPr>
            <a:endCxn id="10" idx="1"/>
          </p:cNvCxnSpPr>
          <p:nvPr/>
        </p:nvCxnSpPr>
        <p:spPr>
          <a:xfrm>
            <a:off x="5424138" y="3463104"/>
            <a:ext cx="680600" cy="208022"/>
          </a:xfrm>
          <a:prstGeom prst="bentConnector3">
            <a:avLst>
              <a:gd name="adj1" fmla="val 50000"/>
            </a:avLst>
          </a:prstGeom>
          <a:ln w="19050">
            <a:solidFill>
              <a:srgbClr val="002060"/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104738" y="3378738"/>
            <a:ext cx="171000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  <a:latin typeface="+mn-lt"/>
              </a:rPr>
              <a:t>Большая субъединица</a:t>
            </a:r>
          </a:p>
        </p:txBody>
      </p:sp>
    </p:spTree>
    <p:extLst>
      <p:ext uri="{BB962C8B-B14F-4D97-AF65-F5344CB8AC3E}">
        <p14:creationId xmlns:p14="http://schemas.microsoft.com/office/powerpoint/2010/main" val="3801799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2000" y="351964"/>
            <a:ext cx="8756650" cy="33855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2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 Трансляция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1392325" y="1017206"/>
            <a:ext cx="8880300" cy="2610000"/>
            <a:chOff x="4414814" y="1135614"/>
            <a:chExt cx="5060600" cy="1487356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8279"/>
            <a:stretch/>
          </p:blipFill>
          <p:spPr>
            <a:xfrm>
              <a:off x="4414814" y="1135614"/>
              <a:ext cx="5060600" cy="1487356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5595603" y="1764299"/>
              <a:ext cx="36000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300" dirty="0">
                  <a:latin typeface="+mn-lt"/>
                </a:rPr>
                <a:t>А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878044" y="1764299"/>
              <a:ext cx="36000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300" dirty="0">
                  <a:latin typeface="+mn-lt"/>
                </a:rPr>
                <a:t>У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166204" y="1771994"/>
              <a:ext cx="36000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300" dirty="0">
                  <a:latin typeface="+mn-lt"/>
                </a:rPr>
                <a:t>Г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866588" y="1383513"/>
              <a:ext cx="8329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 err="1">
                  <a:latin typeface="+mn-lt"/>
                </a:rPr>
                <a:t>иРНК</a:t>
              </a:r>
              <a:endParaRPr lang="ru-RU" sz="1200" dirty="0">
                <a:latin typeface="+mn-lt"/>
              </a:endParaRP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-10492" y="3516749"/>
            <a:ext cx="4403105" cy="1228407"/>
          </a:xfrm>
          <a:prstGeom prst="rect">
            <a:avLst/>
          </a:prstGeom>
          <a:solidFill>
            <a:srgbClr val="FFE566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19368" y="3640713"/>
            <a:ext cx="4005263" cy="990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600" dirty="0">
                <a:latin typeface="+mn-lt"/>
              </a:rPr>
              <a:t>Так как кодон АУГ кодирует </a:t>
            </a:r>
          </a:p>
          <a:p>
            <a:pPr>
              <a:lnSpc>
                <a:spcPct val="125000"/>
              </a:lnSpc>
            </a:pPr>
            <a:r>
              <a:rPr lang="ru-RU" sz="1600" dirty="0">
                <a:latin typeface="+mn-lt"/>
              </a:rPr>
              <a:t>аминокислоту метионин, то все белки</a:t>
            </a:r>
          </a:p>
          <a:p>
            <a:pPr>
              <a:lnSpc>
                <a:spcPct val="125000"/>
              </a:lnSpc>
            </a:pPr>
            <a:r>
              <a:rPr lang="ru-RU" sz="1600" dirty="0">
                <a:latin typeface="+mn-lt"/>
              </a:rPr>
              <a:t>начинаются с метионина. </a:t>
            </a:r>
          </a:p>
        </p:txBody>
      </p:sp>
    </p:spTree>
    <p:extLst>
      <p:ext uri="{BB962C8B-B14F-4D97-AF65-F5344CB8AC3E}">
        <p14:creationId xmlns:p14="http://schemas.microsoft.com/office/powerpoint/2010/main" val="294595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2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2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4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2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000" y="1354394"/>
            <a:ext cx="5060600" cy="356505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2000" y="351964"/>
            <a:ext cx="8756650" cy="33855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2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 Трансляция</a:t>
            </a:r>
          </a:p>
        </p:txBody>
      </p:sp>
      <p:sp>
        <p:nvSpPr>
          <p:cNvPr id="3" name="Овал 2"/>
          <p:cNvSpPr/>
          <p:nvPr/>
        </p:nvSpPr>
        <p:spPr>
          <a:xfrm>
            <a:off x="3717000" y="2526750"/>
            <a:ext cx="822441" cy="1530000"/>
          </a:xfrm>
          <a:prstGeom prst="ellipse">
            <a:avLst/>
          </a:prstGeom>
          <a:solidFill>
            <a:srgbClr val="86A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4627547" y="2526750"/>
            <a:ext cx="822441" cy="1530000"/>
          </a:xfrm>
          <a:prstGeom prst="ellipse">
            <a:avLst/>
          </a:prstGeom>
          <a:solidFill>
            <a:srgbClr val="86A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4" name="Соединительная линия уступом 23"/>
          <p:cNvCxnSpPr/>
          <p:nvPr/>
        </p:nvCxnSpPr>
        <p:spPr>
          <a:xfrm>
            <a:off x="5324676" y="3287923"/>
            <a:ext cx="833400" cy="251215"/>
          </a:xfrm>
          <a:prstGeom prst="bentConnector3">
            <a:avLst>
              <a:gd name="adj1" fmla="val 50000"/>
            </a:avLst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Соединительная линия уступом 25"/>
          <p:cNvCxnSpPr/>
          <p:nvPr/>
        </p:nvCxnSpPr>
        <p:spPr>
          <a:xfrm flipH="1">
            <a:off x="2960258" y="3287923"/>
            <a:ext cx="833400" cy="251215"/>
          </a:xfrm>
          <a:prstGeom prst="bentConnector3">
            <a:avLst>
              <a:gd name="adj1" fmla="val 50000"/>
            </a:avLst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223238" y="3367794"/>
            <a:ext cx="171000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rgbClr val="002060"/>
                </a:solidFill>
                <a:latin typeface="+mn-lt"/>
              </a:rPr>
              <a:t>P–</a:t>
            </a:r>
            <a:r>
              <a:rPr lang="ru-RU" sz="1600" dirty="0">
                <a:solidFill>
                  <a:srgbClr val="002060"/>
                </a:solidFill>
                <a:latin typeface="+mn-lt"/>
              </a:rPr>
              <a:t>участок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211188" y="3367794"/>
            <a:ext cx="171000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  <a:latin typeface="+mn-lt"/>
              </a:rPr>
              <a:t>А</a:t>
            </a:r>
            <a:r>
              <a:rPr lang="en-US" sz="1600" dirty="0">
                <a:solidFill>
                  <a:srgbClr val="002060"/>
                </a:solidFill>
                <a:latin typeface="+mn-lt"/>
              </a:rPr>
              <a:t>–</a:t>
            </a:r>
            <a:r>
              <a:rPr lang="ru-RU" sz="1600" dirty="0">
                <a:solidFill>
                  <a:srgbClr val="002060"/>
                </a:solidFill>
                <a:latin typeface="+mn-lt"/>
              </a:rPr>
              <a:t>участок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773774" y="1602293"/>
            <a:ext cx="8329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err="1">
                <a:latin typeface="+mn-lt"/>
              </a:rPr>
              <a:t>иРНК</a:t>
            </a:r>
            <a:endParaRPr lang="ru-RU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98017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000" y="1354394"/>
            <a:ext cx="5060600" cy="356505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2000" y="351964"/>
            <a:ext cx="8756650" cy="33855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2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 Трансляция</a:t>
            </a:r>
          </a:p>
        </p:txBody>
      </p:sp>
      <p:sp>
        <p:nvSpPr>
          <p:cNvPr id="3" name="Овал 2"/>
          <p:cNvSpPr/>
          <p:nvPr/>
        </p:nvSpPr>
        <p:spPr>
          <a:xfrm>
            <a:off x="3717000" y="2526750"/>
            <a:ext cx="822441" cy="1530000"/>
          </a:xfrm>
          <a:prstGeom prst="ellipse">
            <a:avLst/>
          </a:prstGeom>
          <a:solidFill>
            <a:srgbClr val="86A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4627547" y="2526750"/>
            <a:ext cx="822441" cy="1530000"/>
          </a:xfrm>
          <a:prstGeom prst="ellipse">
            <a:avLst/>
          </a:prstGeom>
          <a:solidFill>
            <a:srgbClr val="86A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2093051" y="2501832"/>
            <a:ext cx="1091430" cy="2527324"/>
            <a:chOff x="2093051" y="2501832"/>
            <a:chExt cx="1091430" cy="2527324"/>
          </a:xfrm>
        </p:grpSpPr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9490" y="2501832"/>
              <a:ext cx="1044295" cy="1621263"/>
            </a:xfrm>
            <a:prstGeom prst="rect">
              <a:avLst/>
            </a:prstGeom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93051" y="3334716"/>
              <a:ext cx="1091430" cy="1694440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2352696" y="4137199"/>
              <a:ext cx="5721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+mn-lt"/>
                </a:rPr>
                <a:t>Сер</a:t>
              </a: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2773774" y="1602293"/>
            <a:ext cx="8329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err="1">
                <a:latin typeface="+mn-lt"/>
              </a:rPr>
              <a:t>иРНК</a:t>
            </a:r>
            <a:endParaRPr lang="ru-RU" sz="1200" dirty="0">
              <a:latin typeface="+mn-lt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9497" y="1487791"/>
            <a:ext cx="811613" cy="81161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2145" y="2299405"/>
            <a:ext cx="811613" cy="81161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24758" y="1102476"/>
            <a:ext cx="811613" cy="81161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7961" y="1747169"/>
            <a:ext cx="6479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>
                <a:solidFill>
                  <a:srgbClr val="002060"/>
                </a:solidFill>
                <a:latin typeface="+mn-lt"/>
              </a:rPr>
              <a:t>Арг</a:t>
            </a:r>
            <a:endParaRPr lang="ru-RU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00494" y="1354394"/>
            <a:ext cx="6479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+mn-lt"/>
              </a:rPr>
              <a:t>Сер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76538" y="2571815"/>
            <a:ext cx="6479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>
                <a:solidFill>
                  <a:srgbClr val="002060"/>
                </a:solidFill>
                <a:latin typeface="+mn-lt"/>
              </a:rPr>
              <a:t>Асп</a:t>
            </a:r>
            <a:endParaRPr lang="ru-RU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26798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817530" y="628253"/>
            <a:ext cx="2823984" cy="2823984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вал 1"/>
          <p:cNvSpPr/>
          <p:nvPr/>
        </p:nvSpPr>
        <p:spPr>
          <a:xfrm>
            <a:off x="1149522" y="960245"/>
            <a:ext cx="2160000" cy="2160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52000" y="1517571"/>
            <a:ext cx="3914388" cy="1073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sz="1700" dirty="0">
                <a:solidFill>
                  <a:srgbClr val="002060"/>
                </a:solidFill>
                <a:latin typeface="+mj-lt"/>
              </a:rPr>
              <a:t>Ассимиляция </a:t>
            </a:r>
          </a:p>
          <a:p>
            <a:pPr algn="ctr">
              <a:lnSpc>
                <a:spcPct val="125000"/>
              </a:lnSpc>
            </a:pPr>
            <a:r>
              <a:rPr lang="ru-RU" sz="1700" dirty="0">
                <a:solidFill>
                  <a:srgbClr val="002060"/>
                </a:solidFill>
                <a:latin typeface="+mj-lt"/>
              </a:rPr>
              <a:t>Анаболизм</a:t>
            </a:r>
          </a:p>
          <a:p>
            <a:pPr algn="ctr">
              <a:lnSpc>
                <a:spcPct val="125000"/>
              </a:lnSpc>
            </a:pPr>
            <a:r>
              <a:rPr lang="ru-RU" sz="1700" dirty="0">
                <a:solidFill>
                  <a:srgbClr val="002060"/>
                </a:solidFill>
                <a:latin typeface="+mj-lt"/>
              </a:rPr>
              <a:t>Пластический обмен </a:t>
            </a:r>
          </a:p>
        </p:txBody>
      </p:sp>
      <p:sp>
        <p:nvSpPr>
          <p:cNvPr id="7" name="Овал 6"/>
          <p:cNvSpPr/>
          <p:nvPr/>
        </p:nvSpPr>
        <p:spPr>
          <a:xfrm>
            <a:off x="5535301" y="628253"/>
            <a:ext cx="2823984" cy="2823984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854806" y="976122"/>
            <a:ext cx="2160000" cy="2160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4977612" y="1517570"/>
            <a:ext cx="3914388" cy="1073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sz="1700" dirty="0">
                <a:solidFill>
                  <a:srgbClr val="002060"/>
                </a:solidFill>
                <a:latin typeface="+mj-lt"/>
              </a:rPr>
              <a:t>Диссимиляция </a:t>
            </a:r>
          </a:p>
          <a:p>
            <a:pPr algn="ctr">
              <a:lnSpc>
                <a:spcPct val="125000"/>
              </a:lnSpc>
            </a:pPr>
            <a:r>
              <a:rPr lang="ru-RU" sz="1700" dirty="0">
                <a:solidFill>
                  <a:srgbClr val="002060"/>
                </a:solidFill>
                <a:latin typeface="+mj-lt"/>
              </a:rPr>
              <a:t>Катаболизм</a:t>
            </a:r>
          </a:p>
          <a:p>
            <a:pPr algn="ctr">
              <a:lnSpc>
                <a:spcPct val="125000"/>
              </a:lnSpc>
            </a:pPr>
            <a:r>
              <a:rPr lang="ru-RU" sz="1700" dirty="0">
                <a:solidFill>
                  <a:srgbClr val="002060"/>
                </a:solidFill>
                <a:latin typeface="+mj-lt"/>
              </a:rPr>
              <a:t>Энергетический обмен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32000" y="4395487"/>
            <a:ext cx="30732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latin typeface="+mn-lt"/>
              </a:rPr>
              <a:t>Затрата энергии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43682" y="4395487"/>
            <a:ext cx="49061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latin typeface="+mn-lt"/>
              </a:rPr>
              <a:t>Выделение и запасание энергии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34063" y="3900798"/>
            <a:ext cx="30732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latin typeface="+mn-lt"/>
              </a:rPr>
              <a:t>Образование веществ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43682" y="3895175"/>
            <a:ext cx="49061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latin typeface="+mn-lt"/>
              </a:rPr>
              <a:t>Распад веществ 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4583293" y="1590724"/>
            <a:ext cx="952008" cy="934306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 flipH="1">
            <a:off x="3641514" y="1590723"/>
            <a:ext cx="941779" cy="934306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3714477" y="1869589"/>
            <a:ext cx="1729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1"/>
                </a:solidFill>
                <a:latin typeface="+mn-lt"/>
              </a:rPr>
              <a:t>Метаболизм</a:t>
            </a:r>
          </a:p>
        </p:txBody>
      </p:sp>
    </p:spTree>
    <p:extLst>
      <p:ext uri="{BB962C8B-B14F-4D97-AF65-F5344CB8AC3E}">
        <p14:creationId xmlns:p14="http://schemas.microsoft.com/office/powerpoint/2010/main" val="2826079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000" y="1354394"/>
            <a:ext cx="5060600" cy="356505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2000" y="351964"/>
            <a:ext cx="8756650" cy="33855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2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 Трансляция</a:t>
            </a:r>
          </a:p>
        </p:txBody>
      </p:sp>
      <p:sp>
        <p:nvSpPr>
          <p:cNvPr id="3" name="Овал 2"/>
          <p:cNvSpPr/>
          <p:nvPr/>
        </p:nvSpPr>
        <p:spPr>
          <a:xfrm>
            <a:off x="3717000" y="2526750"/>
            <a:ext cx="822441" cy="1530000"/>
          </a:xfrm>
          <a:prstGeom prst="ellipse">
            <a:avLst/>
          </a:prstGeom>
          <a:solidFill>
            <a:srgbClr val="86A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4627547" y="2526750"/>
            <a:ext cx="822441" cy="1530000"/>
          </a:xfrm>
          <a:prstGeom prst="ellipse">
            <a:avLst/>
          </a:prstGeom>
          <a:solidFill>
            <a:srgbClr val="86A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3602113" y="2121750"/>
            <a:ext cx="1091430" cy="2482324"/>
            <a:chOff x="2093051" y="2501832"/>
            <a:chExt cx="1091430" cy="2527324"/>
          </a:xfrm>
        </p:grpSpPr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9490" y="2501832"/>
              <a:ext cx="1044295" cy="1621263"/>
            </a:xfrm>
            <a:prstGeom prst="rect">
              <a:avLst/>
            </a:prstGeom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93051" y="3334716"/>
              <a:ext cx="1091430" cy="1694440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2352696" y="4137199"/>
              <a:ext cx="5721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+mn-lt"/>
                </a:rPr>
                <a:t>Сер</a:t>
              </a: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2773774" y="1602293"/>
            <a:ext cx="8329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err="1">
                <a:latin typeface="+mn-lt"/>
              </a:rPr>
              <a:t>иРНК</a:t>
            </a:r>
            <a:endParaRPr lang="ru-RU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9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42000" y="351964"/>
            <a:ext cx="8756650" cy="33855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2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 Транспортная РНК (</a:t>
            </a:r>
            <a:r>
              <a:rPr lang="ru-RU" sz="2200" dirty="0" err="1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тРНК</a:t>
            </a:r>
            <a:r>
              <a:rPr lang="ru-RU" sz="22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)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454" y="1401750"/>
            <a:ext cx="2297504" cy="288631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182" y="1533044"/>
            <a:ext cx="1472622" cy="2245532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7000" y="2702909"/>
            <a:ext cx="1539090" cy="2346885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2022877" y="3876351"/>
            <a:ext cx="806808" cy="42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+mn-lt"/>
              </a:rPr>
              <a:t>Сер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1845854" y="1533044"/>
            <a:ext cx="1121277" cy="67870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6" name="Соединительная линия уступом 25"/>
          <p:cNvCxnSpPr/>
          <p:nvPr/>
        </p:nvCxnSpPr>
        <p:spPr>
          <a:xfrm>
            <a:off x="3017986" y="1864954"/>
            <a:ext cx="833400" cy="251215"/>
          </a:xfrm>
          <a:prstGeom prst="bentConnector3">
            <a:avLst>
              <a:gd name="adj1" fmla="val 50000"/>
            </a:avLst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851274" y="1946893"/>
            <a:ext cx="171000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  <a:latin typeface="+mn-lt"/>
              </a:rPr>
              <a:t>Антикодон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417000" y="1401751"/>
            <a:ext cx="715290" cy="36000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801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animBg="1"/>
      <p:bldP spid="27" grpId="0"/>
      <p:bldP spid="1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000" y="1354394"/>
            <a:ext cx="5060600" cy="356505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2000" y="351964"/>
            <a:ext cx="8756650" cy="33855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2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 Трансляция</a:t>
            </a:r>
          </a:p>
        </p:txBody>
      </p:sp>
      <p:sp>
        <p:nvSpPr>
          <p:cNvPr id="3" name="Овал 2"/>
          <p:cNvSpPr/>
          <p:nvPr/>
        </p:nvSpPr>
        <p:spPr>
          <a:xfrm>
            <a:off x="3717000" y="2526750"/>
            <a:ext cx="822441" cy="1530000"/>
          </a:xfrm>
          <a:prstGeom prst="ellipse">
            <a:avLst/>
          </a:prstGeom>
          <a:solidFill>
            <a:srgbClr val="86A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953" y="2128646"/>
            <a:ext cx="1044295" cy="15923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2386" y="2963552"/>
            <a:ext cx="1091430" cy="166427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852031" y="3751747"/>
            <a:ext cx="572140" cy="302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+mn-lt"/>
              </a:rPr>
              <a:t>Сер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773774" y="1602293"/>
            <a:ext cx="8329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err="1">
                <a:latin typeface="+mn-lt"/>
              </a:rPr>
              <a:t>иРНК</a:t>
            </a:r>
            <a:endParaRPr lang="ru-RU" sz="1200" dirty="0">
              <a:latin typeface="+mn-lt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29388" y="1354394"/>
            <a:ext cx="852612" cy="1031423"/>
          </a:xfrm>
          <a:prstGeom prst="rect">
            <a:avLst/>
          </a:prstGeom>
        </p:spPr>
      </p:pic>
      <p:sp>
        <p:nvSpPr>
          <p:cNvPr id="19" name="Овал 18"/>
          <p:cNvSpPr/>
          <p:nvPr/>
        </p:nvSpPr>
        <p:spPr>
          <a:xfrm>
            <a:off x="4627547" y="2526750"/>
            <a:ext cx="822441" cy="1530000"/>
          </a:xfrm>
          <a:prstGeom prst="ellipse">
            <a:avLst/>
          </a:prstGeom>
          <a:solidFill>
            <a:srgbClr val="86A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826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000" y="1354394"/>
            <a:ext cx="5060600" cy="356505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2000" y="351964"/>
            <a:ext cx="8756650" cy="33855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2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 Трансляция</a:t>
            </a:r>
          </a:p>
        </p:txBody>
      </p:sp>
      <p:sp>
        <p:nvSpPr>
          <p:cNvPr id="3" name="Овал 2"/>
          <p:cNvSpPr/>
          <p:nvPr/>
        </p:nvSpPr>
        <p:spPr>
          <a:xfrm>
            <a:off x="3717000" y="2526750"/>
            <a:ext cx="822441" cy="1530000"/>
          </a:xfrm>
          <a:prstGeom prst="ellipse">
            <a:avLst/>
          </a:prstGeom>
          <a:solidFill>
            <a:srgbClr val="86A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4627547" y="2526750"/>
            <a:ext cx="822441" cy="1530000"/>
          </a:xfrm>
          <a:prstGeom prst="ellipse">
            <a:avLst/>
          </a:prstGeom>
          <a:solidFill>
            <a:srgbClr val="86A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953" y="2128646"/>
            <a:ext cx="1044295" cy="15923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2386" y="2963552"/>
            <a:ext cx="1091430" cy="166427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852031" y="3751747"/>
            <a:ext cx="572140" cy="302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+mn-lt"/>
              </a:rPr>
              <a:t>Сер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566" y="2980085"/>
            <a:ext cx="1091430" cy="166427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697211" y="3768280"/>
            <a:ext cx="5721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>
                <a:latin typeface="+mn-lt"/>
              </a:rPr>
              <a:t>Асп</a:t>
            </a:r>
            <a:endParaRPr lang="ru-RU" dirty="0">
              <a:latin typeface="+mn-lt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4280" y="2132311"/>
            <a:ext cx="1037167" cy="1598801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2773774" y="1602293"/>
            <a:ext cx="8329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err="1">
                <a:latin typeface="+mn-lt"/>
              </a:rPr>
              <a:t>иРНК</a:t>
            </a:r>
            <a:endParaRPr lang="ru-RU" sz="1200" dirty="0">
              <a:latin typeface="+mn-lt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29388" y="1354394"/>
            <a:ext cx="852612" cy="103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599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000" y="1354394"/>
            <a:ext cx="5060600" cy="356505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2000" y="351964"/>
            <a:ext cx="8756650" cy="33855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2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 Трансляция</a:t>
            </a:r>
          </a:p>
        </p:txBody>
      </p:sp>
      <p:sp>
        <p:nvSpPr>
          <p:cNvPr id="3" name="Овал 2"/>
          <p:cNvSpPr/>
          <p:nvPr/>
        </p:nvSpPr>
        <p:spPr>
          <a:xfrm>
            <a:off x="3717000" y="2526750"/>
            <a:ext cx="822441" cy="1530000"/>
          </a:xfrm>
          <a:prstGeom prst="ellipse">
            <a:avLst/>
          </a:prstGeom>
          <a:solidFill>
            <a:srgbClr val="86A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4627547" y="2526750"/>
            <a:ext cx="822441" cy="1530000"/>
          </a:xfrm>
          <a:prstGeom prst="ellipse">
            <a:avLst/>
          </a:prstGeom>
          <a:solidFill>
            <a:srgbClr val="86A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953" y="2128646"/>
            <a:ext cx="1044295" cy="15923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789" y="2980085"/>
            <a:ext cx="1091430" cy="166427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37434" y="3768280"/>
            <a:ext cx="572140" cy="302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+mn-lt"/>
              </a:rPr>
              <a:t>Сер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566" y="2980085"/>
            <a:ext cx="1091430" cy="166427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697211" y="3768280"/>
            <a:ext cx="5721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>
                <a:latin typeface="+mn-lt"/>
              </a:rPr>
              <a:t>Асп</a:t>
            </a:r>
            <a:endParaRPr lang="ru-RU" dirty="0">
              <a:latin typeface="+mn-lt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4280" y="2132311"/>
            <a:ext cx="1037167" cy="1598801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2773774" y="1602293"/>
            <a:ext cx="8329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err="1">
                <a:latin typeface="+mn-lt"/>
              </a:rPr>
              <a:t>иРНК</a:t>
            </a:r>
            <a:endParaRPr lang="ru-RU" sz="1200" dirty="0">
              <a:latin typeface="+mn-lt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29388" y="1354394"/>
            <a:ext cx="852612" cy="103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475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000" y="1354394"/>
            <a:ext cx="5060600" cy="356505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2000" y="351964"/>
            <a:ext cx="8756650" cy="33855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2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 Трансляция</a:t>
            </a:r>
          </a:p>
        </p:txBody>
      </p:sp>
      <p:sp>
        <p:nvSpPr>
          <p:cNvPr id="3" name="Овал 2"/>
          <p:cNvSpPr/>
          <p:nvPr/>
        </p:nvSpPr>
        <p:spPr>
          <a:xfrm>
            <a:off x="3717000" y="2526750"/>
            <a:ext cx="822441" cy="1530000"/>
          </a:xfrm>
          <a:prstGeom prst="ellipse">
            <a:avLst/>
          </a:prstGeom>
          <a:solidFill>
            <a:srgbClr val="86A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4627547" y="2526750"/>
            <a:ext cx="822441" cy="1530000"/>
          </a:xfrm>
          <a:prstGeom prst="ellipse">
            <a:avLst/>
          </a:prstGeom>
          <a:solidFill>
            <a:srgbClr val="86A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984" y="2751750"/>
            <a:ext cx="1044295" cy="15923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789" y="2980085"/>
            <a:ext cx="1091430" cy="166427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37434" y="3768280"/>
            <a:ext cx="572140" cy="302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+mn-lt"/>
              </a:rPr>
              <a:t>Сер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566" y="2980085"/>
            <a:ext cx="1091430" cy="166427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697211" y="3768280"/>
            <a:ext cx="5721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>
                <a:latin typeface="+mn-lt"/>
              </a:rPr>
              <a:t>Асп</a:t>
            </a:r>
            <a:endParaRPr lang="ru-RU" dirty="0">
              <a:latin typeface="+mn-lt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4280" y="2132311"/>
            <a:ext cx="1037167" cy="1598801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2773774" y="1602293"/>
            <a:ext cx="8329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err="1">
                <a:latin typeface="+mn-lt"/>
              </a:rPr>
              <a:t>иРНК</a:t>
            </a:r>
            <a:endParaRPr lang="ru-RU" sz="1200" dirty="0">
              <a:latin typeface="+mn-lt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29388" y="1354394"/>
            <a:ext cx="852612" cy="103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43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/>
        </p:nvGrpSpPr>
        <p:grpSpPr>
          <a:xfrm>
            <a:off x="3201400" y="1354394"/>
            <a:ext cx="5060600" cy="3565058"/>
            <a:chOff x="2322000" y="1354394"/>
            <a:chExt cx="5060600" cy="3565058"/>
          </a:xfrm>
        </p:grpSpPr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22000" y="1354394"/>
              <a:ext cx="5060600" cy="3565058"/>
            </a:xfrm>
            <a:prstGeom prst="rect">
              <a:avLst/>
            </a:prstGeom>
          </p:spPr>
        </p:pic>
        <p:sp>
          <p:nvSpPr>
            <p:cNvPr id="17" name="Овал 16"/>
            <p:cNvSpPr/>
            <p:nvPr/>
          </p:nvSpPr>
          <p:spPr>
            <a:xfrm>
              <a:off x="3717000" y="2526750"/>
              <a:ext cx="822441" cy="1530000"/>
            </a:xfrm>
            <a:prstGeom prst="ellipse">
              <a:avLst/>
            </a:prstGeom>
            <a:solidFill>
              <a:srgbClr val="86AB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4627547" y="2526750"/>
              <a:ext cx="822441" cy="1530000"/>
            </a:xfrm>
            <a:prstGeom prst="ellipse">
              <a:avLst/>
            </a:prstGeom>
            <a:solidFill>
              <a:srgbClr val="86AB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342000" y="351964"/>
            <a:ext cx="8756650" cy="33855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2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 Трансляция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2000" y="1348915"/>
            <a:ext cx="5060395" cy="10404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239" y="2459227"/>
            <a:ext cx="1044295" cy="1592396"/>
          </a:xfrm>
          <a:prstGeom prst="rect">
            <a:avLst/>
          </a:prstGeom>
        </p:spPr>
      </p:pic>
      <p:sp>
        <p:nvSpPr>
          <p:cNvPr id="24" name="Овал 23"/>
          <p:cNvSpPr/>
          <p:nvPr/>
        </p:nvSpPr>
        <p:spPr>
          <a:xfrm>
            <a:off x="4627547" y="2526750"/>
            <a:ext cx="822441" cy="1530000"/>
          </a:xfrm>
          <a:prstGeom prst="ellipse">
            <a:avLst/>
          </a:prstGeom>
          <a:solidFill>
            <a:srgbClr val="86A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4280" y="2132311"/>
            <a:ext cx="1037167" cy="1598801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0281" y="2126053"/>
            <a:ext cx="1044295" cy="1621263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0000" y="2979214"/>
            <a:ext cx="1091430" cy="1664270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5559645" y="3767409"/>
            <a:ext cx="5721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>
                <a:latin typeface="+mn-lt"/>
              </a:rPr>
              <a:t>Арг</a:t>
            </a:r>
            <a:endParaRPr lang="ru-RU" dirty="0">
              <a:latin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773774" y="1602293"/>
            <a:ext cx="8329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err="1">
                <a:latin typeface="+mn-lt"/>
              </a:rPr>
              <a:t>иРНК</a:t>
            </a:r>
            <a:endParaRPr lang="ru-RU" sz="1200" dirty="0">
              <a:latin typeface="+mn-lt"/>
            </a:endParaRP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29388" y="1348915"/>
            <a:ext cx="852612" cy="1040484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6324866" y="1936952"/>
            <a:ext cx="2324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+mn-lt"/>
              </a:rPr>
              <a:t>У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589576" y="1936951"/>
            <a:ext cx="2324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+mn-lt"/>
              </a:rPr>
              <a:t>А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880880" y="1936951"/>
            <a:ext cx="2324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+mn-lt"/>
              </a:rPr>
              <a:t>Г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6372000" y="1832069"/>
            <a:ext cx="786565" cy="520946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Стоп-кодон</a:t>
            </a: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789" y="2980085"/>
            <a:ext cx="1091430" cy="1664270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4237434" y="3768280"/>
            <a:ext cx="572140" cy="302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+mn-lt"/>
              </a:rPr>
              <a:t>Сер</a:t>
            </a: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566" y="2980085"/>
            <a:ext cx="1091430" cy="1664270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4697211" y="3768280"/>
            <a:ext cx="5721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>
                <a:latin typeface="+mn-lt"/>
              </a:rPr>
              <a:t>Асп</a:t>
            </a:r>
            <a:endParaRPr lang="ru-RU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17504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4" grpId="0"/>
      <p:bldP spid="35" grpId="0"/>
      <p:bldP spid="36" grpId="0"/>
      <p:bldP spid="3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/>
        </p:nvGrpSpPr>
        <p:grpSpPr>
          <a:xfrm>
            <a:off x="3201400" y="1354394"/>
            <a:ext cx="5060600" cy="3565058"/>
            <a:chOff x="2322000" y="1354394"/>
            <a:chExt cx="5060600" cy="3565058"/>
          </a:xfrm>
        </p:grpSpPr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22000" y="1354394"/>
              <a:ext cx="5060600" cy="3565058"/>
            </a:xfrm>
            <a:prstGeom prst="rect">
              <a:avLst/>
            </a:prstGeom>
          </p:spPr>
        </p:pic>
        <p:sp>
          <p:nvSpPr>
            <p:cNvPr id="17" name="Овал 16"/>
            <p:cNvSpPr/>
            <p:nvPr/>
          </p:nvSpPr>
          <p:spPr>
            <a:xfrm>
              <a:off x="3717000" y="2526750"/>
              <a:ext cx="822441" cy="1530000"/>
            </a:xfrm>
            <a:prstGeom prst="ellipse">
              <a:avLst/>
            </a:prstGeom>
            <a:solidFill>
              <a:srgbClr val="86AB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4627547" y="2526750"/>
              <a:ext cx="822441" cy="1530000"/>
            </a:xfrm>
            <a:prstGeom prst="ellipse">
              <a:avLst/>
            </a:prstGeom>
            <a:solidFill>
              <a:srgbClr val="86AB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342000" y="351964"/>
            <a:ext cx="8756650" cy="33855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2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 Трансляция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2000" y="1348915"/>
            <a:ext cx="5060395" cy="10404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204" y="1680772"/>
            <a:ext cx="1044295" cy="1592396"/>
          </a:xfrm>
          <a:prstGeom prst="rect">
            <a:avLst/>
          </a:prstGeom>
        </p:spPr>
      </p:pic>
      <p:sp>
        <p:nvSpPr>
          <p:cNvPr id="24" name="Овал 23"/>
          <p:cNvSpPr/>
          <p:nvPr/>
        </p:nvSpPr>
        <p:spPr>
          <a:xfrm>
            <a:off x="4627547" y="2526750"/>
            <a:ext cx="822441" cy="1530000"/>
          </a:xfrm>
          <a:prstGeom prst="ellipse">
            <a:avLst/>
          </a:prstGeom>
          <a:solidFill>
            <a:srgbClr val="86A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9666" y="2979214"/>
            <a:ext cx="1091430" cy="1664270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4359311" y="3767409"/>
            <a:ext cx="5721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>
                <a:latin typeface="+mn-lt"/>
              </a:rPr>
              <a:t>Асп</a:t>
            </a:r>
            <a:endParaRPr lang="ru-RU" dirty="0">
              <a:latin typeface="+mn-lt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4247" y="3151529"/>
            <a:ext cx="1037167" cy="1598801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901" y="2449165"/>
            <a:ext cx="1044295" cy="1621263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897" y="2979214"/>
            <a:ext cx="1091430" cy="1664270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4828542" y="3767409"/>
            <a:ext cx="5721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>
                <a:latin typeface="+mn-lt"/>
              </a:rPr>
              <a:t>Арг</a:t>
            </a:r>
            <a:endParaRPr lang="ru-RU" dirty="0">
              <a:latin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773774" y="1602293"/>
            <a:ext cx="8329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err="1">
                <a:latin typeface="+mn-lt"/>
              </a:rPr>
              <a:t>иРНК</a:t>
            </a:r>
            <a:endParaRPr lang="ru-RU" sz="1200" dirty="0">
              <a:latin typeface="+mn-lt"/>
            </a:endParaRP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29388" y="1348915"/>
            <a:ext cx="852612" cy="1040484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6324866" y="1936952"/>
            <a:ext cx="2324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+mn-lt"/>
              </a:rPr>
              <a:t>У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589576" y="1936951"/>
            <a:ext cx="2324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+mn-lt"/>
              </a:rPr>
              <a:t>А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880880" y="1936951"/>
            <a:ext cx="2324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+mn-lt"/>
              </a:rPr>
              <a:t>Г</a:t>
            </a: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2132" y="2979214"/>
            <a:ext cx="1091430" cy="1664270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3901777" y="3767409"/>
            <a:ext cx="572140" cy="302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+mn-lt"/>
              </a:rPr>
              <a:t>Сер</a:t>
            </a:r>
          </a:p>
        </p:txBody>
      </p:sp>
    </p:spTree>
    <p:extLst>
      <p:ext uri="{BB962C8B-B14F-4D97-AF65-F5344CB8AC3E}">
        <p14:creationId xmlns:p14="http://schemas.microsoft.com/office/powerpoint/2010/main" val="3661282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5EE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6957000" cy="51434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857007">
            <a:off x="4215821" y="1748857"/>
            <a:ext cx="1071133" cy="1071133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2418501" y="1793812"/>
            <a:ext cx="848574" cy="848574"/>
          </a:xfrm>
          <a:prstGeom prst="ellipse">
            <a:avLst/>
          </a:prstGeom>
          <a:solidFill>
            <a:srgbClr val="C9A69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111739" y="3617828"/>
            <a:ext cx="452367" cy="452367"/>
          </a:xfrm>
          <a:prstGeom prst="ellipse">
            <a:avLst/>
          </a:prstGeom>
          <a:solidFill>
            <a:srgbClr val="C9A69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89778">
            <a:off x="7869933" y="3121643"/>
            <a:ext cx="924512" cy="924512"/>
          </a:xfrm>
          <a:prstGeom prst="rect">
            <a:avLst/>
          </a:prstGeom>
        </p:spPr>
      </p:pic>
      <p:sp>
        <p:nvSpPr>
          <p:cNvPr id="11" name="Овал 10"/>
          <p:cNvSpPr/>
          <p:nvPr/>
        </p:nvSpPr>
        <p:spPr>
          <a:xfrm>
            <a:off x="7859848" y="1337374"/>
            <a:ext cx="387731" cy="387731"/>
          </a:xfrm>
          <a:prstGeom prst="ellipse">
            <a:avLst/>
          </a:prstGeom>
          <a:solidFill>
            <a:srgbClr val="3E7B8B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927984" y="2716934"/>
            <a:ext cx="3274016" cy="0"/>
          </a:xfrm>
          <a:prstGeom prst="line">
            <a:avLst/>
          </a:prstGeom>
          <a:ln w="28575">
            <a:solidFill>
              <a:srgbClr val="7DAB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1810485" y="3516750"/>
            <a:ext cx="3267499" cy="660448"/>
          </a:xfrm>
          <a:prstGeom prst="line">
            <a:avLst/>
          </a:prstGeom>
          <a:ln w="28575">
            <a:solidFill>
              <a:srgbClr val="7DAB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418501" y="771750"/>
            <a:ext cx="2783499" cy="1170000"/>
          </a:xfrm>
          <a:prstGeom prst="line">
            <a:avLst/>
          </a:prstGeom>
          <a:ln w="28575">
            <a:solidFill>
              <a:srgbClr val="7DAB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7537182" y="1318146"/>
            <a:ext cx="1580869" cy="670262"/>
          </a:xfrm>
          <a:prstGeom prst="line">
            <a:avLst/>
          </a:prstGeom>
          <a:ln w="28575">
            <a:solidFill>
              <a:srgbClr val="7DAB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7306808" y="2716934"/>
            <a:ext cx="1837192" cy="0"/>
          </a:xfrm>
          <a:prstGeom prst="line">
            <a:avLst/>
          </a:prstGeom>
          <a:ln w="28575">
            <a:solidFill>
              <a:srgbClr val="7DAB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716377" y="3617828"/>
            <a:ext cx="2427623" cy="540645"/>
          </a:xfrm>
          <a:prstGeom prst="line">
            <a:avLst/>
          </a:prstGeom>
          <a:ln w="28575">
            <a:solidFill>
              <a:srgbClr val="7DAB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2"/>
          <a:stretch/>
        </p:blipFill>
        <p:spPr>
          <a:xfrm>
            <a:off x="-12940" y="1"/>
            <a:ext cx="3169679" cy="5143502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1824" y="-277091"/>
            <a:ext cx="3169679" cy="5143500"/>
          </a:xfrm>
          <a:prstGeom prst="rect">
            <a:avLst/>
          </a:prstGeom>
        </p:spPr>
      </p:pic>
      <p:sp>
        <p:nvSpPr>
          <p:cNvPr id="20" name="Овал 19"/>
          <p:cNvSpPr/>
          <p:nvPr/>
        </p:nvSpPr>
        <p:spPr>
          <a:xfrm>
            <a:off x="5371334" y="1874862"/>
            <a:ext cx="1624419" cy="1624419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17866">
            <a:off x="5477457" y="2327035"/>
            <a:ext cx="1358766" cy="7350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1370" y="2170633"/>
            <a:ext cx="1241415" cy="1098390"/>
          </a:xfrm>
          <a:prstGeom prst="rect">
            <a:avLst/>
          </a:prstGeom>
        </p:spPr>
      </p:pic>
      <p:sp>
        <p:nvSpPr>
          <p:cNvPr id="23" name="Овал 22"/>
          <p:cNvSpPr/>
          <p:nvPr/>
        </p:nvSpPr>
        <p:spPr>
          <a:xfrm>
            <a:off x="7150654" y="3060201"/>
            <a:ext cx="681315" cy="681315"/>
          </a:xfrm>
          <a:prstGeom prst="ellipse">
            <a:avLst/>
          </a:prstGeom>
          <a:solidFill>
            <a:srgbClr val="7A98B5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17866">
            <a:off x="2021200" y="1927113"/>
            <a:ext cx="1358766" cy="735092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4233984" y="4393485"/>
            <a:ext cx="38272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+mn-lt"/>
              </a:rPr>
              <a:t>Комплекс </a:t>
            </a:r>
            <a:r>
              <a:rPr lang="ru-RU" sz="1600" dirty="0" err="1">
                <a:solidFill>
                  <a:srgbClr val="002060"/>
                </a:solidFill>
                <a:latin typeface="+mn-lt"/>
              </a:rPr>
              <a:t>Гольджи</a:t>
            </a:r>
            <a:endParaRPr lang="ru-RU" sz="1600" dirty="0">
              <a:solidFill>
                <a:srgbClr val="002060"/>
              </a:solidFill>
              <a:latin typeface="+mn-lt"/>
            </a:endParaRPr>
          </a:p>
        </p:txBody>
      </p:sp>
      <p:cxnSp>
        <p:nvCxnSpPr>
          <p:cNvPr id="30" name="Соединительная линия уступом 29"/>
          <p:cNvCxnSpPr/>
          <p:nvPr/>
        </p:nvCxnSpPr>
        <p:spPr>
          <a:xfrm rot="16200000" flipH="1">
            <a:off x="5673178" y="3877323"/>
            <a:ext cx="483166" cy="465671"/>
          </a:xfrm>
          <a:prstGeom prst="bentConnector3">
            <a:avLst>
              <a:gd name="adj1" fmla="val 50000"/>
            </a:avLst>
          </a:prstGeom>
          <a:ln w="19050">
            <a:solidFill>
              <a:schemeClr val="bg2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1037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20" grpId="0" animBg="1"/>
      <p:bldP spid="23" grpId="0" animBg="1"/>
      <p:bldP spid="23" grpId="1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Таблица 25"/>
          <p:cNvGraphicFramePr>
            <a:graphicFrameLocks noGrp="1"/>
          </p:cNvGraphicFramePr>
          <p:nvPr>
            <p:extLst/>
          </p:nvPr>
        </p:nvGraphicFramePr>
        <p:xfrm>
          <a:off x="-18000" y="-1"/>
          <a:ext cx="9162000" cy="5143500"/>
        </p:xfrm>
        <a:graphic>
          <a:graphicData uri="http://schemas.openxmlformats.org/drawingml/2006/table">
            <a:tbl>
              <a:tblPr firstRow="1" bandRow="1"/>
              <a:tblGrid>
                <a:gridCol w="3016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32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024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695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pPr algn="ctr" fontAlgn="ctr"/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885" marR="6885" marT="688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885" marR="6885" marT="688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885" marR="6885" marT="688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885" marR="6885" marT="688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lvl="4"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4"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lvl="4"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4" algn="ctr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lvl="4"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4"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lvl="4"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lvl="4"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lvl="4"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lvl="4"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indent="0"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+mn-lt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+mn-lt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706254" y="456750"/>
            <a:ext cx="15762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err="1">
                <a:latin typeface="+mn-lt"/>
              </a:rPr>
              <a:t>Аланин</a:t>
            </a:r>
            <a:r>
              <a:rPr lang="ru-RU" sz="1500" dirty="0">
                <a:latin typeface="+mn-lt"/>
              </a:rPr>
              <a:t>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91486" y="913501"/>
            <a:ext cx="15762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Аргинин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91486" y="1326702"/>
            <a:ext cx="15762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Аспарагин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18478" y="1745909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Аспарагиновая кислота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20090" y="2171801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Глицин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48459" y="2602241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err="1">
                <a:latin typeface="+mn-lt"/>
              </a:rPr>
              <a:t>Глутамин</a:t>
            </a:r>
            <a:endParaRPr lang="ru-RU" sz="1500" dirty="0"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8460" y="3040169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err="1">
                <a:latin typeface="+mn-lt"/>
              </a:rPr>
              <a:t>Глутаминовая</a:t>
            </a:r>
            <a:r>
              <a:rPr lang="ru-RU" sz="1500" dirty="0">
                <a:latin typeface="+mn-lt"/>
              </a:rPr>
              <a:t> кислота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34856" y="3461395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err="1">
                <a:latin typeface="+mn-lt"/>
              </a:rPr>
              <a:t>Пролин</a:t>
            </a:r>
            <a:endParaRPr lang="ru-RU" sz="1500" dirty="0">
              <a:latin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20090" y="3897678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err="1">
                <a:latin typeface="+mn-lt"/>
              </a:rPr>
              <a:t>Серин</a:t>
            </a:r>
            <a:endParaRPr lang="ru-RU" sz="1500" dirty="0"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32528" y="4326876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Тирозин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17000" y="4756984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Цистеин 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652331" y="471437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Валин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652331" y="913501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Гистидин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652330" y="1350804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Изолейцин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652331" y="1758161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Лейцин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652331" y="2179446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Лизин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674551" y="2619357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Метионин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662000" y="3059268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err="1">
                <a:latin typeface="+mn-lt"/>
              </a:rPr>
              <a:t>Треонин</a:t>
            </a:r>
            <a:endParaRPr lang="ru-RU" sz="1500" dirty="0">
              <a:latin typeface="+mn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621525" y="3475898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Триптофан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662000" y="3916434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err="1">
                <a:latin typeface="+mn-lt"/>
              </a:rPr>
              <a:t>Фенилаланин</a:t>
            </a:r>
            <a:r>
              <a:rPr lang="ru-RU" sz="1500" dirty="0">
                <a:latin typeface="+mn-lt"/>
              </a:rPr>
              <a:t> 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2420" y="50079"/>
            <a:ext cx="296823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>
                <a:latin typeface="+mn-lt"/>
              </a:rPr>
              <a:t>Заменимые аминокислоты 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331213" y="62825"/>
            <a:ext cx="329968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>
                <a:latin typeface="+mn-lt"/>
              </a:rPr>
              <a:t>Незаменимые аминокислоты 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043206" y="477481"/>
            <a:ext cx="15762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Ала 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3043205" y="891486"/>
            <a:ext cx="15762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err="1">
                <a:latin typeface="+mn-lt"/>
              </a:rPr>
              <a:t>Арг</a:t>
            </a:r>
            <a:endParaRPr lang="ru-RU" sz="1500" dirty="0">
              <a:latin typeface="+mn-l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057465" y="1331199"/>
            <a:ext cx="15762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err="1">
                <a:latin typeface="+mn-lt"/>
              </a:rPr>
              <a:t>Асн</a:t>
            </a:r>
            <a:endParaRPr lang="ru-RU" sz="1500" dirty="0">
              <a:latin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231118" y="1766676"/>
            <a:ext cx="120114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err="1">
                <a:latin typeface="+mn-lt"/>
              </a:rPr>
              <a:t>Асп</a:t>
            </a:r>
            <a:endParaRPr lang="ru-RU" sz="1500" dirty="0">
              <a:latin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489729" y="2192323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err="1">
                <a:latin typeface="+mn-lt"/>
              </a:rPr>
              <a:t>Гли</a:t>
            </a:r>
            <a:endParaRPr lang="ru-RU" sz="1500" dirty="0">
              <a:latin typeface="+mn-lt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471812" y="2623124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err="1">
                <a:latin typeface="+mn-lt"/>
              </a:rPr>
              <a:t>Глн</a:t>
            </a:r>
            <a:endParaRPr lang="ru-RU" sz="1500" dirty="0">
              <a:latin typeface="+mn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471810" y="3011249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err="1">
                <a:latin typeface="+mn-lt"/>
              </a:rPr>
              <a:t>Глу</a:t>
            </a:r>
            <a:endParaRPr lang="ru-RU" sz="1500" dirty="0">
              <a:latin typeface="+mn-lt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486567" y="3496171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Про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2486567" y="3903037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Сер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2471813" y="4333961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Тир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2503016" y="4776025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err="1">
                <a:latin typeface="+mn-lt"/>
              </a:rPr>
              <a:t>Цис</a:t>
            </a:r>
            <a:r>
              <a:rPr lang="ru-RU" sz="1500" dirty="0">
                <a:latin typeface="+mn-lt"/>
              </a:rPr>
              <a:t> 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6810876" y="471437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Вал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810876" y="897633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Гис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6802342" y="1335021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Иле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6820545" y="1788107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Лей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6820545" y="2196218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Лиз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6833096" y="2619080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Мет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798758" y="3019585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err="1">
                <a:latin typeface="+mn-lt"/>
              </a:rPr>
              <a:t>Тре</a:t>
            </a:r>
            <a:endParaRPr lang="ru-RU" sz="1500" dirty="0">
              <a:latin typeface="+mn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798759" y="3461395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err="1">
                <a:latin typeface="+mn-lt"/>
              </a:rPr>
              <a:t>Трп</a:t>
            </a:r>
            <a:endParaRPr lang="ru-RU" sz="1500" dirty="0">
              <a:latin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820545" y="3884816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Фен 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2361482" y="50078"/>
            <a:ext cx="296823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>
                <a:latin typeface="+mn-lt"/>
              </a:rPr>
              <a:t>Обозначение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6695959" y="67472"/>
            <a:ext cx="296823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>
                <a:latin typeface="+mn-lt"/>
              </a:rPr>
              <a:t>Обозначение</a:t>
            </a:r>
          </a:p>
        </p:txBody>
      </p:sp>
    </p:spTree>
    <p:extLst>
      <p:ext uri="{BB962C8B-B14F-4D97-AF65-F5344CB8AC3E}">
        <p14:creationId xmlns:p14="http://schemas.microsoft.com/office/powerpoint/2010/main" val="1136238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7590" y="1562658"/>
            <a:ext cx="1853797" cy="146423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42521" y="3455419"/>
            <a:ext cx="166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Белок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66165" y="3455419"/>
            <a:ext cx="166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Липид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7000" y="3449498"/>
            <a:ext cx="166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Углевод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78" y="1661539"/>
            <a:ext cx="2216278" cy="124665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2521" y="1503780"/>
            <a:ext cx="1718171" cy="152310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69608" y="1414828"/>
            <a:ext cx="595640" cy="183192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61352" y="1414828"/>
            <a:ext cx="552058" cy="183192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747428" y="955004"/>
            <a:ext cx="108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+mn-lt"/>
              </a:rPr>
              <a:t>РНК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827428" y="955004"/>
            <a:ext cx="108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+mn-lt"/>
              </a:rPr>
              <a:t>ДНК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22000" y="3454637"/>
            <a:ext cx="1866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Нуклеиновые кислоты  </a:t>
            </a:r>
          </a:p>
        </p:txBody>
      </p:sp>
    </p:spTree>
    <p:extLst>
      <p:ext uri="{BB962C8B-B14F-4D97-AF65-F5344CB8AC3E}">
        <p14:creationId xmlns:p14="http://schemas.microsoft.com/office/powerpoint/2010/main" val="248559733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3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/>
          </p:nvPr>
        </p:nvGraphicFramePr>
        <p:xfrm>
          <a:off x="-18000" y="-1"/>
          <a:ext cx="9162000" cy="5143500"/>
        </p:xfrm>
        <a:graphic>
          <a:graphicData uri="http://schemas.openxmlformats.org/drawingml/2006/table">
            <a:tbl>
              <a:tblPr firstRow="1" bandRow="1"/>
              <a:tblGrid>
                <a:gridCol w="3016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32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024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695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pPr algn="ctr" fontAlgn="ctr"/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885" marR="6885" marT="688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885" marR="6885" marT="688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885" marR="6885" marT="688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885" marR="6885" marT="688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lvl="4"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4"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lvl="4"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4" algn="ctr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lvl="4"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4"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lvl="4"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lvl="4"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lvl="4"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lvl="4"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indent="0"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+mn-lt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20000" marR="6885" marT="688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85" marR="6885" marT="688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+mn-lt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95" name="TextBox 94"/>
          <p:cNvSpPr txBox="1"/>
          <p:nvPr/>
        </p:nvSpPr>
        <p:spPr>
          <a:xfrm>
            <a:off x="706254" y="456750"/>
            <a:ext cx="15762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err="1">
                <a:latin typeface="+mn-lt"/>
              </a:rPr>
              <a:t>Аланин</a:t>
            </a:r>
            <a:r>
              <a:rPr lang="ru-RU" sz="1500" dirty="0">
                <a:latin typeface="+mn-lt"/>
              </a:rPr>
              <a:t> 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691486" y="913501"/>
            <a:ext cx="15762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Аргинин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691486" y="1326702"/>
            <a:ext cx="15762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Аспарагин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118478" y="1745909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Аспарагиновая кислота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120090" y="2171801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Глицин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148459" y="2602241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err="1">
                <a:latin typeface="+mn-lt"/>
              </a:rPr>
              <a:t>Глутамин</a:t>
            </a:r>
            <a:endParaRPr lang="ru-RU" sz="1500" dirty="0">
              <a:latin typeface="+mn-lt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48460" y="3040169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err="1">
                <a:latin typeface="+mn-lt"/>
              </a:rPr>
              <a:t>Глутаминовая</a:t>
            </a:r>
            <a:r>
              <a:rPr lang="ru-RU" sz="1500" dirty="0">
                <a:latin typeface="+mn-lt"/>
              </a:rPr>
              <a:t> кислота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134856" y="3461395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err="1">
                <a:latin typeface="+mn-lt"/>
              </a:rPr>
              <a:t>Пролин</a:t>
            </a:r>
            <a:endParaRPr lang="ru-RU" sz="1500" dirty="0">
              <a:latin typeface="+mn-lt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120090" y="3897678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err="1">
                <a:latin typeface="+mn-lt"/>
              </a:rPr>
              <a:t>Серин</a:t>
            </a:r>
            <a:endParaRPr lang="ru-RU" sz="1500" dirty="0">
              <a:latin typeface="+mn-lt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132528" y="4326876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Тирозин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117000" y="4756984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Цистеин 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4652331" y="471437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Валин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4652331" y="913501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Гистидин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4652330" y="1350804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Изолейцин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4652331" y="1758161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Лейцин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4652331" y="2179446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Лизин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4674551" y="2619357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Метионин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4662000" y="3059268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err="1">
                <a:latin typeface="+mn-lt"/>
              </a:rPr>
              <a:t>Треонин</a:t>
            </a:r>
            <a:endParaRPr lang="ru-RU" sz="1500" dirty="0">
              <a:latin typeface="+mn-lt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4621525" y="3475898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+mn-lt"/>
              </a:rPr>
              <a:t>Триптофан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4662000" y="3916434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err="1">
                <a:latin typeface="+mn-lt"/>
              </a:rPr>
              <a:t>Фенилаланин</a:t>
            </a:r>
            <a:r>
              <a:rPr lang="ru-RU" sz="1500" dirty="0">
                <a:latin typeface="+mn-lt"/>
              </a:rPr>
              <a:t> 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3437096" y="477481"/>
            <a:ext cx="15762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+mn-lt"/>
              </a:rPr>
              <a:t>Ala (A)</a:t>
            </a:r>
            <a:r>
              <a:rPr lang="ru-RU" sz="1500" dirty="0">
                <a:latin typeface="+mn-lt"/>
              </a:rPr>
              <a:t> 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3407560" y="904165"/>
            <a:ext cx="15762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err="1">
                <a:latin typeface="+mn-lt"/>
              </a:rPr>
              <a:t>Arg</a:t>
            </a:r>
            <a:r>
              <a:rPr lang="ru-RU" sz="1500" dirty="0">
                <a:latin typeface="+mn-lt"/>
              </a:rPr>
              <a:t> (</a:t>
            </a:r>
            <a:r>
              <a:rPr lang="en-US" sz="1500" dirty="0">
                <a:latin typeface="+mn-lt"/>
              </a:rPr>
              <a:t>R)</a:t>
            </a:r>
            <a:endParaRPr lang="ru-RU" sz="1500" dirty="0">
              <a:latin typeface="+mn-lt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3437096" y="1342837"/>
            <a:ext cx="15762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err="1">
                <a:latin typeface="+mn-lt"/>
              </a:rPr>
              <a:t>Asn</a:t>
            </a:r>
            <a:r>
              <a:rPr lang="en-US" sz="1500" dirty="0">
                <a:latin typeface="+mn-lt"/>
              </a:rPr>
              <a:t> (N)</a:t>
            </a:r>
            <a:endParaRPr lang="ru-RU" sz="1500" dirty="0">
              <a:latin typeface="+mn-lt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3437096" y="1756179"/>
            <a:ext cx="120114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+mn-lt"/>
              </a:rPr>
              <a:t>Asp (D)</a:t>
            </a:r>
            <a:endParaRPr lang="ru-RU" sz="1500" dirty="0">
              <a:latin typeface="+mn-lt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3410973" y="2192323"/>
            <a:ext cx="164087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err="1">
                <a:latin typeface="+mn-lt"/>
              </a:rPr>
              <a:t>Gly</a:t>
            </a:r>
            <a:r>
              <a:rPr lang="en-US" sz="1500" dirty="0">
                <a:latin typeface="+mn-lt"/>
              </a:rPr>
              <a:t> (G)</a:t>
            </a:r>
            <a:endParaRPr lang="ru-RU" sz="1500" dirty="0">
              <a:latin typeface="+mn-lt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3402000" y="2633817"/>
            <a:ext cx="161136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err="1">
                <a:latin typeface="+mn-lt"/>
              </a:rPr>
              <a:t>Gln</a:t>
            </a:r>
            <a:r>
              <a:rPr lang="en-US" sz="1500" dirty="0">
                <a:latin typeface="+mn-lt"/>
              </a:rPr>
              <a:t> (Q)</a:t>
            </a:r>
            <a:endParaRPr lang="ru-RU" sz="1500" dirty="0">
              <a:latin typeface="+mn-lt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3402000" y="3043446"/>
            <a:ext cx="158182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err="1">
                <a:latin typeface="+mn-lt"/>
              </a:rPr>
              <a:t>Glu</a:t>
            </a:r>
            <a:r>
              <a:rPr lang="en-US" sz="1500" dirty="0">
                <a:latin typeface="+mn-lt"/>
              </a:rPr>
              <a:t> (E)</a:t>
            </a:r>
            <a:endParaRPr lang="ru-RU" sz="1500" dirty="0">
              <a:latin typeface="+mn-lt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3437096" y="3473960"/>
            <a:ext cx="15762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+mn-lt"/>
              </a:rPr>
              <a:t>Pro (P)</a:t>
            </a:r>
            <a:endParaRPr lang="ru-RU" sz="1500" dirty="0">
              <a:latin typeface="+mn-lt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3437094" y="3903037"/>
            <a:ext cx="154673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err="1">
                <a:latin typeface="+mn-lt"/>
              </a:rPr>
              <a:t>Ser</a:t>
            </a:r>
            <a:r>
              <a:rPr lang="en-US" sz="1500" dirty="0">
                <a:latin typeface="+mn-lt"/>
              </a:rPr>
              <a:t> (S)</a:t>
            </a:r>
            <a:endParaRPr lang="ru-RU" sz="1500" dirty="0">
              <a:latin typeface="+mn-lt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3437096" y="4321654"/>
            <a:ext cx="15762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+mn-lt"/>
              </a:rPr>
              <a:t>Tyr (Y)</a:t>
            </a:r>
            <a:endParaRPr lang="ru-RU" sz="1500" dirty="0">
              <a:latin typeface="+mn-lt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3421026" y="4757766"/>
            <a:ext cx="159233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err="1">
                <a:latin typeface="+mn-lt"/>
              </a:rPr>
              <a:t>Cys</a:t>
            </a:r>
            <a:r>
              <a:rPr lang="ru-RU" sz="1500" dirty="0">
                <a:latin typeface="+mn-lt"/>
              </a:rPr>
              <a:t> (С) 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7882937" y="508270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+mn-lt"/>
              </a:rPr>
              <a:t>Val (V)</a:t>
            </a:r>
            <a:endParaRPr lang="ru-RU" sz="1500" dirty="0">
              <a:latin typeface="+mn-lt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7870386" y="919953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+mn-lt"/>
              </a:rPr>
              <a:t>His (H)</a:t>
            </a:r>
            <a:endParaRPr lang="ru-RU" sz="1500" dirty="0">
              <a:latin typeface="+mn-lt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7874403" y="1371854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+mn-lt"/>
              </a:rPr>
              <a:t>Ile (I)</a:t>
            </a:r>
            <a:endParaRPr lang="ru-RU" sz="1500" dirty="0">
              <a:latin typeface="+mn-lt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7870385" y="1761517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err="1">
                <a:latin typeface="+mn-lt"/>
              </a:rPr>
              <a:t>Leu</a:t>
            </a:r>
            <a:r>
              <a:rPr lang="ru-RU" sz="1500" dirty="0">
                <a:latin typeface="+mn-lt"/>
              </a:rPr>
              <a:t> (</a:t>
            </a:r>
            <a:r>
              <a:rPr lang="en-US" sz="1500" dirty="0">
                <a:latin typeface="+mn-lt"/>
              </a:rPr>
              <a:t>L)</a:t>
            </a:r>
            <a:endParaRPr lang="ru-RU" sz="1500" dirty="0">
              <a:latin typeface="+mn-lt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7882936" y="2208715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+mn-lt"/>
              </a:rPr>
              <a:t>Lys (K)</a:t>
            </a:r>
            <a:endParaRPr lang="ru-RU" sz="1500" dirty="0">
              <a:latin typeface="+mn-lt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7882935" y="2616507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+mn-lt"/>
              </a:rPr>
              <a:t>Met (M)</a:t>
            </a:r>
            <a:endParaRPr lang="ru-RU" sz="1500" dirty="0">
              <a:latin typeface="+mn-lt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7870819" y="3043446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err="1">
                <a:latin typeface="+mn-lt"/>
              </a:rPr>
              <a:t>Thr</a:t>
            </a:r>
            <a:r>
              <a:rPr lang="en-US" sz="1500" dirty="0">
                <a:latin typeface="+mn-lt"/>
              </a:rPr>
              <a:t> (T)</a:t>
            </a:r>
            <a:endParaRPr lang="ru-RU" sz="1500" dirty="0">
              <a:latin typeface="+mn-lt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7870820" y="3498228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err="1">
                <a:latin typeface="+mn-lt"/>
              </a:rPr>
              <a:t>Trp</a:t>
            </a:r>
            <a:r>
              <a:rPr lang="en-US" sz="1500" dirty="0">
                <a:latin typeface="+mn-lt"/>
              </a:rPr>
              <a:t> (W)</a:t>
            </a:r>
            <a:endParaRPr lang="ru-RU" sz="1500" dirty="0">
              <a:latin typeface="+mn-lt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7870384" y="3958585"/>
            <a:ext cx="2719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err="1">
                <a:latin typeface="+mn-lt"/>
              </a:rPr>
              <a:t>Phe</a:t>
            </a:r>
            <a:r>
              <a:rPr lang="en-US" sz="1500" dirty="0">
                <a:latin typeface="+mn-lt"/>
              </a:rPr>
              <a:t> (F)</a:t>
            </a:r>
            <a:r>
              <a:rPr lang="ru-RU" sz="1500" dirty="0">
                <a:latin typeface="+mn-lt"/>
              </a:rPr>
              <a:t> 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12420" y="50079"/>
            <a:ext cx="296823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>
                <a:latin typeface="+mn-lt"/>
              </a:rPr>
              <a:t>Заменимые аминокислоты </a:t>
            </a:r>
          </a:p>
        </p:txBody>
      </p:sp>
      <p:sp>
        <p:nvSpPr>
          <p:cNvPr id="136" name="TextBox 135"/>
          <p:cNvSpPr txBox="1"/>
          <p:nvPr/>
        </p:nvSpPr>
        <p:spPr>
          <a:xfrm>
            <a:off x="4331213" y="62825"/>
            <a:ext cx="329968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>
                <a:latin typeface="+mn-lt"/>
              </a:rPr>
              <a:t>Незаменимые аминокислоты 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2361482" y="50078"/>
            <a:ext cx="296823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>
                <a:latin typeface="+mn-lt"/>
              </a:rPr>
              <a:t>Обозначение</a:t>
            </a:r>
          </a:p>
        </p:txBody>
      </p:sp>
      <p:sp>
        <p:nvSpPr>
          <p:cNvPr id="138" name="TextBox 137"/>
          <p:cNvSpPr txBox="1"/>
          <p:nvPr/>
        </p:nvSpPr>
        <p:spPr>
          <a:xfrm>
            <a:off x="6695959" y="67472"/>
            <a:ext cx="296823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>
                <a:latin typeface="+mn-lt"/>
              </a:rPr>
              <a:t>Обозначение</a:t>
            </a:r>
          </a:p>
        </p:txBody>
      </p:sp>
    </p:spTree>
    <p:extLst>
      <p:ext uri="{BB962C8B-B14F-4D97-AF65-F5344CB8AC3E}">
        <p14:creationId xmlns:p14="http://schemas.microsoft.com/office/powerpoint/2010/main" val="3071161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/>
          </p:nvPr>
        </p:nvGraphicFramePr>
        <p:xfrm>
          <a:off x="0" y="-1"/>
          <a:ext cx="9144000" cy="5143499"/>
        </p:xfrm>
        <a:graphic>
          <a:graphicData uri="http://schemas.openxmlformats.org/drawingml/2006/table">
            <a:tbl>
              <a:tblPr/>
              <a:tblGrid>
                <a:gridCol w="23595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24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001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Функция</a:t>
                      </a:r>
                      <a:r>
                        <a:rPr lang="ru-RU" sz="16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белков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885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Пример белка</a:t>
                      </a:r>
                    </a:p>
                  </a:txBody>
                  <a:tcPr marL="6885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Роль белка в организме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7588">
                <a:tc>
                  <a:txBody>
                    <a:bodyPr/>
                    <a:lstStyle/>
                    <a:p>
                      <a:pPr marL="0" lvl="4" indent="0" algn="l" fontAlgn="ctr"/>
                      <a:r>
                        <a:rPr lang="be-BY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Структурная</a:t>
                      </a:r>
                      <a:endParaRPr lang="ru-RU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8288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Коллаген</a:t>
                      </a:r>
                    </a:p>
                  </a:txBody>
                  <a:tcPr marL="6885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9388" indent="0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Основной элемент</a:t>
                      </a:r>
                      <a:r>
                        <a:rPr lang="ru-RU" sz="1400" b="0" i="0" u="none" strike="noStrike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 хрящей и сухожилий</a:t>
                      </a:r>
                      <a:endParaRPr lang="ru-RU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6193">
                <a:tc>
                  <a:txBody>
                    <a:bodyPr/>
                    <a:lstStyle/>
                    <a:p>
                      <a:pPr lvl="4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Каталитическая</a:t>
                      </a:r>
                    </a:p>
                  </a:txBody>
                  <a:tcPr marL="360000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8288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Пепсин</a:t>
                      </a:r>
                    </a:p>
                  </a:txBody>
                  <a:tcPr marL="6885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9388" indent="0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Расщепляет белки до пептидов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6193">
                <a:tc>
                  <a:txBody>
                    <a:bodyPr/>
                    <a:lstStyle/>
                    <a:p>
                      <a:pPr lvl="4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Транспортная</a:t>
                      </a:r>
                    </a:p>
                  </a:txBody>
                  <a:tcPr marL="360000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8288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Гемоглобин</a:t>
                      </a:r>
                    </a:p>
                  </a:txBody>
                  <a:tcPr marL="6885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9388" indent="0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Переносит кислород и углекислый газ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6193">
                <a:tc>
                  <a:txBody>
                    <a:bodyPr/>
                    <a:lstStyle/>
                    <a:p>
                      <a:pPr lvl="4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Сократительная</a:t>
                      </a:r>
                    </a:p>
                  </a:txBody>
                  <a:tcPr marL="360000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8288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Тубулин</a:t>
                      </a:r>
                    </a:p>
                  </a:txBody>
                  <a:tcPr marL="6885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9388" indent="0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Обеспечивает движение ресничек и жгутиков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6193">
                <a:tc>
                  <a:txBody>
                    <a:bodyPr/>
                    <a:lstStyle/>
                    <a:p>
                      <a:pPr lvl="4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Регуляторная</a:t>
                      </a:r>
                    </a:p>
                  </a:txBody>
                  <a:tcPr marL="360000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8288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Инсулин</a:t>
                      </a:r>
                    </a:p>
                  </a:txBody>
                  <a:tcPr marL="6885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9388" indent="0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Поддерживает</a:t>
                      </a:r>
                      <a:r>
                        <a:rPr lang="ru-RU" sz="1400" b="0" i="0" u="none" strike="noStrike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 концентрацию глюкозы в крови</a:t>
                      </a:r>
                      <a:endParaRPr lang="ru-RU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6228">
                <a:tc>
                  <a:txBody>
                    <a:bodyPr/>
                    <a:lstStyle/>
                    <a:p>
                      <a:pPr lvl="4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Сигнальная</a:t>
                      </a:r>
                    </a:p>
                  </a:txBody>
                  <a:tcPr marL="360000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8288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Опсин</a:t>
                      </a:r>
                    </a:p>
                  </a:txBody>
                  <a:tcPr marL="6885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9388" indent="0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Преобразовывает</a:t>
                      </a:r>
                      <a:r>
                        <a:rPr lang="ru-RU" sz="1400" b="0" i="0" u="none" strike="noStrike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 свет в нервный импульс</a:t>
                      </a:r>
                      <a:endParaRPr lang="ru-RU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6193">
                <a:tc>
                  <a:txBody>
                    <a:bodyPr/>
                    <a:lstStyle/>
                    <a:p>
                      <a:pPr lvl="4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Защитная</a:t>
                      </a:r>
                    </a:p>
                  </a:txBody>
                  <a:tcPr marL="360000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8288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Интерферон</a:t>
                      </a:r>
                    </a:p>
                  </a:txBody>
                  <a:tcPr marL="6885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9388" indent="0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Защищает от вирусов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6193">
                <a:tc>
                  <a:txBody>
                    <a:bodyPr/>
                    <a:lstStyle/>
                    <a:p>
                      <a:pPr lvl="4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Токсическая</a:t>
                      </a:r>
                    </a:p>
                  </a:txBody>
                  <a:tcPr marL="360000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8288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Дифтерийный</a:t>
                      </a:r>
                      <a:r>
                        <a:rPr lang="ru-RU" sz="1400" b="0" i="0" u="none" strike="noStrike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 токсин</a:t>
                      </a:r>
                      <a:endParaRPr lang="ru-RU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6885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9388" indent="0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Нарушает синтез белков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6193">
                <a:tc>
                  <a:txBody>
                    <a:bodyPr/>
                    <a:lstStyle/>
                    <a:p>
                      <a:pPr lvl="4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Запасающая</a:t>
                      </a:r>
                    </a:p>
                  </a:txBody>
                  <a:tcPr marL="360000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8288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Соевый белок</a:t>
                      </a:r>
                    </a:p>
                  </a:txBody>
                  <a:tcPr marL="6885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9388" indent="0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Источник</a:t>
                      </a:r>
                      <a:r>
                        <a:rPr lang="ru-RU" sz="1400" b="0" i="0" u="none" strike="noStrike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 азота</a:t>
                      </a:r>
                      <a:endParaRPr lang="ru-RU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6193">
                <a:tc>
                  <a:txBody>
                    <a:bodyPr/>
                    <a:lstStyle/>
                    <a:p>
                      <a:pPr lvl="4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Энергетическая</a:t>
                      </a:r>
                    </a:p>
                  </a:txBody>
                  <a:tcPr marL="360000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8288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Любые</a:t>
                      </a:r>
                      <a:r>
                        <a:rPr lang="ru-RU" sz="1400" b="0" i="0" u="none" strike="noStrike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 белки</a:t>
                      </a:r>
                      <a:endParaRPr lang="ru-RU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6885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9388" indent="0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Источник</a:t>
                      </a:r>
                      <a:r>
                        <a:rPr lang="ru-RU" sz="1400" b="0" i="0" u="none" strike="noStrike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 энергии</a:t>
                      </a:r>
                      <a:endParaRPr lang="ru-RU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645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95582">
            <a:off x="208491" y="1661524"/>
            <a:ext cx="2643217" cy="1862076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94638">
            <a:off x="2576787" y="2359735"/>
            <a:ext cx="2643217" cy="1862076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5923">
            <a:off x="5186011" y="1661523"/>
            <a:ext cx="2643217" cy="186207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 rot="20116212">
            <a:off x="8197822" y="2518201"/>
            <a:ext cx="8329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иРНК</a:t>
            </a:r>
            <a:endParaRPr lang="ru-RU" sz="16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38967">
            <a:off x="452778" y="2124547"/>
            <a:ext cx="442455" cy="32640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74614">
            <a:off x="800267" y="1935369"/>
            <a:ext cx="442456" cy="32640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78478">
            <a:off x="1188615" y="1798648"/>
            <a:ext cx="442453" cy="3264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90559">
            <a:off x="1630929" y="1751787"/>
            <a:ext cx="442455" cy="32640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21365">
            <a:off x="2095611" y="1877808"/>
            <a:ext cx="442455" cy="32640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07413">
            <a:off x="2495497" y="2097433"/>
            <a:ext cx="442455" cy="32640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08144">
            <a:off x="2834729" y="2361113"/>
            <a:ext cx="442456" cy="32640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35512">
            <a:off x="3291147" y="2546301"/>
            <a:ext cx="442455" cy="32640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76033">
            <a:off x="3756739" y="2549539"/>
            <a:ext cx="442453" cy="3264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573508">
            <a:off x="4215836" y="2368724"/>
            <a:ext cx="442455" cy="32640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22760">
            <a:off x="4670675" y="2142912"/>
            <a:ext cx="442453" cy="3264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94673">
            <a:off x="5125655" y="1906066"/>
            <a:ext cx="442456" cy="326402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53666">
            <a:off x="6121321" y="1719811"/>
            <a:ext cx="442455" cy="326401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138071">
            <a:off x="5578402" y="1720929"/>
            <a:ext cx="442456" cy="32640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32604">
            <a:off x="6574557" y="1888910"/>
            <a:ext cx="442455" cy="32640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38436">
            <a:off x="6997957" y="2097467"/>
            <a:ext cx="442453" cy="32640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878434">
            <a:off x="7441887" y="2302486"/>
            <a:ext cx="442456" cy="32640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6146">
            <a:off x="7917367" y="2334470"/>
            <a:ext cx="442455" cy="32640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07181">
            <a:off x="8284094" y="2157263"/>
            <a:ext cx="442455" cy="326401"/>
          </a:xfrm>
          <a:prstGeom prst="rect">
            <a:avLst/>
          </a:prstGeom>
        </p:spPr>
      </p:pic>
      <p:sp>
        <p:nvSpPr>
          <p:cNvPr id="3" name="Полилиния 2"/>
          <p:cNvSpPr/>
          <p:nvPr/>
        </p:nvSpPr>
        <p:spPr>
          <a:xfrm>
            <a:off x="407773" y="2041008"/>
            <a:ext cx="8340811" cy="891194"/>
          </a:xfrm>
          <a:custGeom>
            <a:avLst/>
            <a:gdLst>
              <a:gd name="connsiteX0" fmla="*/ 0 w 8340811"/>
              <a:gd name="connsiteY0" fmla="*/ 679736 h 891194"/>
              <a:gd name="connsiteX1" fmla="*/ 667265 w 8340811"/>
              <a:gd name="connsiteY1" fmla="*/ 259607 h 891194"/>
              <a:gd name="connsiteX2" fmla="*/ 1396313 w 8340811"/>
              <a:gd name="connsiteY2" fmla="*/ 61899 h 891194"/>
              <a:gd name="connsiteX3" fmla="*/ 2137719 w 8340811"/>
              <a:gd name="connsiteY3" fmla="*/ 346104 h 891194"/>
              <a:gd name="connsiteX4" fmla="*/ 2780270 w 8340811"/>
              <a:gd name="connsiteY4" fmla="*/ 803304 h 891194"/>
              <a:gd name="connsiteX5" fmla="*/ 3632886 w 8340811"/>
              <a:gd name="connsiteY5" fmla="*/ 865088 h 891194"/>
              <a:gd name="connsiteX6" fmla="*/ 4473146 w 8340811"/>
              <a:gd name="connsiteY6" fmla="*/ 494385 h 891194"/>
              <a:gd name="connsiteX7" fmla="*/ 5140411 w 8340811"/>
              <a:gd name="connsiteY7" fmla="*/ 160753 h 891194"/>
              <a:gd name="connsiteX8" fmla="*/ 5795319 w 8340811"/>
              <a:gd name="connsiteY8" fmla="*/ 12472 h 891194"/>
              <a:gd name="connsiteX9" fmla="*/ 6882713 w 8340811"/>
              <a:gd name="connsiteY9" fmla="*/ 469672 h 891194"/>
              <a:gd name="connsiteX10" fmla="*/ 7512908 w 8340811"/>
              <a:gd name="connsiteY10" fmla="*/ 716807 h 891194"/>
              <a:gd name="connsiteX11" fmla="*/ 8340811 w 8340811"/>
              <a:gd name="connsiteY11" fmla="*/ 383174 h 891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340811" h="891194">
                <a:moveTo>
                  <a:pt x="0" y="679736"/>
                </a:moveTo>
                <a:cubicBezTo>
                  <a:pt x="217273" y="521158"/>
                  <a:pt x="434546" y="362580"/>
                  <a:pt x="667265" y="259607"/>
                </a:cubicBezTo>
                <a:cubicBezTo>
                  <a:pt x="899984" y="156634"/>
                  <a:pt x="1151237" y="47483"/>
                  <a:pt x="1396313" y="61899"/>
                </a:cubicBezTo>
                <a:cubicBezTo>
                  <a:pt x="1641389" y="76315"/>
                  <a:pt x="1907059" y="222536"/>
                  <a:pt x="2137719" y="346104"/>
                </a:cubicBezTo>
                <a:cubicBezTo>
                  <a:pt x="2368379" y="469672"/>
                  <a:pt x="2531076" y="716807"/>
                  <a:pt x="2780270" y="803304"/>
                </a:cubicBezTo>
                <a:cubicBezTo>
                  <a:pt x="3029464" y="889801"/>
                  <a:pt x="3350740" y="916575"/>
                  <a:pt x="3632886" y="865088"/>
                </a:cubicBezTo>
                <a:cubicBezTo>
                  <a:pt x="3915032" y="813602"/>
                  <a:pt x="4221892" y="611774"/>
                  <a:pt x="4473146" y="494385"/>
                </a:cubicBezTo>
                <a:cubicBezTo>
                  <a:pt x="4724400" y="376996"/>
                  <a:pt x="4920049" y="241072"/>
                  <a:pt x="5140411" y="160753"/>
                </a:cubicBezTo>
                <a:cubicBezTo>
                  <a:pt x="5360773" y="80434"/>
                  <a:pt x="5504935" y="-39015"/>
                  <a:pt x="5795319" y="12472"/>
                </a:cubicBezTo>
                <a:cubicBezTo>
                  <a:pt x="6085703" y="63958"/>
                  <a:pt x="6596448" y="352283"/>
                  <a:pt x="6882713" y="469672"/>
                </a:cubicBezTo>
                <a:cubicBezTo>
                  <a:pt x="7168978" y="587061"/>
                  <a:pt x="7269892" y="731223"/>
                  <a:pt x="7512908" y="716807"/>
                </a:cubicBezTo>
                <a:cubicBezTo>
                  <a:pt x="7755924" y="702391"/>
                  <a:pt x="8048367" y="542782"/>
                  <a:pt x="8340811" y="383174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2" y="4042511"/>
            <a:ext cx="2450560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8153" y="4373714"/>
            <a:ext cx="2334257" cy="409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sz="1800" dirty="0" err="1">
                <a:latin typeface="+mn-lt"/>
              </a:rPr>
              <a:t>Полисома</a:t>
            </a:r>
            <a:endParaRPr lang="ru-RU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96041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Рисунок 4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91026">
            <a:off x="4625075" y="1601221"/>
            <a:ext cx="2643217" cy="1862076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0037">
            <a:off x="835367" y="1753520"/>
            <a:ext cx="2643217" cy="1862076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891330">
            <a:off x="7915721" y="2322836"/>
            <a:ext cx="442456" cy="326402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00594">
            <a:off x="7442647" y="2311266"/>
            <a:ext cx="442455" cy="326401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39940">
            <a:off x="6996552" y="2091004"/>
            <a:ext cx="442455" cy="326401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39940">
            <a:off x="6574557" y="1889722"/>
            <a:ext cx="442455" cy="326401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35317">
            <a:off x="6122128" y="1713510"/>
            <a:ext cx="442455" cy="326401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34188">
            <a:off x="5126403" y="1904192"/>
            <a:ext cx="442453" cy="326400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2179">
            <a:off x="5584080" y="1721821"/>
            <a:ext cx="442453" cy="32640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497715">
            <a:off x="4660097" y="2131534"/>
            <a:ext cx="442456" cy="326402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86376">
            <a:off x="4214613" y="2365974"/>
            <a:ext cx="442455" cy="326401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27802">
            <a:off x="3754634" y="2544778"/>
            <a:ext cx="442455" cy="326401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58767">
            <a:off x="3292457" y="2537388"/>
            <a:ext cx="442455" cy="326401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685863">
            <a:off x="2833381" y="2356059"/>
            <a:ext cx="442453" cy="326400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60314">
            <a:off x="2094073" y="1881032"/>
            <a:ext cx="442456" cy="326402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96140">
            <a:off x="1629789" y="1744574"/>
            <a:ext cx="442453" cy="326400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210003">
            <a:off x="1190071" y="1791635"/>
            <a:ext cx="442455" cy="326401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211762">
            <a:off x="455510" y="2121946"/>
            <a:ext cx="442456" cy="32640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 rot="20116212">
            <a:off x="8197822" y="2515282"/>
            <a:ext cx="8329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err="1">
                <a:latin typeface="+mn-lt"/>
              </a:rPr>
              <a:t>иРНК</a:t>
            </a:r>
            <a:endParaRPr lang="ru-RU" sz="1600" dirty="0">
              <a:latin typeface="+mn-lt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74614">
            <a:off x="800267" y="1932450"/>
            <a:ext cx="442456" cy="32640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07413">
            <a:off x="2495497" y="2094514"/>
            <a:ext cx="442455" cy="32640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07181">
            <a:off x="8284094" y="2154344"/>
            <a:ext cx="442455" cy="326401"/>
          </a:xfrm>
          <a:prstGeom prst="rect">
            <a:avLst/>
          </a:prstGeom>
        </p:spPr>
      </p:pic>
      <p:sp>
        <p:nvSpPr>
          <p:cNvPr id="3" name="Полилиния 2"/>
          <p:cNvSpPr/>
          <p:nvPr/>
        </p:nvSpPr>
        <p:spPr>
          <a:xfrm>
            <a:off x="407773" y="2038089"/>
            <a:ext cx="8340811" cy="891194"/>
          </a:xfrm>
          <a:custGeom>
            <a:avLst/>
            <a:gdLst>
              <a:gd name="connsiteX0" fmla="*/ 0 w 8340811"/>
              <a:gd name="connsiteY0" fmla="*/ 679736 h 891194"/>
              <a:gd name="connsiteX1" fmla="*/ 667265 w 8340811"/>
              <a:gd name="connsiteY1" fmla="*/ 259607 h 891194"/>
              <a:gd name="connsiteX2" fmla="*/ 1396313 w 8340811"/>
              <a:gd name="connsiteY2" fmla="*/ 61899 h 891194"/>
              <a:gd name="connsiteX3" fmla="*/ 2137719 w 8340811"/>
              <a:gd name="connsiteY3" fmla="*/ 346104 h 891194"/>
              <a:gd name="connsiteX4" fmla="*/ 2780270 w 8340811"/>
              <a:gd name="connsiteY4" fmla="*/ 803304 h 891194"/>
              <a:gd name="connsiteX5" fmla="*/ 3632886 w 8340811"/>
              <a:gd name="connsiteY5" fmla="*/ 865088 h 891194"/>
              <a:gd name="connsiteX6" fmla="*/ 4473146 w 8340811"/>
              <a:gd name="connsiteY6" fmla="*/ 494385 h 891194"/>
              <a:gd name="connsiteX7" fmla="*/ 5140411 w 8340811"/>
              <a:gd name="connsiteY7" fmla="*/ 160753 h 891194"/>
              <a:gd name="connsiteX8" fmla="*/ 5795319 w 8340811"/>
              <a:gd name="connsiteY8" fmla="*/ 12472 h 891194"/>
              <a:gd name="connsiteX9" fmla="*/ 6882713 w 8340811"/>
              <a:gd name="connsiteY9" fmla="*/ 469672 h 891194"/>
              <a:gd name="connsiteX10" fmla="*/ 7512908 w 8340811"/>
              <a:gd name="connsiteY10" fmla="*/ 716807 h 891194"/>
              <a:gd name="connsiteX11" fmla="*/ 8340811 w 8340811"/>
              <a:gd name="connsiteY11" fmla="*/ 383174 h 891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340811" h="891194">
                <a:moveTo>
                  <a:pt x="0" y="679736"/>
                </a:moveTo>
                <a:cubicBezTo>
                  <a:pt x="217273" y="521158"/>
                  <a:pt x="434546" y="362580"/>
                  <a:pt x="667265" y="259607"/>
                </a:cubicBezTo>
                <a:cubicBezTo>
                  <a:pt x="899984" y="156634"/>
                  <a:pt x="1151237" y="47483"/>
                  <a:pt x="1396313" y="61899"/>
                </a:cubicBezTo>
                <a:cubicBezTo>
                  <a:pt x="1641389" y="76315"/>
                  <a:pt x="1907059" y="222536"/>
                  <a:pt x="2137719" y="346104"/>
                </a:cubicBezTo>
                <a:cubicBezTo>
                  <a:pt x="2368379" y="469672"/>
                  <a:pt x="2531076" y="716807"/>
                  <a:pt x="2780270" y="803304"/>
                </a:cubicBezTo>
                <a:cubicBezTo>
                  <a:pt x="3029464" y="889801"/>
                  <a:pt x="3350740" y="916575"/>
                  <a:pt x="3632886" y="865088"/>
                </a:cubicBezTo>
                <a:cubicBezTo>
                  <a:pt x="3915032" y="813602"/>
                  <a:pt x="4221892" y="611774"/>
                  <a:pt x="4473146" y="494385"/>
                </a:cubicBezTo>
                <a:cubicBezTo>
                  <a:pt x="4724400" y="376996"/>
                  <a:pt x="4920049" y="241072"/>
                  <a:pt x="5140411" y="160753"/>
                </a:cubicBezTo>
                <a:cubicBezTo>
                  <a:pt x="5360773" y="80434"/>
                  <a:pt x="5504935" y="-39015"/>
                  <a:pt x="5795319" y="12472"/>
                </a:cubicBezTo>
                <a:cubicBezTo>
                  <a:pt x="6085703" y="63958"/>
                  <a:pt x="6596448" y="352283"/>
                  <a:pt x="6882713" y="469672"/>
                </a:cubicBezTo>
                <a:cubicBezTo>
                  <a:pt x="7168978" y="587061"/>
                  <a:pt x="7269892" y="731223"/>
                  <a:pt x="7512908" y="716807"/>
                </a:cubicBezTo>
                <a:cubicBezTo>
                  <a:pt x="7755924" y="702391"/>
                  <a:pt x="8048367" y="542782"/>
                  <a:pt x="8340811" y="383174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9085676"/>
      </p:ext>
    </p:extLst>
  </p:cSld>
  <p:clrMapOvr>
    <a:masterClrMapping/>
  </p:clrMapOvr>
  <p:transition spd="slow">
    <p:wipe dir="r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7000" y="2866068"/>
            <a:ext cx="5118934" cy="171319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2387" y="410262"/>
            <a:ext cx="4954613" cy="2116487"/>
          </a:xfrm>
          <a:prstGeom prst="rect">
            <a:avLst/>
          </a:prstGeom>
          <a:solidFill>
            <a:srgbClr val="FFE566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97000" y="768313"/>
            <a:ext cx="4814651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700" dirty="0">
                <a:latin typeface="+mn-lt"/>
              </a:rPr>
              <a:t>Последовательность аминокислот в</a:t>
            </a:r>
          </a:p>
          <a:p>
            <a:pPr>
              <a:lnSpc>
                <a:spcPct val="125000"/>
              </a:lnSpc>
            </a:pPr>
            <a:r>
              <a:rPr lang="ru-RU" sz="1700" dirty="0">
                <a:latin typeface="+mn-lt"/>
              </a:rPr>
              <a:t>первичной структуре белка не зависит </a:t>
            </a:r>
          </a:p>
          <a:p>
            <a:pPr>
              <a:lnSpc>
                <a:spcPct val="125000"/>
              </a:lnSpc>
            </a:pPr>
            <a:r>
              <a:rPr lang="ru-RU" sz="1700" dirty="0">
                <a:latin typeface="+mn-lt"/>
              </a:rPr>
              <a:t>от рибосом, а определяется только</a:t>
            </a:r>
          </a:p>
          <a:p>
            <a:pPr>
              <a:lnSpc>
                <a:spcPct val="125000"/>
              </a:lnSpc>
            </a:pPr>
            <a:r>
              <a:rPr lang="ru-RU" sz="1700" dirty="0">
                <a:latin typeface="+mn-lt"/>
              </a:rPr>
              <a:t>последовательностью нуклеотидов </a:t>
            </a:r>
            <a:r>
              <a:rPr lang="ru-RU" sz="1700" dirty="0" err="1">
                <a:latin typeface="+mn-lt"/>
              </a:rPr>
              <a:t>иРНК</a:t>
            </a:r>
            <a:r>
              <a:rPr lang="ru-RU" sz="1700" dirty="0">
                <a:latin typeface="+mn-lt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053908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79012" y="3246749"/>
            <a:ext cx="4013601" cy="1485587"/>
          </a:xfrm>
          <a:prstGeom prst="rect">
            <a:avLst/>
          </a:prstGeom>
          <a:solidFill>
            <a:srgbClr val="FFE566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743049" y="3246749"/>
            <a:ext cx="4013601" cy="1485587"/>
          </a:xfrm>
          <a:prstGeom prst="rect">
            <a:avLst/>
          </a:prstGeom>
          <a:solidFill>
            <a:srgbClr val="FFE566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527519" y="1743086"/>
            <a:ext cx="38706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>
                <a:solidFill>
                  <a:srgbClr val="0070C0"/>
                </a:solidFill>
                <a:latin typeface="+mj-lt"/>
              </a:rPr>
              <a:t>Транскрипция </a:t>
            </a:r>
          </a:p>
          <a:p>
            <a:pPr algn="ctr"/>
            <a:r>
              <a:rPr lang="ru-RU" sz="2000" dirty="0">
                <a:latin typeface="+mn-lt"/>
              </a:rPr>
              <a:t>(синтез РНК)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865674" y="1743085"/>
            <a:ext cx="38706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>
                <a:solidFill>
                  <a:srgbClr val="0070C0"/>
                </a:solidFill>
                <a:latin typeface="+mj-lt"/>
              </a:rPr>
              <a:t>Трансляция </a:t>
            </a:r>
          </a:p>
          <a:p>
            <a:pPr algn="ctr"/>
            <a:r>
              <a:rPr lang="ru-RU" sz="2000" dirty="0">
                <a:latin typeface="+mn-lt"/>
              </a:rPr>
              <a:t>(синтез белка)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36388" y="438085"/>
            <a:ext cx="38706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+mj-lt"/>
              </a:rPr>
              <a:t>Реакции матричного синтеза  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3136281" y="1269082"/>
            <a:ext cx="2870961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Дуга 8"/>
          <p:cNvSpPr/>
          <p:nvPr/>
        </p:nvSpPr>
        <p:spPr>
          <a:xfrm>
            <a:off x="5624849" y="1269082"/>
            <a:ext cx="1125000" cy="926334"/>
          </a:xfrm>
          <a:prstGeom prst="arc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Дуга 9"/>
          <p:cNvSpPr/>
          <p:nvPr/>
        </p:nvSpPr>
        <p:spPr>
          <a:xfrm flipH="1">
            <a:off x="2385812" y="1269082"/>
            <a:ext cx="1125000" cy="926334"/>
          </a:xfrm>
          <a:prstGeom prst="arc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48883" y="3610885"/>
            <a:ext cx="48205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+mn-lt"/>
              </a:rPr>
              <a:t>Продукт ― </a:t>
            </a:r>
            <a:r>
              <a:rPr lang="ru-RU" sz="1600" dirty="0" err="1">
                <a:latin typeface="+mn-lt"/>
              </a:rPr>
              <a:t>иРНК</a:t>
            </a:r>
            <a:r>
              <a:rPr lang="ru-RU" sz="1600" dirty="0">
                <a:latin typeface="+mn-lt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01409" y="4067712"/>
            <a:ext cx="48205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+mn-lt"/>
              </a:rPr>
              <a:t> Матрица ― кодирующая цепочка ДНК.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02276" y="3610885"/>
            <a:ext cx="48205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+mn-lt"/>
              </a:rPr>
              <a:t>Продукт ― полипептид.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754802" y="4067712"/>
            <a:ext cx="48205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+mn-lt"/>
              </a:rPr>
              <a:t> Матрица ― </a:t>
            </a:r>
            <a:r>
              <a:rPr lang="ru-RU" sz="1600" dirty="0" err="1">
                <a:latin typeface="+mn-lt"/>
              </a:rPr>
              <a:t>иРНК</a:t>
            </a:r>
            <a:r>
              <a:rPr lang="ru-RU" sz="1600" dirty="0">
                <a:latin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92812354"/>
      </p:ext>
    </p:extLst>
  </p:cSld>
  <p:clrMapOvr>
    <a:masterClrMapping/>
  </p:clrMapOvr>
  <p:transition spd="slow">
    <p:wipe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/>
          </p:nvPr>
        </p:nvGraphicFramePr>
        <p:xfrm>
          <a:off x="0" y="-1"/>
          <a:ext cx="9144000" cy="5143499"/>
        </p:xfrm>
        <a:graphic>
          <a:graphicData uri="http://schemas.openxmlformats.org/drawingml/2006/table">
            <a:tbl>
              <a:tblPr/>
              <a:tblGrid>
                <a:gridCol w="23595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24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001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Функция</a:t>
                      </a:r>
                      <a:r>
                        <a:rPr lang="ru-RU" sz="16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белков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885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Пример белка</a:t>
                      </a:r>
                    </a:p>
                  </a:txBody>
                  <a:tcPr marL="6885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Роль белка в организме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7588">
                <a:tc>
                  <a:txBody>
                    <a:bodyPr/>
                    <a:lstStyle/>
                    <a:p>
                      <a:pPr marL="0" lvl="4" indent="0" algn="l" fontAlgn="ctr"/>
                      <a:r>
                        <a:rPr lang="be-BY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Структурная</a:t>
                      </a:r>
                      <a:endParaRPr lang="ru-RU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0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8288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Коллаген</a:t>
                      </a:r>
                    </a:p>
                  </a:txBody>
                  <a:tcPr marL="6885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9388" indent="0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Основной элемент</a:t>
                      </a:r>
                      <a:r>
                        <a:rPr lang="ru-RU" sz="1400" b="0" i="0" u="none" strike="noStrike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 хрящей и сухожилий</a:t>
                      </a:r>
                      <a:endParaRPr lang="ru-RU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6193">
                <a:tc>
                  <a:txBody>
                    <a:bodyPr/>
                    <a:lstStyle/>
                    <a:p>
                      <a:pPr lvl="4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Каталитическая</a:t>
                      </a:r>
                    </a:p>
                  </a:txBody>
                  <a:tcPr marL="360000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8288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Пепсин</a:t>
                      </a:r>
                    </a:p>
                  </a:txBody>
                  <a:tcPr marL="6885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9388" indent="0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Расщепляет белки до пептидов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6193">
                <a:tc>
                  <a:txBody>
                    <a:bodyPr/>
                    <a:lstStyle/>
                    <a:p>
                      <a:pPr lvl="4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Транспортная</a:t>
                      </a:r>
                    </a:p>
                  </a:txBody>
                  <a:tcPr marL="360000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8288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Гемоглобин</a:t>
                      </a:r>
                    </a:p>
                  </a:txBody>
                  <a:tcPr marL="6885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9388" indent="0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Переносит кислород и углекислый газ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6193">
                <a:tc>
                  <a:txBody>
                    <a:bodyPr/>
                    <a:lstStyle/>
                    <a:p>
                      <a:pPr lvl="4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Сократительная</a:t>
                      </a:r>
                    </a:p>
                  </a:txBody>
                  <a:tcPr marL="360000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8288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Тубулин</a:t>
                      </a:r>
                    </a:p>
                  </a:txBody>
                  <a:tcPr marL="6885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9388" indent="0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Обеспечивает движение ресничек и жгутиков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6193">
                <a:tc>
                  <a:txBody>
                    <a:bodyPr/>
                    <a:lstStyle/>
                    <a:p>
                      <a:pPr lvl="4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Регуляторная</a:t>
                      </a:r>
                    </a:p>
                  </a:txBody>
                  <a:tcPr marL="360000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8288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Инсулин</a:t>
                      </a:r>
                    </a:p>
                  </a:txBody>
                  <a:tcPr marL="6885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9388" indent="0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Поддерживает</a:t>
                      </a:r>
                      <a:r>
                        <a:rPr lang="ru-RU" sz="1400" b="0" i="0" u="none" strike="noStrike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 концентрацию глюкозы в крови</a:t>
                      </a:r>
                      <a:endParaRPr lang="ru-RU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6228">
                <a:tc>
                  <a:txBody>
                    <a:bodyPr/>
                    <a:lstStyle/>
                    <a:p>
                      <a:pPr lvl="4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Сигнальная</a:t>
                      </a:r>
                    </a:p>
                  </a:txBody>
                  <a:tcPr marL="360000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8288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Опсин</a:t>
                      </a:r>
                    </a:p>
                  </a:txBody>
                  <a:tcPr marL="6885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9388" indent="0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Преобразовывает</a:t>
                      </a:r>
                      <a:r>
                        <a:rPr lang="ru-RU" sz="1400" b="0" i="0" u="none" strike="noStrike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 свет в нервный импульс</a:t>
                      </a:r>
                      <a:endParaRPr lang="ru-RU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6193">
                <a:tc>
                  <a:txBody>
                    <a:bodyPr/>
                    <a:lstStyle/>
                    <a:p>
                      <a:pPr lvl="4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Защитная</a:t>
                      </a:r>
                    </a:p>
                  </a:txBody>
                  <a:tcPr marL="360000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8288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Интерферон</a:t>
                      </a:r>
                    </a:p>
                  </a:txBody>
                  <a:tcPr marL="6885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9388" indent="0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Защищает от вирусов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6193">
                <a:tc>
                  <a:txBody>
                    <a:bodyPr/>
                    <a:lstStyle/>
                    <a:p>
                      <a:pPr lvl="4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Токсическая</a:t>
                      </a:r>
                    </a:p>
                  </a:txBody>
                  <a:tcPr marL="360000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8288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Дифтерийный</a:t>
                      </a:r>
                      <a:r>
                        <a:rPr lang="ru-RU" sz="1400" b="0" i="0" u="none" strike="noStrike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 токсин</a:t>
                      </a:r>
                      <a:endParaRPr lang="ru-RU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6885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9388" indent="0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Нарушает синтез белков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6193">
                <a:tc>
                  <a:txBody>
                    <a:bodyPr/>
                    <a:lstStyle/>
                    <a:p>
                      <a:pPr lvl="4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Запасающая</a:t>
                      </a:r>
                    </a:p>
                  </a:txBody>
                  <a:tcPr marL="360000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8288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Соевый белок</a:t>
                      </a:r>
                    </a:p>
                  </a:txBody>
                  <a:tcPr marL="6885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9388" indent="0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Источник</a:t>
                      </a:r>
                      <a:r>
                        <a:rPr lang="ru-RU" sz="1400" b="0" i="0" u="none" strike="noStrike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 азота</a:t>
                      </a:r>
                      <a:endParaRPr lang="ru-RU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6193">
                <a:tc>
                  <a:txBody>
                    <a:bodyPr/>
                    <a:lstStyle/>
                    <a:p>
                      <a:pPr lvl="4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Энергетическая</a:t>
                      </a:r>
                    </a:p>
                  </a:txBody>
                  <a:tcPr marL="360000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8288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Любые</a:t>
                      </a:r>
                      <a:r>
                        <a:rPr lang="ru-RU" sz="1400" b="0" i="0" u="none" strike="noStrike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 белки</a:t>
                      </a:r>
                      <a:endParaRPr lang="ru-RU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6885" marR="6885" marT="6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9388" indent="0" algn="l" fontAlgn="ctr"/>
                      <a:r>
                        <a:rPr lang="ru-RU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Источник</a:t>
                      </a:r>
                      <a:r>
                        <a:rPr lang="ru-RU" sz="1400" b="0" i="0" u="none" strike="noStrike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 энергии</a:t>
                      </a:r>
                      <a:endParaRPr lang="ru-RU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5237561"/>
      </p:ext>
    </p:extLst>
  </p:cSld>
  <p:clrMapOvr>
    <a:masterClrMapping/>
  </p:clrMapOvr>
  <p:transition spd="slow"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вал 11"/>
          <p:cNvSpPr/>
          <p:nvPr/>
        </p:nvSpPr>
        <p:spPr>
          <a:xfrm>
            <a:off x="2694407" y="3041239"/>
            <a:ext cx="1685426" cy="1685426"/>
          </a:xfrm>
          <a:prstGeom prst="ellipse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1781152" y="1296812"/>
            <a:ext cx="1685426" cy="1685426"/>
          </a:xfrm>
          <a:prstGeom prst="ellipse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5664815" y="1354602"/>
            <a:ext cx="1685426" cy="1685426"/>
          </a:xfrm>
          <a:prstGeom prst="ellipse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751304" y="433077"/>
            <a:ext cx="1685426" cy="1685426"/>
          </a:xfrm>
          <a:prstGeom prst="ellipse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4751388" y="3041239"/>
            <a:ext cx="1685426" cy="1685426"/>
          </a:xfrm>
          <a:prstGeom prst="ellipse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4146" y="1701863"/>
            <a:ext cx="1322919" cy="88194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2944" y="699377"/>
            <a:ext cx="1104608" cy="1368868"/>
          </a:xfrm>
          <a:prstGeom prst="rect">
            <a:avLst/>
          </a:prstGeom>
        </p:spPr>
      </p:pic>
      <p:pic>
        <p:nvPicPr>
          <p:cNvPr id="7" name="Picture 7" descr="1_0376 белок  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2010" y="1648666"/>
            <a:ext cx="1189158" cy="11389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316" y="3441708"/>
            <a:ext cx="1173569" cy="104211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9383" y="3333463"/>
            <a:ext cx="1365590" cy="1196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825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000" y="694140"/>
            <a:ext cx="2104062" cy="3786485"/>
          </a:xfrm>
          <a:prstGeom prst="rect">
            <a:avLst/>
          </a:prstGeom>
        </p:spPr>
      </p:pic>
      <p:cxnSp>
        <p:nvCxnSpPr>
          <p:cNvPr id="6" name="Соединительная линия уступом 5"/>
          <p:cNvCxnSpPr>
            <a:stCxn id="7" idx="3"/>
          </p:cNvCxnSpPr>
          <p:nvPr/>
        </p:nvCxnSpPr>
        <p:spPr>
          <a:xfrm>
            <a:off x="2637000" y="2009363"/>
            <a:ext cx="1462924" cy="194214"/>
          </a:xfrm>
          <a:prstGeom prst="bentConnector3">
            <a:avLst>
              <a:gd name="adj1" fmla="val 50000"/>
            </a:avLst>
          </a:prstGeom>
          <a:ln w="19050">
            <a:solidFill>
              <a:schemeClr val="bg2">
                <a:lumMod val="75000"/>
              </a:schemeClr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97000" y="1716975"/>
            <a:ext cx="234000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+mn-lt"/>
              </a:rPr>
              <a:t>Двенадцатиперстная кишка</a:t>
            </a:r>
          </a:p>
        </p:txBody>
      </p:sp>
    </p:spTree>
    <p:extLst>
      <p:ext uri="{BB962C8B-B14F-4D97-AF65-F5344CB8AC3E}">
        <p14:creationId xmlns:p14="http://schemas.microsoft.com/office/powerpoint/2010/main" val="293456239"/>
      </p:ext>
    </p:extLst>
  </p:cSld>
  <p:clrMapOvr>
    <a:masterClrMapping/>
  </p:clrMapOvr>
  <p:transition spd="slow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1" y="4042511"/>
            <a:ext cx="2726999" cy="1100989"/>
          </a:xfrm>
          <a:prstGeom prst="rect">
            <a:avLst/>
          </a:prstGeom>
          <a:solidFill>
            <a:srgbClr val="FFE5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287" y="1991636"/>
            <a:ext cx="1864648" cy="120136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8943" y="1991636"/>
            <a:ext cx="1864648" cy="120136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04067" y="2004344"/>
            <a:ext cx="3042320" cy="1208129"/>
          </a:xfrm>
          <a:prstGeom prst="rect">
            <a:avLst/>
          </a:prstGeom>
        </p:spPr>
      </p:pic>
      <p:sp>
        <p:nvSpPr>
          <p:cNvPr id="7" name="Rectangle 1"/>
          <p:cNvSpPr/>
          <p:nvPr/>
        </p:nvSpPr>
        <p:spPr>
          <a:xfrm>
            <a:off x="8188796" y="2433846"/>
            <a:ext cx="1110142" cy="372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US" sz="1800" b="1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en-US" sz="1800" b="1" baseline="-250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800" b="1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endParaRPr lang="ru-RU" sz="1800" b="1" baseline="-25000" dirty="0">
              <a:solidFill>
                <a:schemeClr val="tx1"/>
              </a:solidFill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44891" y="2397517"/>
            <a:ext cx="3156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+mn-lt"/>
              </a:rPr>
              <a:t>+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75899" y="2392262"/>
            <a:ext cx="3156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+mn-lt"/>
              </a:rPr>
              <a:t>+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87350" y="366750"/>
            <a:ext cx="8756650" cy="33855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2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Соединение аминокислот 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4392613" y="2592317"/>
            <a:ext cx="425986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750189" y="3043196"/>
            <a:ext cx="13500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+mn-lt"/>
              </a:rPr>
              <a:t>Дипептид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49593" y="4215017"/>
            <a:ext cx="2227813" cy="755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sz="1800" dirty="0">
                <a:latin typeface="+mn-lt"/>
              </a:rPr>
              <a:t>Реакция полимеризации</a:t>
            </a:r>
          </a:p>
        </p:txBody>
      </p:sp>
    </p:spTree>
    <p:extLst>
      <p:ext uri="{BB962C8B-B14F-4D97-AF65-F5344CB8AC3E}">
        <p14:creationId xmlns:p14="http://schemas.microsoft.com/office/powerpoint/2010/main" val="101649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Roboto Slab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1128</Words>
  <Application>Microsoft Office PowerPoint</Application>
  <PresentationFormat>Экран (16:9)</PresentationFormat>
  <Paragraphs>695</Paragraphs>
  <Slides>55</Slides>
  <Notes>54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64" baseType="lpstr">
      <vt:lpstr>Roboto Slab</vt:lpstr>
      <vt:lpstr>Segoe UI Semibold</vt:lpstr>
      <vt:lpstr>Blogger Sans</vt:lpstr>
      <vt:lpstr>Roboto</vt:lpstr>
      <vt:lpstr>Calibri</vt:lpstr>
      <vt:lpstr>Wingdings</vt:lpstr>
      <vt:lpstr>Arial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modified xsi:type="dcterms:W3CDTF">2022-11-02T05:14:50Z</dcterms:modified>
</cp:coreProperties>
</file>