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autoCompressPictures="0">
  <p:sldMasterIdLst>
    <p:sldMasterId id="2147483659" r:id="rId1"/>
  </p:sldMasterIdLst>
  <p:notesMasterIdLst>
    <p:notesMasterId r:id="rId73"/>
  </p:notesMasterIdLst>
  <p:sldIdLst>
    <p:sldId id="393" r:id="rId2"/>
    <p:sldId id="505" r:id="rId3"/>
    <p:sldId id="428" r:id="rId4"/>
    <p:sldId id="426" r:id="rId5"/>
    <p:sldId id="491" r:id="rId6"/>
    <p:sldId id="429" r:id="rId7"/>
    <p:sldId id="427" r:id="rId8"/>
    <p:sldId id="430" r:id="rId9"/>
    <p:sldId id="433" r:id="rId10"/>
    <p:sldId id="492" r:id="rId11"/>
    <p:sldId id="434" r:id="rId12"/>
    <p:sldId id="493" r:id="rId13"/>
    <p:sldId id="494" r:id="rId14"/>
    <p:sldId id="431" r:id="rId15"/>
    <p:sldId id="438" r:id="rId16"/>
    <p:sldId id="432" r:id="rId17"/>
    <p:sldId id="437" r:id="rId18"/>
    <p:sldId id="466" r:id="rId19"/>
    <p:sldId id="446" r:id="rId20"/>
    <p:sldId id="464" r:id="rId21"/>
    <p:sldId id="451" r:id="rId22"/>
    <p:sldId id="463" r:id="rId23"/>
    <p:sldId id="454" r:id="rId24"/>
    <p:sldId id="495" r:id="rId25"/>
    <p:sldId id="453" r:id="rId26"/>
    <p:sldId id="465" r:id="rId27"/>
    <p:sldId id="435" r:id="rId28"/>
    <p:sldId id="448" r:id="rId29"/>
    <p:sldId id="452" r:id="rId30"/>
    <p:sldId id="460" r:id="rId31"/>
    <p:sldId id="462" r:id="rId32"/>
    <p:sldId id="447" r:id="rId33"/>
    <p:sldId id="456" r:id="rId34"/>
    <p:sldId id="459" r:id="rId35"/>
    <p:sldId id="450" r:id="rId36"/>
    <p:sldId id="507" r:id="rId37"/>
    <p:sldId id="455" r:id="rId38"/>
    <p:sldId id="506" r:id="rId39"/>
    <p:sldId id="497" r:id="rId40"/>
    <p:sldId id="469" r:id="rId41"/>
    <p:sldId id="470" r:id="rId42"/>
    <p:sldId id="468" r:id="rId43"/>
    <p:sldId id="474" r:id="rId44"/>
    <p:sldId id="444" r:id="rId45"/>
    <p:sldId id="471" r:id="rId46"/>
    <p:sldId id="498" r:id="rId47"/>
    <p:sldId id="475" r:id="rId48"/>
    <p:sldId id="473" r:id="rId49"/>
    <p:sldId id="476" r:id="rId50"/>
    <p:sldId id="478" r:id="rId51"/>
    <p:sldId id="479" r:id="rId52"/>
    <p:sldId id="480" r:id="rId53"/>
    <p:sldId id="508" r:id="rId54"/>
    <p:sldId id="421" r:id="rId55"/>
    <p:sldId id="509" r:id="rId56"/>
    <p:sldId id="500" r:id="rId57"/>
    <p:sldId id="510" r:id="rId58"/>
    <p:sldId id="477" r:id="rId59"/>
    <p:sldId id="484" r:id="rId60"/>
    <p:sldId id="501" r:id="rId61"/>
    <p:sldId id="502" r:id="rId62"/>
    <p:sldId id="487" r:id="rId63"/>
    <p:sldId id="483" r:id="rId64"/>
    <p:sldId id="486" r:id="rId65"/>
    <p:sldId id="488" r:id="rId66"/>
    <p:sldId id="424" r:id="rId67"/>
    <p:sldId id="467" r:id="rId68"/>
    <p:sldId id="511" r:id="rId69"/>
    <p:sldId id="489" r:id="rId70"/>
    <p:sldId id="503" r:id="rId71"/>
    <p:sldId id="504" r:id="rId72"/>
  </p:sldIdLst>
  <p:sldSz cx="9144000" cy="5143500" type="screen16x9"/>
  <p:notesSz cx="6858000" cy="9947275"/>
  <p:embeddedFontLst>
    <p:embeddedFont>
      <p:font typeface="Calibri" panose="020F0502020204030204" pitchFamily="34" charset="0"/>
      <p:regular r:id="rId74"/>
      <p:bold r:id="rId75"/>
      <p:italic r:id="rId76"/>
      <p:boldItalic r:id="rId77"/>
    </p:embeddedFont>
    <p:embeddedFont>
      <p:font typeface="Roboto" panose="020B0604020202020204" charset="0"/>
      <p:regular r:id="rId78"/>
      <p:bold r:id="rId79"/>
      <p:italic r:id="rId80"/>
      <p:boldItalic r:id="rId81"/>
    </p:embeddedFont>
    <p:embeddedFont>
      <p:font typeface="Roboto Slab" panose="020B0604020202020204" charset="0"/>
      <p:regular r:id="rId82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8" pos="244" userDrawn="1">
          <p15:clr>
            <a:srgbClr val="A4A3A4"/>
          </p15:clr>
        </p15:guide>
        <p15:guide id="13" orient="horz" pos="2981" userDrawn="1">
          <p15:clr>
            <a:srgbClr val="A4A3A4"/>
          </p15:clr>
        </p15:guide>
        <p15:guide id="22" orient="horz" pos="259" userDrawn="1">
          <p15:clr>
            <a:srgbClr val="A4A3A4"/>
          </p15:clr>
        </p15:guide>
        <p15:guide id="28" pos="5488" userDrawn="1">
          <p15:clr>
            <a:srgbClr val="A4A3A4"/>
          </p15:clr>
        </p15:guide>
        <p15:guide id="30" pos="2767" userDrawn="1">
          <p15:clr>
            <a:srgbClr val="A4A3A4"/>
          </p15:clr>
        </p15:guide>
        <p15:guide id="31" pos="2993" userDrawn="1">
          <p15:clr>
            <a:srgbClr val="A4A3A4"/>
          </p15:clr>
        </p15:guide>
        <p15:guide id="35" pos="3900" userDrawn="1">
          <p15:clr>
            <a:srgbClr val="A4A3A4"/>
          </p15:clr>
        </p15:guide>
        <p15:guide id="36" pos="1860" userDrawn="1">
          <p15:clr>
            <a:srgbClr val="A4A3A4"/>
          </p15:clr>
        </p15:guide>
        <p15:guide id="37" pos="2086" userDrawn="1">
          <p15:clr>
            <a:srgbClr val="A4A3A4"/>
          </p15:clr>
        </p15:guide>
        <p15:guide id="38" pos="36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E7F4"/>
    <a:srgbClr val="406F1E"/>
    <a:srgbClr val="81B337"/>
    <a:srgbClr val="FFE566"/>
    <a:srgbClr val="17375E"/>
    <a:srgbClr val="002060"/>
    <a:srgbClr val="E33400"/>
    <a:srgbClr val="FF7703"/>
    <a:srgbClr val="F46002"/>
    <a:srgbClr val="1198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93" autoAdjust="0"/>
    <p:restoredTop sz="92939" autoAdjust="0"/>
  </p:normalViewPr>
  <p:slideViewPr>
    <p:cSldViewPr snapToObjects="1">
      <p:cViewPr varScale="1">
        <p:scale>
          <a:sx n="84" d="100"/>
          <a:sy n="84" d="100"/>
        </p:scale>
        <p:origin x="744" y="84"/>
      </p:cViewPr>
      <p:guideLst>
        <p:guide pos="244"/>
        <p:guide orient="horz" pos="2981"/>
        <p:guide orient="horz" pos="259"/>
        <p:guide pos="5488"/>
        <p:guide pos="2767"/>
        <p:guide pos="2993"/>
        <p:guide pos="3900"/>
        <p:guide pos="1860"/>
        <p:guide pos="2086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554"/>
    </p:cViewPr>
  </p:sorterViewPr>
  <p:notesViewPr>
    <p:cSldViewPr snapToObjects="1">
      <p:cViewPr varScale="1">
        <p:scale>
          <a:sx n="77" d="100"/>
          <a:sy n="77" d="100"/>
        </p:scale>
        <p:origin x="2208" y="10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font" Target="fonts/font3.fntdata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9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7.fntdata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2.fntdata"/><Relationship Id="rId83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813722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23234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6143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13104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8024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7020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5307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8652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44044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9806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4807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8604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3555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73184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23768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15520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33746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12554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22376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90498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16682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19214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7302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77796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67542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75041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93333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6135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59734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16096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79539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226559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21009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1272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092283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9483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335122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006830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084861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697844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6845349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717311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390231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399289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9510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006993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208924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101878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693801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90912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019541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850234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184447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752036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768639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1931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731886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611338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057662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832345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239415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821085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733062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941543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881770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1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534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33851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38987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A5C48-176C-484F-922F-CE02D0BC015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A5A7-C2F4-4823-94FD-CE3F8817F8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89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1" r:id="rId9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09079" y="1058264"/>
            <a:ext cx="4005262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Беспозвоночные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животные. 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Кишечнополостные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51389" y="4548486"/>
            <a:ext cx="400526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Многообразие организмов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9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6996" y="4393335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Полип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012" y="222527"/>
            <a:ext cx="4050475" cy="455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43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6996" y="4393335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Полип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9896" y="242533"/>
            <a:ext cx="5137254" cy="455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01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000" y="365922"/>
            <a:ext cx="2754728" cy="438650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15196" y="4393335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Гидра пресноводная</a:t>
            </a:r>
          </a:p>
        </p:txBody>
      </p:sp>
    </p:spTree>
    <p:extLst>
      <p:ext uri="{BB962C8B-B14F-4D97-AF65-F5344CB8AC3E}">
        <p14:creationId xmlns:p14="http://schemas.microsoft.com/office/powerpoint/2010/main" val="53503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15196" y="4393335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Коралловый полип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000" y="718856"/>
            <a:ext cx="3675791" cy="367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3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00" y="591750"/>
            <a:ext cx="7383968" cy="40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4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0636" y="582211"/>
            <a:ext cx="3824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Тип Кишечнополостные</a:t>
            </a:r>
          </a:p>
        </p:txBody>
      </p:sp>
      <p:sp>
        <p:nvSpPr>
          <p:cNvPr id="3" name="Овал 2"/>
          <p:cNvSpPr/>
          <p:nvPr/>
        </p:nvSpPr>
        <p:spPr>
          <a:xfrm>
            <a:off x="458522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325261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192000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97440" y="2841516"/>
            <a:ext cx="18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Гидроидные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62761" y="2841515"/>
            <a:ext cx="18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Сцифоидные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32581" y="2841516"/>
            <a:ext cx="180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Коралловые полипы </a:t>
            </a:r>
          </a:p>
        </p:txBody>
      </p:sp>
    </p:spTree>
    <p:extLst>
      <p:ext uri="{BB962C8B-B14F-4D97-AF65-F5344CB8AC3E}">
        <p14:creationId xmlns:p14="http://schemas.microsoft.com/office/powerpoint/2010/main" val="61837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  <p:bldP spid="4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0309" y="4426805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Гидра пресноводная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67" y="782162"/>
            <a:ext cx="3874260" cy="443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592" y="528547"/>
            <a:ext cx="2966599" cy="41681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20309" y="4389186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Строение гидры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260568" y="795918"/>
            <a:ext cx="0" cy="588217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149135" y="426586"/>
            <a:ext cx="222286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Рот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0147" y="730166"/>
            <a:ext cx="257875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Щупальца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778900" y="919296"/>
            <a:ext cx="990476" cy="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2778900" y="919296"/>
            <a:ext cx="1276417" cy="83417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292986" y="2190918"/>
            <a:ext cx="1395000" cy="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673247" y="1729253"/>
            <a:ext cx="2578753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Желудочный отдел (пищеварительная полость)</a:t>
            </a:r>
          </a:p>
        </p:txBody>
      </p:sp>
      <p:cxnSp>
        <p:nvCxnSpPr>
          <p:cNvPr id="20" name="Прямая со стрелкой 19"/>
          <p:cNvCxnSpPr>
            <a:endCxn id="21" idx="1"/>
          </p:cNvCxnSpPr>
          <p:nvPr/>
        </p:nvCxnSpPr>
        <p:spPr>
          <a:xfrm>
            <a:off x="5424032" y="4505689"/>
            <a:ext cx="1223905" cy="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647937" y="4321023"/>
            <a:ext cx="257875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Подошва</a:t>
            </a:r>
          </a:p>
        </p:txBody>
      </p:sp>
    </p:spTree>
    <p:extLst>
      <p:ext uri="{BB962C8B-B14F-4D97-AF65-F5344CB8AC3E}">
        <p14:creationId xmlns:p14="http://schemas.microsoft.com/office/powerpoint/2010/main" val="86888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00" y="275354"/>
            <a:ext cx="4269751" cy="4269751"/>
          </a:xfrm>
          <a:prstGeom prst="rect">
            <a:avLst/>
          </a:prstGeom>
        </p:spPr>
      </p:pic>
      <p:sp>
        <p:nvSpPr>
          <p:cNvPr id="25" name="Правая фигурная скобка 24"/>
          <p:cNvSpPr/>
          <p:nvPr/>
        </p:nvSpPr>
        <p:spPr>
          <a:xfrm rot="5400000">
            <a:off x="3680203" y="3708144"/>
            <a:ext cx="282131" cy="1502683"/>
          </a:xfrm>
          <a:prstGeom prst="rightBrac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авая фигурная скобка 25"/>
          <p:cNvSpPr/>
          <p:nvPr/>
        </p:nvSpPr>
        <p:spPr>
          <a:xfrm rot="5400000">
            <a:off x="5308363" y="3717665"/>
            <a:ext cx="282131" cy="1483641"/>
          </a:xfrm>
          <a:prstGeom prst="rightBrac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3028763" y="4573409"/>
            <a:ext cx="156296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Энтодерма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62000" y="4573409"/>
            <a:ext cx="156296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Эктодерма</a:t>
            </a:r>
          </a:p>
        </p:txBody>
      </p:sp>
      <p:cxnSp>
        <p:nvCxnSpPr>
          <p:cNvPr id="33" name="Соединительная линия уступом 32"/>
          <p:cNvCxnSpPr/>
          <p:nvPr/>
        </p:nvCxnSpPr>
        <p:spPr>
          <a:xfrm rot="5400000">
            <a:off x="4421454" y="596283"/>
            <a:ext cx="695346" cy="304253"/>
          </a:xfrm>
          <a:prstGeom prst="bentConnector3">
            <a:avLst>
              <a:gd name="adj1" fmla="val -1264"/>
            </a:avLst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921254" y="231750"/>
            <a:ext cx="222786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Мезоглея</a:t>
            </a:r>
          </a:p>
        </p:txBody>
      </p:sp>
    </p:spTree>
    <p:extLst>
      <p:ext uri="{BB962C8B-B14F-4D97-AF65-F5344CB8AC3E}">
        <p14:creationId xmlns:p14="http://schemas.microsoft.com/office/powerpoint/2010/main" val="274609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/>
      <p:bldP spid="2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522" y="1143300"/>
            <a:ext cx="7788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Эпителиально-мускульные.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Стрекательные.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Нервные.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Промежуточные.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Половые.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Железистые.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000" y="262752"/>
            <a:ext cx="61728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400" dirty="0">
                <a:solidFill>
                  <a:srgbClr val="002060"/>
                </a:solidFill>
                <a:latin typeface="+mj-lt"/>
              </a:rPr>
              <a:t>Виды клеток гидры пресноводной: </a:t>
            </a:r>
          </a:p>
        </p:txBody>
      </p:sp>
    </p:spTree>
    <p:extLst>
      <p:ext uri="{BB962C8B-B14F-4D97-AF65-F5344CB8AC3E}">
        <p14:creationId xmlns:p14="http://schemas.microsoft.com/office/powerpoint/2010/main" val="388821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uild="allAtOnce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25" y="1311749"/>
            <a:ext cx="2925000" cy="1980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975" y="1015580"/>
            <a:ext cx="3705000" cy="3705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23241" y="4227135"/>
            <a:ext cx="1906270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Позвоночные </a:t>
            </a:r>
          </a:p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животные</a:t>
            </a:r>
          </a:p>
        </p:txBody>
      </p:sp>
    </p:spTree>
    <p:extLst>
      <p:ext uri="{BB962C8B-B14F-4D97-AF65-F5344CB8AC3E}">
        <p14:creationId xmlns:p14="http://schemas.microsoft.com/office/powerpoint/2010/main" val="204798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00" y="275354"/>
            <a:ext cx="4269751" cy="4269751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>
            <a:off x="5870489" y="3301333"/>
            <a:ext cx="690338" cy="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24163" y="2976750"/>
            <a:ext cx="286146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Эпителиально-мускульная клетка</a:t>
            </a:r>
          </a:p>
        </p:txBody>
      </p:sp>
    </p:spTree>
    <p:extLst>
      <p:ext uri="{BB962C8B-B14F-4D97-AF65-F5344CB8AC3E}">
        <p14:creationId xmlns:p14="http://schemas.microsoft.com/office/powerpoint/2010/main" val="393185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522" y="1143300"/>
            <a:ext cx="7788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Эпителиально-мускульные.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Стрекательные.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Нервные.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Промежуточные.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Половые.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Железистые.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000" y="262752"/>
            <a:ext cx="61728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400" dirty="0">
                <a:solidFill>
                  <a:srgbClr val="002060"/>
                </a:solidFill>
                <a:latin typeface="+mj-lt"/>
              </a:rPr>
              <a:t>Виды клеток гидры пресноводной: </a:t>
            </a:r>
          </a:p>
        </p:txBody>
      </p:sp>
    </p:spTree>
    <p:extLst>
      <p:ext uri="{BB962C8B-B14F-4D97-AF65-F5344CB8AC3E}">
        <p14:creationId xmlns:p14="http://schemas.microsoft.com/office/powerpoint/2010/main" val="406798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00" y="275354"/>
            <a:ext cx="4269751" cy="4269751"/>
          </a:xfrm>
          <a:prstGeom prst="rect">
            <a:avLst/>
          </a:prstGeom>
        </p:spPr>
      </p:pic>
      <p:cxnSp>
        <p:nvCxnSpPr>
          <p:cNvPr id="19" name="Прямая со стрелкой 18"/>
          <p:cNvCxnSpPr/>
          <p:nvPr/>
        </p:nvCxnSpPr>
        <p:spPr>
          <a:xfrm>
            <a:off x="5832475" y="1086750"/>
            <a:ext cx="831394" cy="593005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687000" y="1365014"/>
            <a:ext cx="222786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Стрекательные клетки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5697000" y="1679755"/>
            <a:ext cx="978048" cy="486995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242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87" y="411163"/>
            <a:ext cx="3101599" cy="43578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617" y="1115419"/>
            <a:ext cx="229159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Стрекательные клетки 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343326" y="1438584"/>
            <a:ext cx="1218848" cy="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83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вал 21"/>
          <p:cNvSpPr/>
          <p:nvPr/>
        </p:nvSpPr>
        <p:spPr>
          <a:xfrm>
            <a:off x="4212000" y="597737"/>
            <a:ext cx="3599639" cy="359963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537098" y="1207631"/>
            <a:ext cx="2932804" cy="237985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174026" y="1823465"/>
            <a:ext cx="2215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Стрекательная нить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6361068" y="1560667"/>
            <a:ext cx="913702" cy="568864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298364" y="1341886"/>
            <a:ext cx="222786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Капсула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6279724" y="2158017"/>
            <a:ext cx="913702" cy="568864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395077" y="3554048"/>
            <a:ext cx="781642" cy="62437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16177" y="4227135"/>
            <a:ext cx="2518759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Стрекательная клетка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66831" y="3892445"/>
            <a:ext cx="2215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Чувствительный волосок</a:t>
            </a:r>
          </a:p>
        </p:txBody>
      </p:sp>
    </p:spTree>
    <p:extLst>
      <p:ext uri="{BB962C8B-B14F-4D97-AF65-F5344CB8AC3E}">
        <p14:creationId xmlns:p14="http://schemas.microsoft.com/office/powerpoint/2010/main" val="224956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522" y="1143300"/>
            <a:ext cx="7788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Эпителиально-мускульные.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Стрекательные.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Нервные.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Промежуточные.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Половые.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Железистые.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000" y="262752"/>
            <a:ext cx="61728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400" dirty="0">
                <a:solidFill>
                  <a:srgbClr val="002060"/>
                </a:solidFill>
                <a:latin typeface="+mj-lt"/>
              </a:rPr>
              <a:t>Виды клеток гидры пресноводной: </a:t>
            </a:r>
          </a:p>
        </p:txBody>
      </p:sp>
    </p:spTree>
    <p:extLst>
      <p:ext uri="{BB962C8B-B14F-4D97-AF65-F5344CB8AC3E}">
        <p14:creationId xmlns:p14="http://schemas.microsoft.com/office/powerpoint/2010/main" val="58782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00" y="275354"/>
            <a:ext cx="4269751" cy="426975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699197" y="3772075"/>
            <a:ext cx="222786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Нервная </a:t>
            </a:r>
          </a:p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клетка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562000" y="3729978"/>
            <a:ext cx="1137197" cy="359998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719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981" y="518384"/>
            <a:ext cx="3145200" cy="41991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0309" y="4227135"/>
            <a:ext cx="2518759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Нервная система гидры</a:t>
            </a:r>
          </a:p>
        </p:txBody>
      </p:sp>
    </p:spTree>
    <p:extLst>
      <p:ext uri="{BB962C8B-B14F-4D97-AF65-F5344CB8AC3E}">
        <p14:creationId xmlns:p14="http://schemas.microsoft.com/office/powerpoint/2010/main" val="53002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000" y="153742"/>
            <a:ext cx="3602400" cy="4851600"/>
          </a:xfrm>
          <a:prstGeom prst="rect">
            <a:avLst/>
          </a:prstGeom>
        </p:spPr>
      </p:pic>
      <p:sp>
        <p:nvSpPr>
          <p:cNvPr id="4" name="Дуга 3"/>
          <p:cNvSpPr/>
          <p:nvPr/>
        </p:nvSpPr>
        <p:spPr>
          <a:xfrm>
            <a:off x="3767376" y="2256750"/>
            <a:ext cx="1125000" cy="1125000"/>
          </a:xfrm>
          <a:prstGeom prst="arc">
            <a:avLst>
              <a:gd name="adj1" fmla="val 16200000"/>
              <a:gd name="adj2" fmla="val 4323471"/>
            </a:avLst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07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522" y="1143300"/>
            <a:ext cx="7788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Эпителиально-мускульные.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Стрекательные.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Нервные.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Промежуточные.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Половые.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Железистые.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000" y="262752"/>
            <a:ext cx="61728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400" dirty="0">
                <a:solidFill>
                  <a:srgbClr val="002060"/>
                </a:solidFill>
                <a:latin typeface="+mj-lt"/>
              </a:rPr>
              <a:t>Виды клеток гидры пресноводной: </a:t>
            </a:r>
          </a:p>
        </p:txBody>
      </p:sp>
    </p:spTree>
    <p:extLst>
      <p:ext uri="{BB962C8B-B14F-4D97-AF65-F5344CB8AC3E}">
        <p14:creationId xmlns:p14="http://schemas.microsoft.com/office/powerpoint/2010/main" val="367039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00" y="1845450"/>
            <a:ext cx="3748500" cy="3748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00" y="-623250"/>
            <a:ext cx="5143500" cy="5143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74496" y="4214440"/>
            <a:ext cx="220375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Беспозвоночные </a:t>
            </a:r>
          </a:p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животные</a:t>
            </a:r>
          </a:p>
        </p:txBody>
      </p:sp>
    </p:spTree>
    <p:extLst>
      <p:ext uri="{BB962C8B-B14F-4D97-AF65-F5344CB8AC3E}">
        <p14:creationId xmlns:p14="http://schemas.microsoft.com/office/powerpoint/2010/main" val="218253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00" y="275354"/>
            <a:ext cx="4269751" cy="4269751"/>
          </a:xfrm>
          <a:prstGeom prst="rect">
            <a:avLst/>
          </a:prstGeom>
        </p:spPr>
      </p:pic>
      <p:cxnSp>
        <p:nvCxnSpPr>
          <p:cNvPr id="23" name="Прямая со стрелкой 22"/>
          <p:cNvCxnSpPr/>
          <p:nvPr/>
        </p:nvCxnSpPr>
        <p:spPr>
          <a:xfrm>
            <a:off x="5595799" y="2931750"/>
            <a:ext cx="1220952" cy="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777000" y="2608584"/>
            <a:ext cx="280544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Промежуточная </a:t>
            </a:r>
          </a:p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клетка</a:t>
            </a:r>
          </a:p>
        </p:txBody>
      </p:sp>
    </p:spTree>
    <p:extLst>
      <p:ext uri="{BB962C8B-B14F-4D97-AF65-F5344CB8AC3E}">
        <p14:creationId xmlns:p14="http://schemas.microsoft.com/office/powerpoint/2010/main" val="134662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522" y="1143300"/>
            <a:ext cx="7788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Эпителиально-мускульные.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Стрекательные.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Нервные.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Промежуточные.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Половые.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Железистые.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000" y="262752"/>
            <a:ext cx="61728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400" dirty="0">
                <a:solidFill>
                  <a:srgbClr val="002060"/>
                </a:solidFill>
                <a:latin typeface="+mj-lt"/>
              </a:rPr>
              <a:t>Виды клеток гидры пресноводной: </a:t>
            </a:r>
          </a:p>
        </p:txBody>
      </p:sp>
    </p:spTree>
    <p:extLst>
      <p:ext uri="{BB962C8B-B14F-4D97-AF65-F5344CB8AC3E}">
        <p14:creationId xmlns:p14="http://schemas.microsoft.com/office/powerpoint/2010/main" val="181870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096" y="366750"/>
            <a:ext cx="4248153" cy="48605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35401" y="3516750"/>
            <a:ext cx="229159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+mn-lt"/>
              </a:rPr>
              <a:t>Половые </a:t>
            </a:r>
          </a:p>
          <a:p>
            <a:r>
              <a:rPr lang="ru-RU" sz="2000" dirty="0">
                <a:solidFill>
                  <a:srgbClr val="002060"/>
                </a:solidFill>
                <a:latin typeface="+mn-lt"/>
              </a:rPr>
              <a:t>клетки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4622956" y="3876750"/>
            <a:ext cx="1199571" cy="40500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622956" y="3426750"/>
            <a:ext cx="1199571" cy="45000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073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80336" y="105796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6" name="Овал 5"/>
          <p:cNvSpPr/>
          <p:nvPr/>
        </p:nvSpPr>
        <p:spPr>
          <a:xfrm>
            <a:off x="380336" y="1647517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80336" y="223706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0336" y="2826619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76198" y="3418346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380336" y="400827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522" y="1143300"/>
            <a:ext cx="7788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Эпителиально-мускульные.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6198" y="1732851"/>
            <a:ext cx="194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Стрекательные.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3522" y="2322402"/>
            <a:ext cx="2208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Нервные.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6198" y="2911953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Промежуточные.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6198" y="3501504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Половые.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3522" y="4091055"/>
            <a:ext cx="29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Железистые.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000" y="262752"/>
            <a:ext cx="61728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400" dirty="0">
                <a:solidFill>
                  <a:srgbClr val="002060"/>
                </a:solidFill>
                <a:latin typeface="+mj-lt"/>
              </a:rPr>
              <a:t>Виды клеток гидры пресноводной: </a:t>
            </a:r>
          </a:p>
        </p:txBody>
      </p:sp>
    </p:spTree>
    <p:extLst>
      <p:ext uri="{BB962C8B-B14F-4D97-AF65-F5344CB8AC3E}">
        <p14:creationId xmlns:p14="http://schemas.microsoft.com/office/powerpoint/2010/main" val="64391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00" y="275354"/>
            <a:ext cx="4269751" cy="42697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783" y="1346613"/>
            <a:ext cx="16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Железистая клетка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 flipV="1">
            <a:off x="2043983" y="1669779"/>
            <a:ext cx="1045421" cy="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1000" y="2789607"/>
            <a:ext cx="24310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Пищеварительно-мускульная клетка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2502000" y="3112772"/>
            <a:ext cx="578898" cy="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95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2787" y="411163"/>
            <a:ext cx="4403105" cy="1904498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529645" y="982084"/>
            <a:ext cx="4049388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Полостное пищеварение впервые</a:t>
            </a:r>
          </a:p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появляется у кишечнополостных.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1279">
            <a:off x="1589974" y="1888047"/>
            <a:ext cx="4309250" cy="4309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6" y="2759466"/>
            <a:ext cx="2117076" cy="2422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98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" y="4042511"/>
            <a:ext cx="3311524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0882" y="4214440"/>
            <a:ext cx="286669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Строение внутреннего слоя клеток гидры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514" y="546750"/>
            <a:ext cx="5564586" cy="319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2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0309" y="4227135"/>
            <a:ext cx="2518759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Пищеварительно-мускульная клетка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493" y="861750"/>
            <a:ext cx="6135707" cy="264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12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00" y="275354"/>
            <a:ext cx="4269751" cy="42697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783" y="1346613"/>
            <a:ext cx="16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Железистая клетка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 flipV="1">
            <a:off x="2043983" y="1669779"/>
            <a:ext cx="1045421" cy="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1000" y="2789607"/>
            <a:ext cx="24310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Пищеварительно-мускульная клетка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2502000" y="3112772"/>
            <a:ext cx="578898" cy="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927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2787" y="411163"/>
            <a:ext cx="4403105" cy="1904498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529645" y="812299"/>
            <a:ext cx="4049388" cy="110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Для гидры характерно</a:t>
            </a:r>
          </a:p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комбинированное пищеварение:</a:t>
            </a:r>
          </a:p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полостное и внутриклеточное.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31" y="1105898"/>
            <a:ext cx="3639891" cy="416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8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000" y="396732"/>
            <a:ext cx="3150475" cy="4426525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>
            <a:off x="4550092" y="2190918"/>
            <a:ext cx="1395000" cy="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45092" y="2006252"/>
            <a:ext cx="257875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Кишечная полость</a:t>
            </a:r>
          </a:p>
        </p:txBody>
      </p:sp>
    </p:spTree>
    <p:extLst>
      <p:ext uri="{BB962C8B-B14F-4D97-AF65-F5344CB8AC3E}">
        <p14:creationId xmlns:p14="http://schemas.microsoft.com/office/powerpoint/2010/main" val="10285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014" y="2344447"/>
            <a:ext cx="6570000" cy="207230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-6577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0308" y="178047"/>
            <a:ext cx="2518759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Передвижение гидры</a:t>
            </a:r>
          </a:p>
        </p:txBody>
      </p:sp>
    </p:spTree>
    <p:extLst>
      <p:ext uri="{BB962C8B-B14F-4D97-AF65-F5344CB8AC3E}">
        <p14:creationId xmlns:p14="http://schemas.microsoft.com/office/powerpoint/2010/main" val="2167896731"/>
      </p:ext>
    </p:extLst>
  </p:cSld>
  <p:clrMapOvr>
    <a:masterClrMapping/>
  </p:clrMapOvr>
  <p:transition spd="slow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7855" y="1401750"/>
            <a:ext cx="6155230" cy="306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-6577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0308" y="178047"/>
            <a:ext cx="2518759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Передвижение гидры</a:t>
            </a:r>
          </a:p>
        </p:txBody>
      </p:sp>
    </p:spTree>
    <p:extLst>
      <p:ext uri="{BB962C8B-B14F-4D97-AF65-F5344CB8AC3E}">
        <p14:creationId xmlns:p14="http://schemas.microsoft.com/office/powerpoint/2010/main" val="679226971"/>
      </p:ext>
    </p:extLst>
  </p:cSld>
  <p:clrMapOvr>
    <a:masterClrMapping/>
  </p:clrMapOvr>
  <p:transition spd="slow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/>
        </p:blipFill>
        <p:spPr>
          <a:xfrm>
            <a:off x="4572000" y="-23"/>
            <a:ext cx="4572000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/>
        </p:blipFill>
        <p:spPr>
          <a:xfrm flipH="1">
            <a:off x="0" y="-23"/>
            <a:ext cx="4572000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515" y="149693"/>
            <a:ext cx="2897956" cy="461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79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81402" y="816213"/>
            <a:ext cx="320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Размножение гидры пресноводной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957353" y="759570"/>
            <a:ext cx="3209847" cy="821173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32000" y="2753492"/>
            <a:ext cx="207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Бесполое (почкование)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8023" y="2891991"/>
            <a:ext cx="207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j-lt"/>
              </a:rPr>
              <a:t>Половое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578200" y="1739767"/>
            <a:ext cx="14700" cy="738869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>
            <a:endCxn id="6" idx="0"/>
          </p:cNvCxnSpPr>
          <p:nvPr/>
        </p:nvCxnSpPr>
        <p:spPr>
          <a:xfrm rot="10800000" flipV="1">
            <a:off x="2367000" y="2439442"/>
            <a:ext cx="1342438" cy="314050"/>
          </a:xfrm>
          <a:prstGeom prst="bentConnector2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>
            <a:off x="5461662" y="2419711"/>
            <a:ext cx="1291361" cy="353511"/>
          </a:xfrm>
          <a:prstGeom prst="bentConnector2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34192" y="3541920"/>
            <a:ext cx="34656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Происходит летом при тёплой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погоде и обильной пище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0101" y="3570774"/>
            <a:ext cx="3465613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Происходит осенью с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наступлением холодов</a:t>
            </a:r>
          </a:p>
        </p:txBody>
      </p:sp>
    </p:spTree>
    <p:extLst>
      <p:ext uri="{BB962C8B-B14F-4D97-AF65-F5344CB8AC3E}">
        <p14:creationId xmlns:p14="http://schemas.microsoft.com/office/powerpoint/2010/main" val="228889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2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2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2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931" y="1416213"/>
            <a:ext cx="1605739" cy="18372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135">
            <a:off x="3762158" y="674879"/>
            <a:ext cx="1978458" cy="205794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135">
            <a:off x="3645039" y="2828381"/>
            <a:ext cx="2190069" cy="19711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135">
            <a:off x="6451732" y="1304702"/>
            <a:ext cx="1812046" cy="2233577"/>
          </a:xfrm>
          <a:prstGeom prst="rect">
            <a:avLst/>
          </a:prstGeom>
        </p:spPr>
      </p:pic>
      <p:sp>
        <p:nvSpPr>
          <p:cNvPr id="11" name="Дуга 10"/>
          <p:cNvSpPr/>
          <p:nvPr/>
        </p:nvSpPr>
        <p:spPr>
          <a:xfrm rot="17282853">
            <a:off x="2376709" y="1063238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20826095">
            <a:off x="5663177" y="1098459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6695748">
            <a:off x="6197103" y="3108835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10800000">
            <a:off x="2131661" y="2953517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97000" y="262752"/>
            <a:ext cx="6172819" cy="5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400" dirty="0">
                <a:solidFill>
                  <a:srgbClr val="002060"/>
                </a:solidFill>
                <a:latin typeface="+mj-lt"/>
              </a:rPr>
              <a:t>Почкование гидры</a:t>
            </a:r>
          </a:p>
        </p:txBody>
      </p:sp>
    </p:spTree>
    <p:extLst>
      <p:ext uri="{BB962C8B-B14F-4D97-AF65-F5344CB8AC3E}">
        <p14:creationId xmlns:p14="http://schemas.microsoft.com/office/powerpoint/2010/main" val="76419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1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00" y="1688180"/>
            <a:ext cx="2430000" cy="27803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00" y="546750"/>
            <a:ext cx="2430000" cy="278032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994152" y="2486556"/>
            <a:ext cx="315000" cy="315000"/>
          </a:xfrm>
          <a:prstGeom prst="ellipse">
            <a:avLst/>
          </a:prstGeom>
          <a:solidFill>
            <a:srgbClr val="81B337"/>
          </a:solidFill>
          <a:ln>
            <a:solidFill>
              <a:srgbClr val="406F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1249791" y="4125481"/>
            <a:ext cx="589590" cy="315000"/>
            <a:chOff x="2348345" y="3069928"/>
            <a:chExt cx="589590" cy="315000"/>
          </a:xfrm>
        </p:grpSpPr>
        <p:sp>
          <p:nvSpPr>
            <p:cNvPr id="21" name="Овал 20"/>
            <p:cNvSpPr/>
            <p:nvPr/>
          </p:nvSpPr>
          <p:spPr>
            <a:xfrm>
              <a:off x="2622935" y="3069928"/>
              <a:ext cx="315000" cy="315000"/>
            </a:xfrm>
            <a:prstGeom prst="ellipse">
              <a:avLst/>
            </a:prstGeom>
            <a:solidFill>
              <a:srgbClr val="81B337"/>
            </a:solidFill>
            <a:ln>
              <a:solidFill>
                <a:srgbClr val="406F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2348345" y="3184284"/>
              <a:ext cx="270164" cy="68392"/>
            </a:xfrm>
            <a:custGeom>
              <a:avLst/>
              <a:gdLst>
                <a:gd name="connsiteX0" fmla="*/ 270164 w 270164"/>
                <a:gd name="connsiteY0" fmla="*/ 42093 h 68392"/>
                <a:gd name="connsiteX1" fmla="*/ 155864 w 270164"/>
                <a:gd name="connsiteY1" fmla="*/ 530 h 68392"/>
                <a:gd name="connsiteX2" fmla="*/ 88323 w 270164"/>
                <a:gd name="connsiteY2" fmla="*/ 68071 h 68392"/>
                <a:gd name="connsiteX3" fmla="*/ 0 w 270164"/>
                <a:gd name="connsiteY3" fmla="*/ 21311 h 6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164" h="68392">
                  <a:moveTo>
                    <a:pt x="270164" y="42093"/>
                  </a:moveTo>
                  <a:cubicBezTo>
                    <a:pt x="228167" y="19146"/>
                    <a:pt x="186171" y="-3800"/>
                    <a:pt x="155864" y="530"/>
                  </a:cubicBezTo>
                  <a:cubicBezTo>
                    <a:pt x="125557" y="4860"/>
                    <a:pt x="114300" y="64608"/>
                    <a:pt x="88323" y="68071"/>
                  </a:cubicBezTo>
                  <a:cubicBezTo>
                    <a:pt x="62346" y="71534"/>
                    <a:pt x="31173" y="46422"/>
                    <a:pt x="0" y="21311"/>
                  </a:cubicBezTo>
                </a:path>
              </a:pathLst>
            </a:custGeom>
            <a:noFill/>
            <a:ln>
              <a:solidFill>
                <a:srgbClr val="406F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829433" y="4089367"/>
            <a:ext cx="21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Сперматозоид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09152" y="2469198"/>
            <a:ext cx="21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Яйцевая клетка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1798971" y="3707053"/>
            <a:ext cx="589590" cy="315000"/>
            <a:chOff x="2348345" y="3069928"/>
            <a:chExt cx="589590" cy="315000"/>
          </a:xfrm>
        </p:grpSpPr>
        <p:sp>
          <p:nvSpPr>
            <p:cNvPr id="26" name="Овал 25"/>
            <p:cNvSpPr/>
            <p:nvPr/>
          </p:nvSpPr>
          <p:spPr>
            <a:xfrm>
              <a:off x="2622935" y="3069928"/>
              <a:ext cx="315000" cy="315000"/>
            </a:xfrm>
            <a:prstGeom prst="ellipse">
              <a:avLst/>
            </a:prstGeom>
            <a:solidFill>
              <a:srgbClr val="81B337"/>
            </a:solidFill>
            <a:ln>
              <a:solidFill>
                <a:srgbClr val="406F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олилиния 26"/>
            <p:cNvSpPr/>
            <p:nvPr/>
          </p:nvSpPr>
          <p:spPr>
            <a:xfrm>
              <a:off x="2348345" y="3184284"/>
              <a:ext cx="270164" cy="68392"/>
            </a:xfrm>
            <a:custGeom>
              <a:avLst/>
              <a:gdLst>
                <a:gd name="connsiteX0" fmla="*/ 270164 w 270164"/>
                <a:gd name="connsiteY0" fmla="*/ 42093 h 68392"/>
                <a:gd name="connsiteX1" fmla="*/ 155864 w 270164"/>
                <a:gd name="connsiteY1" fmla="*/ 530 h 68392"/>
                <a:gd name="connsiteX2" fmla="*/ 88323 w 270164"/>
                <a:gd name="connsiteY2" fmla="*/ 68071 h 68392"/>
                <a:gd name="connsiteX3" fmla="*/ 0 w 270164"/>
                <a:gd name="connsiteY3" fmla="*/ 21311 h 6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164" h="68392">
                  <a:moveTo>
                    <a:pt x="270164" y="42093"/>
                  </a:moveTo>
                  <a:cubicBezTo>
                    <a:pt x="228167" y="19146"/>
                    <a:pt x="186171" y="-3800"/>
                    <a:pt x="155864" y="530"/>
                  </a:cubicBezTo>
                  <a:cubicBezTo>
                    <a:pt x="125557" y="4860"/>
                    <a:pt x="114300" y="64608"/>
                    <a:pt x="88323" y="68071"/>
                  </a:cubicBezTo>
                  <a:cubicBezTo>
                    <a:pt x="62346" y="71534"/>
                    <a:pt x="31173" y="46422"/>
                    <a:pt x="0" y="21311"/>
                  </a:cubicBezTo>
                </a:path>
              </a:pathLst>
            </a:custGeom>
            <a:noFill/>
            <a:ln>
              <a:solidFill>
                <a:srgbClr val="406F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579729" y="3580765"/>
            <a:ext cx="589590" cy="315000"/>
            <a:chOff x="2348345" y="3069928"/>
            <a:chExt cx="589590" cy="315000"/>
          </a:xfrm>
        </p:grpSpPr>
        <p:sp>
          <p:nvSpPr>
            <p:cNvPr id="29" name="Овал 28"/>
            <p:cNvSpPr/>
            <p:nvPr/>
          </p:nvSpPr>
          <p:spPr>
            <a:xfrm>
              <a:off x="2622935" y="3069928"/>
              <a:ext cx="315000" cy="315000"/>
            </a:xfrm>
            <a:prstGeom prst="ellipse">
              <a:avLst/>
            </a:prstGeom>
            <a:solidFill>
              <a:srgbClr val="81B337"/>
            </a:solidFill>
            <a:ln>
              <a:solidFill>
                <a:srgbClr val="406F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2348345" y="3184284"/>
              <a:ext cx="270164" cy="68392"/>
            </a:xfrm>
            <a:custGeom>
              <a:avLst/>
              <a:gdLst>
                <a:gd name="connsiteX0" fmla="*/ 270164 w 270164"/>
                <a:gd name="connsiteY0" fmla="*/ 42093 h 68392"/>
                <a:gd name="connsiteX1" fmla="*/ 155864 w 270164"/>
                <a:gd name="connsiteY1" fmla="*/ 530 h 68392"/>
                <a:gd name="connsiteX2" fmla="*/ 88323 w 270164"/>
                <a:gd name="connsiteY2" fmla="*/ 68071 h 68392"/>
                <a:gd name="connsiteX3" fmla="*/ 0 w 270164"/>
                <a:gd name="connsiteY3" fmla="*/ 21311 h 6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164" h="68392">
                  <a:moveTo>
                    <a:pt x="270164" y="42093"/>
                  </a:moveTo>
                  <a:cubicBezTo>
                    <a:pt x="228167" y="19146"/>
                    <a:pt x="186171" y="-3800"/>
                    <a:pt x="155864" y="530"/>
                  </a:cubicBezTo>
                  <a:cubicBezTo>
                    <a:pt x="125557" y="4860"/>
                    <a:pt x="114300" y="64608"/>
                    <a:pt x="88323" y="68071"/>
                  </a:cubicBezTo>
                  <a:cubicBezTo>
                    <a:pt x="62346" y="71534"/>
                    <a:pt x="31173" y="46422"/>
                    <a:pt x="0" y="21311"/>
                  </a:cubicBezTo>
                </a:path>
              </a:pathLst>
            </a:custGeom>
            <a:noFill/>
            <a:ln>
              <a:solidFill>
                <a:srgbClr val="406F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1" name="Прямая со стрелкой 30"/>
          <p:cNvCxnSpPr/>
          <p:nvPr/>
        </p:nvCxnSpPr>
        <p:spPr>
          <a:xfrm>
            <a:off x="4793960" y="3250434"/>
            <a:ext cx="712325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5670827" y="2935434"/>
            <a:ext cx="630000" cy="630000"/>
          </a:xfrm>
          <a:prstGeom prst="ellipse">
            <a:avLst/>
          </a:prstGeom>
          <a:solidFill>
            <a:srgbClr val="406F1E"/>
          </a:solidFill>
          <a:ln>
            <a:solidFill>
              <a:srgbClr val="81B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04135">
            <a:off x="6729125" y="2532394"/>
            <a:ext cx="1967842" cy="2136426"/>
          </a:xfrm>
          <a:prstGeom prst="rect">
            <a:avLst/>
          </a:prstGeom>
        </p:spPr>
      </p:pic>
      <p:cxnSp>
        <p:nvCxnSpPr>
          <p:cNvPr id="34" name="Прямая со стрелкой 33"/>
          <p:cNvCxnSpPr/>
          <p:nvPr/>
        </p:nvCxnSpPr>
        <p:spPr>
          <a:xfrm>
            <a:off x="6473416" y="3250434"/>
            <a:ext cx="540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82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3" grpId="0"/>
      <p:bldP spid="23" grpId="1"/>
      <p:bldP spid="24" grpId="0"/>
      <p:bldP spid="24" grpId="1"/>
      <p:bldP spid="3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81" y="568274"/>
            <a:ext cx="3633319" cy="4157115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2854674" y="2931750"/>
            <a:ext cx="800683" cy="17268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655357" y="2734093"/>
            <a:ext cx="222786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Сперматозоиды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854674" y="3958679"/>
            <a:ext cx="682326" cy="241136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37000" y="4070491"/>
            <a:ext cx="222786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Яйцеклетки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867242" y="3606750"/>
            <a:ext cx="712325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5744109" y="3291750"/>
            <a:ext cx="630000" cy="630000"/>
          </a:xfrm>
          <a:prstGeom prst="ellipse">
            <a:avLst/>
          </a:prstGeom>
          <a:solidFill>
            <a:srgbClr val="406F1E"/>
          </a:solidFill>
          <a:ln>
            <a:solidFill>
              <a:srgbClr val="81B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04135">
            <a:off x="6802407" y="2888710"/>
            <a:ext cx="1967842" cy="2136426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>
            <a:off x="6546698" y="3606750"/>
            <a:ext cx="540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21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0636" y="582211"/>
            <a:ext cx="3824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Тип Кишечнополостные</a:t>
            </a:r>
          </a:p>
        </p:txBody>
      </p:sp>
      <p:sp>
        <p:nvSpPr>
          <p:cNvPr id="3" name="Овал 2"/>
          <p:cNvSpPr/>
          <p:nvPr/>
        </p:nvSpPr>
        <p:spPr>
          <a:xfrm>
            <a:off x="458522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325261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192000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97440" y="2841516"/>
            <a:ext cx="18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Гидроидные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62761" y="2841515"/>
            <a:ext cx="18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Сцифоидные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32581" y="2841516"/>
            <a:ext cx="180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Коралловые полипы </a:t>
            </a:r>
          </a:p>
        </p:txBody>
      </p:sp>
    </p:spTree>
    <p:extLst>
      <p:ext uri="{BB962C8B-B14F-4D97-AF65-F5344CB8AC3E}">
        <p14:creationId xmlns:p14="http://schemas.microsoft.com/office/powerpoint/2010/main" val="352007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000" y="861750"/>
            <a:ext cx="2654922" cy="23562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388" y="1057445"/>
            <a:ext cx="3448146" cy="272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6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0309" y="4389186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Сидячая медуза</a:t>
            </a:r>
          </a:p>
        </p:txBody>
      </p:sp>
    </p:spTree>
    <p:extLst>
      <p:ext uri="{BB962C8B-B14F-4D97-AF65-F5344CB8AC3E}">
        <p14:creationId xmlns:p14="http://schemas.microsoft.com/office/powerpoint/2010/main" val="8372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6996" y="4227135"/>
            <a:ext cx="2518759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Представители кишечнополостных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5288" y="444751"/>
            <a:ext cx="2472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Медуза </a:t>
            </a:r>
            <a:r>
              <a:rPr lang="ru-RU" sz="1800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корнерот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46665" y="962404"/>
            <a:ext cx="2472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Медуза </a:t>
            </a:r>
            <a:r>
              <a:rPr lang="ru-RU" sz="1800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аурелия</a:t>
            </a:r>
            <a:endParaRPr lang="ru-RU" sz="18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19064" y="1471047"/>
            <a:ext cx="2472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Коралловый полип актиния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214" y="2335964"/>
            <a:ext cx="2858615" cy="25370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525" y="1455928"/>
            <a:ext cx="2656420" cy="23575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29" y="994699"/>
            <a:ext cx="3031727" cy="239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21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928" y="-40969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6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20309" y="4389186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Волосистая </a:t>
            </a:r>
            <a:r>
              <a:rPr lang="ru-RU" sz="1800" dirty="0" err="1">
                <a:solidFill>
                  <a:schemeClr val="tx1"/>
                </a:solidFill>
                <a:latin typeface="+mn-lt"/>
              </a:rPr>
              <a:t>цианея</a:t>
            </a:r>
            <a:endParaRPr lang="ru-RU" sz="18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277000" y="1356750"/>
            <a:ext cx="1980000" cy="2250000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91249" y="2166750"/>
            <a:ext cx="675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+mn-lt"/>
              </a:rPr>
              <a:t>15 м</a:t>
            </a:r>
          </a:p>
        </p:txBody>
      </p:sp>
    </p:spTree>
    <p:extLst>
      <p:ext uri="{BB962C8B-B14F-4D97-AF65-F5344CB8AC3E}">
        <p14:creationId xmlns:p14="http://schemas.microsoft.com/office/powerpoint/2010/main" val="51740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388" y="381750"/>
            <a:ext cx="4350000" cy="435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98922" y="1347668"/>
            <a:ext cx="22915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tx1"/>
                </a:solidFill>
                <a:latin typeface="+mn-lt"/>
              </a:rPr>
              <a:t>Зонтик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092677" y="1548018"/>
            <a:ext cx="1218848" cy="0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708559" y="2305500"/>
            <a:ext cx="2338441" cy="1305000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047000" y="3430500"/>
            <a:ext cx="22915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Рот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2908" y="3565500"/>
            <a:ext cx="229159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tx1"/>
                </a:solidFill>
                <a:latin typeface="+mn-lt"/>
              </a:rPr>
              <a:t>Ротовые </a:t>
            </a:r>
          </a:p>
          <a:p>
            <a:pPr algn="r"/>
            <a:r>
              <a:rPr lang="ru-RU" sz="1800" dirty="0">
                <a:solidFill>
                  <a:schemeClr val="tx1"/>
                </a:solidFill>
                <a:latin typeface="+mn-lt"/>
              </a:rPr>
              <a:t>лопасти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817000" y="3917011"/>
            <a:ext cx="1218848" cy="0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2834508" y="3917012"/>
            <a:ext cx="2609999" cy="407369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247000" y="478871"/>
            <a:ext cx="22915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Желудок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4525200" y="848203"/>
            <a:ext cx="1307275" cy="1049928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912000" y="984169"/>
            <a:ext cx="229159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Кольцевой </a:t>
            </a:r>
          </a:p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канал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5579148" y="1285536"/>
            <a:ext cx="1325796" cy="524964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34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23" grpId="0"/>
      <p:bldP spid="2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64" y="802400"/>
            <a:ext cx="22915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tx1"/>
                </a:solidFill>
                <a:latin typeface="+mn-lt"/>
              </a:rPr>
              <a:t>Мезоглея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296" y="352507"/>
            <a:ext cx="3770889" cy="40932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22691" y="4527955"/>
            <a:ext cx="2118384" cy="341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+mn-lt"/>
              </a:rPr>
              <a:t>Эктодерма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3905" y="1425444"/>
            <a:ext cx="2118384" cy="341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tx1"/>
                </a:solidFill>
                <a:latin typeface="+mn-lt"/>
              </a:rPr>
              <a:t>Энтодерма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298363" y="987066"/>
            <a:ext cx="686933" cy="0"/>
          </a:xfrm>
          <a:prstGeom prst="straightConnector1">
            <a:avLst/>
          </a:prstGeom>
          <a:ln w="1270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Левая фигурная скобка 12"/>
          <p:cNvSpPr/>
          <p:nvPr/>
        </p:nvSpPr>
        <p:spPr>
          <a:xfrm>
            <a:off x="2842289" y="1190380"/>
            <a:ext cx="185271" cy="826070"/>
          </a:xfrm>
          <a:prstGeom prst="leftBrace">
            <a:avLst>
              <a:gd name="adj1" fmla="val 26730"/>
              <a:gd name="adj2" fmla="val 50825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/>
          <p:cNvSpPr/>
          <p:nvPr/>
        </p:nvSpPr>
        <p:spPr>
          <a:xfrm rot="16200000">
            <a:off x="6298785" y="4219193"/>
            <a:ext cx="166197" cy="617524"/>
          </a:xfrm>
          <a:prstGeom prst="leftBrace">
            <a:avLst>
              <a:gd name="adj1" fmla="val 26730"/>
              <a:gd name="adj2" fmla="val 50825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11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87350" y="411163"/>
            <a:ext cx="8369300" cy="861651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793" y="403229"/>
            <a:ext cx="8229600" cy="857250"/>
          </a:xfrm>
        </p:spPr>
        <p:txBody>
          <a:bodyPr>
            <a:noAutofit/>
          </a:bodyPr>
          <a:lstStyle/>
          <a:p>
            <a:r>
              <a:rPr lang="ru-RU" sz="1800" dirty="0">
                <a:latin typeface="+mn-lt"/>
              </a:rPr>
              <a:t>Нервная система у медуз устроена сложнее, чем у полипов.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76727" y="4051920"/>
            <a:ext cx="3104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Скопление нервных клеток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7143" y="4051919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Сеть нервных </a:t>
            </a:r>
          </a:p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клеток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673" y="1543655"/>
            <a:ext cx="2414639" cy="24146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88" y="1543655"/>
            <a:ext cx="1836437" cy="245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86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-558000" y="802400"/>
            <a:ext cx="22915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tx1"/>
                </a:solidFill>
                <a:latin typeface="+mn-lt"/>
              </a:rPr>
              <a:t>Мезоглея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532" y="352507"/>
            <a:ext cx="3770889" cy="40932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57927" y="4527955"/>
            <a:ext cx="2118384" cy="341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+mn-lt"/>
              </a:rPr>
              <a:t>Эктодерма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9141" y="1425444"/>
            <a:ext cx="2118384" cy="341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tx1"/>
                </a:solidFill>
                <a:latin typeface="+mn-lt"/>
              </a:rPr>
              <a:t>Энтодерма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733599" y="987066"/>
            <a:ext cx="686933" cy="0"/>
          </a:xfrm>
          <a:prstGeom prst="straightConnector1">
            <a:avLst/>
          </a:prstGeom>
          <a:ln w="1270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Левая фигурная скобка 12"/>
          <p:cNvSpPr/>
          <p:nvPr/>
        </p:nvSpPr>
        <p:spPr>
          <a:xfrm>
            <a:off x="2277525" y="1190380"/>
            <a:ext cx="185271" cy="826070"/>
          </a:xfrm>
          <a:prstGeom prst="leftBrace">
            <a:avLst>
              <a:gd name="adj1" fmla="val 26730"/>
              <a:gd name="adj2" fmla="val 50825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/>
          <p:cNvSpPr/>
          <p:nvPr/>
        </p:nvSpPr>
        <p:spPr>
          <a:xfrm rot="16200000">
            <a:off x="5734021" y="4219193"/>
            <a:ext cx="166197" cy="617524"/>
          </a:xfrm>
          <a:prstGeom prst="leftBrace">
            <a:avLst>
              <a:gd name="adj1" fmla="val 26730"/>
              <a:gd name="adj2" fmla="val 50825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108396" y="4191750"/>
            <a:ext cx="463840" cy="0"/>
          </a:xfrm>
          <a:prstGeom prst="straightConnector1">
            <a:avLst/>
          </a:prstGeom>
          <a:ln w="1270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567549" y="3881624"/>
            <a:ext cx="211838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Рецепторная (нервная) клетка</a:t>
            </a:r>
          </a:p>
        </p:txBody>
      </p:sp>
    </p:spTree>
    <p:extLst>
      <p:ext uri="{BB962C8B-B14F-4D97-AF65-F5344CB8AC3E}">
        <p14:creationId xmlns:p14="http://schemas.microsoft.com/office/powerpoint/2010/main" val="190819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388" y="381750"/>
            <a:ext cx="4350000" cy="4350000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>
            <a:off x="6204379" y="2778000"/>
            <a:ext cx="1328044" cy="378750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994243" y="3156750"/>
            <a:ext cx="22915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 err="1">
                <a:solidFill>
                  <a:schemeClr val="tx1"/>
                </a:solidFill>
                <a:latin typeface="+mn-lt"/>
              </a:rPr>
              <a:t>Ропалии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6810414" y="2462060"/>
            <a:ext cx="722009" cy="694690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7349" y="415612"/>
            <a:ext cx="4005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>
                <a:solidFill>
                  <a:srgbClr val="002060"/>
                </a:solidFill>
                <a:latin typeface="+mj-lt"/>
              </a:rPr>
              <a:t>Статоцист</a:t>
            </a:r>
            <a:r>
              <a:rPr lang="ru-RU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800" dirty="0">
                <a:latin typeface="+mn-lt"/>
              </a:rPr>
              <a:t>― орган равновесия. </a:t>
            </a:r>
          </a:p>
        </p:txBody>
      </p:sp>
    </p:spTree>
    <p:extLst>
      <p:ext uri="{BB962C8B-B14F-4D97-AF65-F5344CB8AC3E}">
        <p14:creationId xmlns:p14="http://schemas.microsoft.com/office/powerpoint/2010/main" val="159078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-558000" y="802400"/>
            <a:ext cx="22915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tx1"/>
                </a:solidFill>
                <a:latin typeface="+mn-lt"/>
              </a:rPr>
              <a:t>Мезоглея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532" y="352507"/>
            <a:ext cx="3770889" cy="40932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57927" y="4527955"/>
            <a:ext cx="2118384" cy="341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+mn-lt"/>
              </a:rPr>
              <a:t>Эктодерма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9141" y="1425444"/>
            <a:ext cx="2118384" cy="341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tx1"/>
                </a:solidFill>
                <a:latin typeface="+mn-lt"/>
              </a:rPr>
              <a:t>Энтодерма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733599" y="987066"/>
            <a:ext cx="686933" cy="0"/>
          </a:xfrm>
          <a:prstGeom prst="straightConnector1">
            <a:avLst/>
          </a:prstGeom>
          <a:ln w="1270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Левая фигурная скобка 12"/>
          <p:cNvSpPr/>
          <p:nvPr/>
        </p:nvSpPr>
        <p:spPr>
          <a:xfrm>
            <a:off x="2277525" y="1190380"/>
            <a:ext cx="185271" cy="826070"/>
          </a:xfrm>
          <a:prstGeom prst="leftBrace">
            <a:avLst>
              <a:gd name="adj1" fmla="val 26730"/>
              <a:gd name="adj2" fmla="val 50825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/>
          <p:cNvSpPr/>
          <p:nvPr/>
        </p:nvSpPr>
        <p:spPr>
          <a:xfrm rot="16200000">
            <a:off x="5734021" y="4219193"/>
            <a:ext cx="166197" cy="617524"/>
          </a:xfrm>
          <a:prstGeom prst="leftBrace">
            <a:avLst>
              <a:gd name="adj1" fmla="val 26730"/>
              <a:gd name="adj2" fmla="val 50825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108396" y="4191750"/>
            <a:ext cx="463840" cy="0"/>
          </a:xfrm>
          <a:prstGeom prst="straightConnector1">
            <a:avLst/>
          </a:prstGeom>
          <a:ln w="1270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567549" y="3881624"/>
            <a:ext cx="211838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Рецепторная (нервная) клетка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732097" y="2003410"/>
            <a:ext cx="463840" cy="0"/>
          </a:xfrm>
          <a:prstGeom prst="straightConnector1">
            <a:avLst/>
          </a:prstGeom>
          <a:ln w="12700">
            <a:solidFill>
              <a:schemeClr val="tx1"/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191250" y="1693284"/>
            <a:ext cx="211838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Стрекательная клетка</a:t>
            </a:r>
          </a:p>
        </p:txBody>
      </p:sp>
    </p:spTree>
    <p:extLst>
      <p:ext uri="{BB962C8B-B14F-4D97-AF65-F5344CB8AC3E}">
        <p14:creationId xmlns:p14="http://schemas.microsoft.com/office/powerpoint/2010/main" val="3355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6996" y="4227135"/>
            <a:ext cx="2518759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Стрекательные клетки медуз</a:t>
            </a:r>
          </a:p>
        </p:txBody>
      </p:sp>
      <p:sp>
        <p:nvSpPr>
          <p:cNvPr id="11" name="Арка 10"/>
          <p:cNvSpPr/>
          <p:nvPr/>
        </p:nvSpPr>
        <p:spPr>
          <a:xfrm rot="19486518">
            <a:off x="4782779" y="1884570"/>
            <a:ext cx="5490000" cy="4140000"/>
          </a:xfrm>
          <a:prstGeom prst="blockArc">
            <a:avLst>
              <a:gd name="adj1" fmla="val 9382377"/>
              <a:gd name="adj2" fmla="val 2281328"/>
              <a:gd name="adj3" fmla="val 14803"/>
            </a:avLst>
          </a:prstGeom>
          <a:solidFill>
            <a:srgbClr val="C1E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66666">
            <a:off x="3554152" y="2123701"/>
            <a:ext cx="1179520" cy="27432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29409">
            <a:off x="5474887" y="-18518"/>
            <a:ext cx="1311841" cy="26336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0660">
            <a:off x="6913913" y="-531440"/>
            <a:ext cx="1318620" cy="26472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81916">
            <a:off x="3868490" y="50551"/>
            <a:ext cx="1264153" cy="383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38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927" y="546750"/>
            <a:ext cx="3968514" cy="23017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9913">
            <a:off x="6269" y="869828"/>
            <a:ext cx="4764534" cy="47645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177" y="3966750"/>
            <a:ext cx="216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>
                <a:latin typeface="+mn-lt"/>
              </a:rPr>
              <a:t>Цианея</a:t>
            </a:r>
            <a:r>
              <a:rPr lang="ru-RU" sz="1800" dirty="0">
                <a:latin typeface="+mn-lt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90299" y="295385"/>
            <a:ext cx="216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>
                <a:latin typeface="+mn-lt"/>
              </a:rPr>
              <a:t>Корономедуза</a:t>
            </a:r>
            <a:r>
              <a:rPr lang="ru-RU" sz="1800" dirty="0">
                <a:latin typeface="+mn-lt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91250" y="4336082"/>
            <a:ext cx="216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>
                <a:latin typeface="+mn-lt"/>
              </a:rPr>
              <a:t>Корнерот</a:t>
            </a:r>
            <a:r>
              <a:rPr lang="ru-RU" sz="1800" dirty="0">
                <a:latin typeface="+mn-lt"/>
              </a:rPr>
              <a:t> 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630" y="1675261"/>
            <a:ext cx="3418714" cy="270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00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618" y="2391750"/>
            <a:ext cx="2075487" cy="29180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6996" y="4227135"/>
            <a:ext cx="2518759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Представители кишечнополостных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033" y="1594314"/>
            <a:ext cx="3160020" cy="36155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4511" y="402418"/>
            <a:ext cx="2472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Физалия</a:t>
            </a:r>
            <a:endParaRPr lang="ru-RU" sz="18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72595" y="1212418"/>
            <a:ext cx="2472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Гидра пресноводная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39283" y="2022418"/>
            <a:ext cx="2472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Морское перо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33" y="739250"/>
            <a:ext cx="2144140" cy="325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6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1117" y="34039"/>
            <a:ext cx="3267491" cy="149530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35"/>
          <a:stretch/>
        </p:blipFill>
        <p:spPr>
          <a:xfrm>
            <a:off x="2208010" y="2617689"/>
            <a:ext cx="1688040" cy="227947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4027" y="2867994"/>
            <a:ext cx="2335564" cy="22755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13104" y="3045426"/>
            <a:ext cx="1660172" cy="215268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3803" y="2337792"/>
            <a:ext cx="1890426" cy="289361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267119" y="722660"/>
            <a:ext cx="1760615" cy="26634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9998"/>
          <a:stretch/>
        </p:blipFill>
        <p:spPr>
          <a:xfrm>
            <a:off x="5545775" y="-57317"/>
            <a:ext cx="1944290" cy="212103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59" y="400950"/>
            <a:ext cx="2935210" cy="244465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9349" y="3386079"/>
            <a:ext cx="1713974" cy="1490718"/>
          </a:xfrm>
          <a:prstGeom prst="rect">
            <a:avLst/>
          </a:prstGeom>
        </p:spPr>
      </p:pic>
      <p:sp>
        <p:nvSpPr>
          <p:cNvPr id="30" name="Дуга 29"/>
          <p:cNvSpPr/>
          <p:nvPr/>
        </p:nvSpPr>
        <p:spPr>
          <a:xfrm>
            <a:off x="6453989" y="1960115"/>
            <a:ext cx="1125000" cy="1125000"/>
          </a:xfrm>
          <a:prstGeom prst="arc">
            <a:avLst>
              <a:gd name="adj1" fmla="val 16200000"/>
              <a:gd name="adj2" fmla="val 4323471"/>
            </a:avLst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 rot="12962681">
            <a:off x="2925599" y="1546879"/>
            <a:ext cx="1125000" cy="1125000"/>
          </a:xfrm>
          <a:prstGeom prst="arc">
            <a:avLst>
              <a:gd name="adj1" fmla="val 20369500"/>
              <a:gd name="adj2" fmla="val 4323471"/>
            </a:avLst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7187974" y="793745"/>
            <a:ext cx="1115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>
                <a:solidFill>
                  <a:srgbClr val="002060"/>
                </a:solidFill>
                <a:latin typeface="+mn-lt"/>
              </a:rPr>
              <a:t>Планула</a:t>
            </a:r>
            <a:endParaRPr lang="ru-RU" sz="1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8797" y="2410577"/>
            <a:ext cx="1115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n-lt"/>
              </a:rPr>
              <a:t>Эфира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619" y="2029612"/>
            <a:ext cx="1336264" cy="218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5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/>
      <p:bldP spid="3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387350" y="2827840"/>
            <a:ext cx="4403105" cy="1904498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64208" y="3055852"/>
            <a:ext cx="40493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Для медуз характерно</a:t>
            </a:r>
          </a:p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чередование полового и бесполого</a:t>
            </a:r>
          </a:p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поколений – свободноплавающей</a:t>
            </a:r>
          </a:p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медузы и сидячего полипа.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5694" y="2416738"/>
            <a:ext cx="2811085" cy="273879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6027" y="497187"/>
            <a:ext cx="2935210" cy="24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45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3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3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3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0636" y="582211"/>
            <a:ext cx="3824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Тип Кишечнополостные</a:t>
            </a:r>
          </a:p>
        </p:txBody>
      </p:sp>
      <p:sp>
        <p:nvSpPr>
          <p:cNvPr id="3" name="Овал 2"/>
          <p:cNvSpPr/>
          <p:nvPr/>
        </p:nvSpPr>
        <p:spPr>
          <a:xfrm>
            <a:off x="458522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325261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192000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97440" y="2841516"/>
            <a:ext cx="18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Гидроидные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62761" y="2841515"/>
            <a:ext cx="18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Сцифоидные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32581" y="2841516"/>
            <a:ext cx="180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Коралловые полипы </a:t>
            </a:r>
          </a:p>
        </p:txBody>
      </p:sp>
    </p:spTree>
    <p:extLst>
      <p:ext uri="{BB962C8B-B14F-4D97-AF65-F5344CB8AC3E}">
        <p14:creationId xmlns:p14="http://schemas.microsoft.com/office/powerpoint/2010/main" val="424734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860" y="1626750"/>
            <a:ext cx="4278780" cy="290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66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6996" y="4227135"/>
            <a:ext cx="2518759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Коралловый </a:t>
            </a:r>
          </a:p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полип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000" y="150876"/>
            <a:ext cx="4670874" cy="467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2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036" y="30157"/>
            <a:ext cx="5143500" cy="5143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6996" y="4393335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Актиния</a:t>
            </a:r>
          </a:p>
        </p:txBody>
      </p:sp>
    </p:spTree>
    <p:extLst>
      <p:ext uri="{BB962C8B-B14F-4D97-AF65-F5344CB8AC3E}">
        <p14:creationId xmlns:p14="http://schemas.microsoft.com/office/powerpoint/2010/main" val="296758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4906">
            <a:off x="3893842" y="588516"/>
            <a:ext cx="3966388" cy="396638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16996" y="4227135"/>
            <a:ext cx="2518759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Строение кораллового полипа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94800" y="1266750"/>
            <a:ext cx="16622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Рот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4212000" y="1491849"/>
            <a:ext cx="1314673" cy="549857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989711" y="3426750"/>
            <a:ext cx="222786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Щупальца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7092000" y="2927783"/>
            <a:ext cx="495000" cy="539997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371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3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75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6996" y="4393335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Морское перо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000" y="641513"/>
            <a:ext cx="3317105" cy="4663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0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6" y="771750"/>
            <a:ext cx="3182947" cy="31829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398" y="1373859"/>
            <a:ext cx="4737228" cy="31581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0795" y="411163"/>
            <a:ext cx="2867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Радиальная симметрия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0647" y="4347345"/>
            <a:ext cx="3813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Двухсторонняя симметрия </a:t>
            </a:r>
          </a:p>
        </p:txBody>
      </p:sp>
    </p:spTree>
    <p:extLst>
      <p:ext uri="{BB962C8B-B14F-4D97-AF65-F5344CB8AC3E}">
        <p14:creationId xmlns:p14="http://schemas.microsoft.com/office/powerpoint/2010/main" val="423325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000" y="396732"/>
            <a:ext cx="3150475" cy="4426525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>
            <a:off x="4550092" y="2190918"/>
            <a:ext cx="1395000" cy="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45092" y="2006252"/>
            <a:ext cx="257875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Кишечная полость</a:t>
            </a:r>
          </a:p>
        </p:txBody>
      </p:sp>
    </p:spTree>
    <p:extLst>
      <p:ext uri="{BB962C8B-B14F-4D97-AF65-F5344CB8AC3E}">
        <p14:creationId xmlns:p14="http://schemas.microsoft.com/office/powerpoint/2010/main" val="156351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0636" y="582211"/>
            <a:ext cx="3824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Тип Кишечнополостные</a:t>
            </a:r>
          </a:p>
        </p:txBody>
      </p:sp>
      <p:sp>
        <p:nvSpPr>
          <p:cNvPr id="3" name="Овал 2"/>
          <p:cNvSpPr/>
          <p:nvPr/>
        </p:nvSpPr>
        <p:spPr>
          <a:xfrm>
            <a:off x="458522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325261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192000" y="2076750"/>
            <a:ext cx="2475000" cy="247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97440" y="2841516"/>
            <a:ext cx="18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Гидроидные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62761" y="2841515"/>
            <a:ext cx="18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Сцифоидные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32581" y="2841516"/>
            <a:ext cx="180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Класс</a:t>
            </a:r>
          </a:p>
          <a:p>
            <a:pPr algn="ctr"/>
            <a:endParaRPr lang="ru-RU" sz="1000" dirty="0">
              <a:latin typeface="+mn-lt"/>
            </a:endParaRPr>
          </a:p>
          <a:p>
            <a:pPr algn="ctr"/>
            <a:r>
              <a:rPr lang="ru-RU" sz="1800" dirty="0">
                <a:latin typeface="+mn-lt"/>
              </a:rPr>
              <a:t>Коралловые полипы </a:t>
            </a:r>
          </a:p>
        </p:txBody>
      </p:sp>
    </p:spTree>
    <p:extLst>
      <p:ext uri="{BB962C8B-B14F-4D97-AF65-F5344CB8AC3E}">
        <p14:creationId xmlns:p14="http://schemas.microsoft.com/office/powerpoint/2010/main" val="39121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  <p:bldP spid="4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2750" y="861750"/>
            <a:ext cx="3824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Основные формы строения тела кишечнополостных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2841" y="3299384"/>
            <a:ext cx="1739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+mn-lt"/>
              </a:rPr>
              <a:t>Медуза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95707" y="3302313"/>
            <a:ext cx="1841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+mn-lt"/>
              </a:rPr>
              <a:t>Полип</a:t>
            </a:r>
          </a:p>
        </p:txBody>
      </p:sp>
      <p:sp>
        <p:nvSpPr>
          <p:cNvPr id="9" name="Дуга 8"/>
          <p:cNvSpPr/>
          <p:nvPr/>
        </p:nvSpPr>
        <p:spPr>
          <a:xfrm>
            <a:off x="6191250" y="2256750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flipH="1">
            <a:off x="1950383" y="2256750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78179" y="3006076"/>
            <a:ext cx="2028821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78179" y="3006076"/>
            <a:ext cx="2028821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02000" y="2706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14" name="Овал 13"/>
          <p:cNvSpPr/>
          <p:nvPr/>
        </p:nvSpPr>
        <p:spPr>
          <a:xfrm>
            <a:off x="5963929" y="2706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4686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6996" y="4393335"/>
            <a:ext cx="2518759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Медуза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1250" y="273407"/>
            <a:ext cx="5400000" cy="476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3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Roboto Slab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484</Words>
  <Application>Microsoft Office PowerPoint</Application>
  <PresentationFormat>Экран (16:9)</PresentationFormat>
  <Paragraphs>309</Paragraphs>
  <Slides>71</Slides>
  <Notes>68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6" baseType="lpstr">
      <vt:lpstr>Calibri</vt:lpstr>
      <vt:lpstr>Roboto Slab</vt:lpstr>
      <vt:lpstr>Roboto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Нервная система у медуз устроена сложнее, чем у полипов.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2022-11-02T05:16:36Z</dcterms:modified>
</cp:coreProperties>
</file>