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75"/>
  </p:notesMasterIdLst>
  <p:sldIdLst>
    <p:sldId id="393" r:id="rId2"/>
    <p:sldId id="409" r:id="rId3"/>
    <p:sldId id="410" r:id="rId4"/>
    <p:sldId id="413" r:id="rId5"/>
    <p:sldId id="415" r:id="rId6"/>
    <p:sldId id="414" r:id="rId7"/>
    <p:sldId id="416" r:id="rId8"/>
    <p:sldId id="417" r:id="rId9"/>
    <p:sldId id="494" r:id="rId10"/>
    <p:sldId id="418" r:id="rId11"/>
    <p:sldId id="419" r:id="rId12"/>
    <p:sldId id="420" r:id="rId13"/>
    <p:sldId id="421" r:id="rId14"/>
    <p:sldId id="422" r:id="rId15"/>
    <p:sldId id="423" r:id="rId16"/>
    <p:sldId id="495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49" r:id="rId26"/>
    <p:sldId id="433" r:id="rId27"/>
    <p:sldId id="435" r:id="rId28"/>
    <p:sldId id="451" r:id="rId29"/>
    <p:sldId id="452" r:id="rId30"/>
    <p:sldId id="455" r:id="rId31"/>
    <p:sldId id="454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3" r:id="rId40"/>
    <p:sldId id="464" r:id="rId41"/>
    <p:sldId id="465" r:id="rId42"/>
    <p:sldId id="466" r:id="rId43"/>
    <p:sldId id="467" r:id="rId44"/>
    <p:sldId id="468" r:id="rId45"/>
    <p:sldId id="469" r:id="rId46"/>
    <p:sldId id="470" r:id="rId47"/>
    <p:sldId id="472" r:id="rId48"/>
    <p:sldId id="473" r:id="rId49"/>
    <p:sldId id="474" r:id="rId50"/>
    <p:sldId id="475" r:id="rId51"/>
    <p:sldId id="476" r:id="rId52"/>
    <p:sldId id="477" r:id="rId53"/>
    <p:sldId id="478" r:id="rId54"/>
    <p:sldId id="479" r:id="rId55"/>
    <p:sldId id="480" r:id="rId56"/>
    <p:sldId id="497" r:id="rId57"/>
    <p:sldId id="481" r:id="rId58"/>
    <p:sldId id="504" r:id="rId59"/>
    <p:sldId id="496" r:id="rId60"/>
    <p:sldId id="483" r:id="rId61"/>
    <p:sldId id="484" r:id="rId62"/>
    <p:sldId id="485" r:id="rId63"/>
    <p:sldId id="486" r:id="rId64"/>
    <p:sldId id="487" r:id="rId65"/>
    <p:sldId id="488" r:id="rId66"/>
    <p:sldId id="489" r:id="rId67"/>
    <p:sldId id="490" r:id="rId68"/>
    <p:sldId id="491" r:id="rId69"/>
    <p:sldId id="492" r:id="rId70"/>
    <p:sldId id="498" r:id="rId71"/>
    <p:sldId id="499" r:id="rId72"/>
    <p:sldId id="501" r:id="rId73"/>
    <p:sldId id="502" r:id="rId74"/>
  </p:sldIdLst>
  <p:sldSz cx="9144000" cy="5143500" type="screen16x9"/>
  <p:notesSz cx="6858000" cy="9947275"/>
  <p:embeddedFontLst>
    <p:embeddedFont>
      <p:font typeface="Blogger Sans" panose="02000506030000020004" charset="0"/>
      <p:regular r:id="rId76"/>
      <p:bold r:id="rId77"/>
      <p:italic r:id="rId78"/>
      <p:boldItalic r:id="rId79"/>
    </p:embeddedFont>
    <p:embeddedFont>
      <p:font typeface="Calibri" panose="020F0502020204030204" pitchFamily="34" charset="0"/>
      <p:regular r:id="rId80"/>
      <p:bold r:id="rId81"/>
      <p:italic r:id="rId82"/>
      <p:boldItalic r:id="rId83"/>
    </p:embeddedFont>
    <p:embeddedFont>
      <p:font typeface="Roboto" panose="020B0604020202020204" charset="0"/>
      <p:regular r:id="rId84"/>
      <p:bold r:id="rId85"/>
      <p:italic r:id="rId86"/>
      <p:boldItalic r:id="rId87"/>
    </p:embeddedFont>
    <p:embeddedFont>
      <p:font typeface="Roboto Slab" panose="020B0604020202020204" charset="0"/>
      <p:regular r:id="rId88"/>
    </p:embeddedFont>
    <p:embeddedFont>
      <p:font typeface="Segoe UI Semibold" panose="020B0702040204020203" pitchFamily="34" charset="0"/>
      <p:bold r:id="rId89"/>
      <p:boldItalic r:id="rId90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44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516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086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66"/>
    <a:srgbClr val="17375E"/>
    <a:srgbClr val="002060"/>
    <a:srgbClr val="E33400"/>
    <a:srgbClr val="FF7703"/>
    <a:srgbClr val="F46002"/>
    <a:srgbClr val="11980A"/>
    <a:srgbClr val="673D05"/>
    <a:srgbClr val="3F2503"/>
    <a:srgbClr val="FA7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9" autoAdjust="0"/>
    <p:restoredTop sz="92795" autoAdjust="0"/>
  </p:normalViewPr>
  <p:slideViewPr>
    <p:cSldViewPr snapToObjects="1">
      <p:cViewPr varScale="1">
        <p:scale>
          <a:sx n="84" d="100"/>
          <a:sy n="84" d="100"/>
        </p:scale>
        <p:origin x="804" y="84"/>
      </p:cViewPr>
      <p:guideLst>
        <p:guide pos="244"/>
        <p:guide orient="horz" pos="2981"/>
        <p:guide orient="horz" pos="259"/>
        <p:guide pos="5516"/>
        <p:guide pos="2767"/>
        <p:guide pos="2993"/>
        <p:guide pos="3900"/>
        <p:guide pos="1860"/>
        <p:guide pos="2086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62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1.fntdata"/><Relationship Id="rId84" Type="http://schemas.openxmlformats.org/officeDocument/2006/relationships/font" Target="fonts/font9.fntdata"/><Relationship Id="rId89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4.fntdata"/><Relationship Id="rId87" Type="http://schemas.openxmlformats.org/officeDocument/2006/relationships/font" Target="fonts/font12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7.fntdata"/><Relationship Id="rId90" Type="http://schemas.openxmlformats.org/officeDocument/2006/relationships/font" Target="fonts/font15.fntdata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5.fntdata"/><Relationship Id="rId85" Type="http://schemas.openxmlformats.org/officeDocument/2006/relationships/font" Target="fonts/font10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font" Target="fonts/font8.fntdata"/><Relationship Id="rId88" Type="http://schemas.openxmlformats.org/officeDocument/2006/relationships/font" Target="fonts/font13.fntdata"/><Relationship Id="rId9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font" Target="fonts/font6.fntdata"/><Relationship Id="rId86" Type="http://schemas.openxmlformats.org/officeDocument/2006/relationships/font" Target="fonts/font11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17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130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4727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4133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3701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0352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8412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373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6631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1158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2450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06498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0924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4247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618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5717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84781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9164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20186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93144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740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6712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99441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01974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30302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02097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98764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07191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1953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8470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0357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4424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945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3018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640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6396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9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51389" y="370688"/>
            <a:ext cx="4005262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Семенные растения.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Отдел Голосеменные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и Покрытосеменные.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Оплодотворение у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цветковых растений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51389" y="4548486"/>
            <a:ext cx="40052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Многообразие организмов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9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412000" y="411163"/>
            <a:ext cx="4318405" cy="4321175"/>
            <a:chOff x="2717232" y="548355"/>
            <a:chExt cx="4090771" cy="409339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7232" y="548355"/>
              <a:ext cx="4090771" cy="407857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553" y="645000"/>
              <a:ext cx="2099518" cy="399675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739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9317">
            <a:off x="3723527" y="116507"/>
            <a:ext cx="4620536" cy="46205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1638" y="4199060"/>
            <a:ext cx="3374797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Игловидные листья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сосны</a:t>
            </a:r>
          </a:p>
        </p:txBody>
      </p:sp>
    </p:spTree>
    <p:extLst>
      <p:ext uri="{BB962C8B-B14F-4D97-AF65-F5344CB8AC3E}">
        <p14:creationId xmlns:p14="http://schemas.microsoft.com/office/powerpoint/2010/main" val="107320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577178" y="576928"/>
            <a:ext cx="4019822" cy="4019822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089" y="816750"/>
            <a:ext cx="378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532444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577178" y="576928"/>
            <a:ext cx="4019822" cy="4019822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089" y="816750"/>
            <a:ext cx="378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39342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2000" y="729532"/>
            <a:ext cx="43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+mj-lt"/>
              </a:rPr>
              <a:t>Отдел Голосеменные </a:t>
            </a:r>
          </a:p>
        </p:txBody>
      </p:sp>
      <p:sp>
        <p:nvSpPr>
          <p:cNvPr id="5" name="Овал 4"/>
          <p:cNvSpPr/>
          <p:nvPr/>
        </p:nvSpPr>
        <p:spPr>
          <a:xfrm>
            <a:off x="435226" y="2426320"/>
            <a:ext cx="1997834" cy="199783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9473" y="3102072"/>
            <a:ext cx="1739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Класс</a:t>
            </a:r>
          </a:p>
          <a:p>
            <a:pPr algn="ctr"/>
            <a:r>
              <a:rPr lang="ru-RU" sz="1600" dirty="0" err="1">
                <a:solidFill>
                  <a:schemeClr val="tx1"/>
                </a:solidFill>
                <a:latin typeface="+mn-lt"/>
              </a:rPr>
              <a:t>Гинкговые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52278" y="2426320"/>
            <a:ext cx="1997834" cy="199783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679037" y="3102072"/>
            <a:ext cx="1739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Класс</a:t>
            </a:r>
          </a:p>
          <a:p>
            <a:pPr algn="ctr"/>
            <a:r>
              <a:rPr lang="ru-RU" sz="1600" dirty="0" err="1">
                <a:solidFill>
                  <a:schemeClr val="tx1"/>
                </a:solidFill>
                <a:latin typeface="+mn-lt"/>
              </a:rPr>
              <a:t>Гнетовые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94263" y="2395542"/>
            <a:ext cx="1997834" cy="199783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620804" y="2931443"/>
            <a:ext cx="2114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Класс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Саговниковые, или Цикадовые</a:t>
            </a:r>
          </a:p>
        </p:txBody>
      </p:sp>
      <p:sp>
        <p:nvSpPr>
          <p:cNvPr id="15" name="Овал 14"/>
          <p:cNvSpPr/>
          <p:nvPr/>
        </p:nvSpPr>
        <p:spPr>
          <a:xfrm>
            <a:off x="6806071" y="2426320"/>
            <a:ext cx="1997834" cy="199783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935285" y="3100720"/>
            <a:ext cx="1739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Класс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Хвойные</a:t>
            </a:r>
          </a:p>
        </p:txBody>
      </p:sp>
    </p:spTree>
    <p:extLst>
      <p:ext uri="{BB962C8B-B14F-4D97-AF65-F5344CB8AC3E}">
        <p14:creationId xmlns:p14="http://schemas.microsoft.com/office/powerpoint/2010/main" val="177242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3" grpId="0" animBg="1"/>
      <p:bldP spid="16" grpId="0"/>
      <p:bldP spid="14" grpId="0" animBg="1"/>
      <p:bldP spid="17" grpId="0"/>
      <p:bldP spid="15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03599" y="4086566"/>
            <a:ext cx="205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Сосна обыкновенная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58" y="845416"/>
            <a:ext cx="3162150" cy="31621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18" y="554777"/>
            <a:ext cx="3452789" cy="34527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31406" y="4086566"/>
            <a:ext cx="2538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Ель обыкновенная (европейская)  </a:t>
            </a:r>
          </a:p>
        </p:txBody>
      </p:sp>
    </p:spTree>
    <p:extLst>
      <p:ext uri="{BB962C8B-B14F-4D97-AF65-F5344CB8AC3E}">
        <p14:creationId xmlns:p14="http://schemas.microsoft.com/office/powerpoint/2010/main" val="36494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7178" y="576928"/>
            <a:ext cx="4019822" cy="4018938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773" y="861750"/>
            <a:ext cx="2575222" cy="25752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00" y="1148102"/>
            <a:ext cx="2575222" cy="25752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889" y="861750"/>
            <a:ext cx="2575222" cy="25752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789" y="1169304"/>
            <a:ext cx="2575222" cy="25752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943" y="882952"/>
            <a:ext cx="2575222" cy="25752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50" y="574768"/>
            <a:ext cx="2575222" cy="25752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054" y="574768"/>
            <a:ext cx="2575222" cy="25752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188" y="1406232"/>
            <a:ext cx="2575222" cy="25752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244" y="1645209"/>
            <a:ext cx="2575222" cy="25752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44" y="1692584"/>
            <a:ext cx="2575222" cy="257522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45" y="1657235"/>
            <a:ext cx="2575222" cy="257522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556" y="1692584"/>
            <a:ext cx="2575222" cy="25752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11" y="1525721"/>
            <a:ext cx="2575222" cy="25752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065" y="1702381"/>
            <a:ext cx="1884858" cy="188485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526" y="1782214"/>
            <a:ext cx="1884858" cy="188485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94" y="2577890"/>
            <a:ext cx="1591282" cy="159128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151" y="2772591"/>
            <a:ext cx="1591282" cy="159128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11" y="2907595"/>
            <a:ext cx="1591282" cy="159128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34" y="2816867"/>
            <a:ext cx="1591282" cy="159128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491" y="2611201"/>
            <a:ext cx="1591282" cy="159128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215" y="2256200"/>
            <a:ext cx="1591282" cy="159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6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00" y="-443250"/>
            <a:ext cx="6126750" cy="6126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91250" y="620419"/>
            <a:ext cx="1489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Мужские шишки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763417" y="1263458"/>
            <a:ext cx="1066952" cy="489964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1329238" y="1286564"/>
            <a:ext cx="860369" cy="628256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2292" y="620419"/>
            <a:ext cx="1489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Женские</a:t>
            </a:r>
          </a:p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шишки</a:t>
            </a:r>
          </a:p>
        </p:txBody>
      </p:sp>
    </p:spTree>
    <p:extLst>
      <p:ext uri="{BB962C8B-B14F-4D97-AF65-F5344CB8AC3E}">
        <p14:creationId xmlns:p14="http://schemas.microsoft.com/office/powerpoint/2010/main" val="201654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5" b="14065"/>
          <a:stretch/>
        </p:blipFill>
        <p:spPr>
          <a:xfrm rot="3522061">
            <a:off x="208654" y="1165406"/>
            <a:ext cx="3695024" cy="26053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675" y="1451067"/>
            <a:ext cx="2776975" cy="21897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00" y="1490095"/>
            <a:ext cx="1420738" cy="215072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626634" y="2686602"/>
            <a:ext cx="1574159" cy="15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09346" y="2723517"/>
            <a:ext cx="118190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08" y="1047139"/>
            <a:ext cx="3742830" cy="27496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638" y="4377955"/>
            <a:ext cx="337479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Пыльца сосны</a:t>
            </a:r>
          </a:p>
        </p:txBody>
      </p:sp>
    </p:spTree>
    <p:extLst>
      <p:ext uri="{BB962C8B-B14F-4D97-AF65-F5344CB8AC3E}">
        <p14:creationId xmlns:p14="http://schemas.microsoft.com/office/powerpoint/2010/main" val="118124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387698" y="576282"/>
            <a:ext cx="836930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Царство Растения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87698" y="1515551"/>
            <a:ext cx="400526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Низшие растения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50234" y="1515551"/>
            <a:ext cx="400526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Высшие растения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7700" y="2182487"/>
            <a:ext cx="400526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Водоросли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51738" y="2182487"/>
            <a:ext cx="1800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Споровые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57000" y="2182487"/>
            <a:ext cx="1800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Семенные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750234" y="2818645"/>
            <a:ext cx="1801504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Моховидные</a:t>
            </a:r>
          </a:p>
          <a:p>
            <a:endParaRPr lang="ru-RU" dirty="0">
              <a:solidFill>
                <a:schemeClr val="tx1"/>
              </a:solidFill>
              <a:latin typeface="+mn-lt"/>
            </a:endParaRPr>
          </a:p>
          <a:p>
            <a:r>
              <a:rPr lang="ru-RU" dirty="0">
                <a:solidFill>
                  <a:schemeClr val="tx1"/>
                </a:solidFill>
              </a:rPr>
              <a:t>Папоротниковидные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Хвощи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Плауны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57000" y="2818645"/>
            <a:ext cx="18000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Голосеменные</a:t>
            </a:r>
          </a:p>
          <a:p>
            <a:endParaRPr lang="ru-RU" dirty="0">
              <a:solidFill>
                <a:schemeClr val="tx1"/>
              </a:solidFill>
              <a:latin typeface="+mn-lt"/>
            </a:endParaRPr>
          </a:p>
          <a:p>
            <a:r>
              <a:rPr lang="ru-RU" dirty="0">
                <a:solidFill>
                  <a:schemeClr val="tx1"/>
                </a:solidFill>
                <a:latin typeface="+mn-lt"/>
              </a:rPr>
              <a:t>Покрытосеменные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003898" y="1114262"/>
            <a:ext cx="31267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102075" y="1946849"/>
            <a:ext cx="25654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467925" y="1946849"/>
            <a:ext cx="25654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750234" y="2571750"/>
            <a:ext cx="126176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930841" y="2571750"/>
            <a:ext cx="1331159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Дуга 40"/>
          <p:cNvSpPr/>
          <p:nvPr/>
        </p:nvSpPr>
        <p:spPr>
          <a:xfrm>
            <a:off x="5669511" y="799262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flipH="1">
            <a:off x="2350020" y="799262"/>
            <a:ext cx="1125000" cy="1125000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>
            <a:off x="7628254" y="1697499"/>
            <a:ext cx="723934" cy="7239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flipH="1">
            <a:off x="5152902" y="1697499"/>
            <a:ext cx="723934" cy="7239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72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41" grpId="0" animBg="1"/>
      <p:bldP spid="42" grpId="0" animBg="1"/>
      <p:bldP spid="43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989568" y="4011750"/>
            <a:ext cx="1876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Семязачаток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5" b="14065"/>
          <a:stretch/>
        </p:blipFill>
        <p:spPr>
          <a:xfrm rot="3522061">
            <a:off x="5680639" y="1096703"/>
            <a:ext cx="3695024" cy="26053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34" y="1485625"/>
            <a:ext cx="1611461" cy="2133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248" y="996750"/>
            <a:ext cx="1717035" cy="311175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751388" y="1176750"/>
            <a:ext cx="2283151" cy="108000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705099" y="2256750"/>
            <a:ext cx="1416901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81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725" y="1488943"/>
            <a:ext cx="2040990" cy="27028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17" y="1539985"/>
            <a:ext cx="3165700" cy="24962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00" y="2902225"/>
            <a:ext cx="1102512" cy="8099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7000" y="288000"/>
            <a:ext cx="346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Опыление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713921" y="329175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502301" y="329175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74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81587">
            <a:off x="5485759" y="621970"/>
            <a:ext cx="3752478" cy="3752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81587">
            <a:off x="18167" y="621968"/>
            <a:ext cx="3752478" cy="37524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981" y="612630"/>
            <a:ext cx="1030556" cy="1364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17" y="3098470"/>
            <a:ext cx="1444796" cy="11392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41" y="2382986"/>
            <a:ext cx="563540" cy="414001"/>
          </a:xfrm>
          <a:prstGeom prst="rect">
            <a:avLst/>
          </a:prstGeom>
        </p:spPr>
      </p:pic>
      <p:sp>
        <p:nvSpPr>
          <p:cNvPr id="14" name="Дуга 13"/>
          <p:cNvSpPr/>
          <p:nvPr/>
        </p:nvSpPr>
        <p:spPr>
          <a:xfrm rot="6067802" flipH="1" flipV="1">
            <a:off x="2628154" y="461863"/>
            <a:ext cx="1448145" cy="1448145"/>
          </a:xfrm>
          <a:prstGeom prst="arc">
            <a:avLst>
              <a:gd name="adj1" fmla="val 16200000"/>
              <a:gd name="adj2" fmla="val 4042816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6067802">
            <a:off x="4810036" y="3224623"/>
            <a:ext cx="1448145" cy="1448145"/>
          </a:xfrm>
          <a:prstGeom prst="arc">
            <a:avLst>
              <a:gd name="adj1" fmla="val 16200000"/>
              <a:gd name="adj2" fmla="val 4042816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41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0" y="2113829"/>
            <a:ext cx="1242549" cy="9128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00" y="740676"/>
            <a:ext cx="1489435" cy="36591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24" y="816750"/>
            <a:ext cx="1935127" cy="3506994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2510868" y="260116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101250" y="2612311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88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55" y="816750"/>
            <a:ext cx="1489435" cy="36591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431" y="1405059"/>
            <a:ext cx="1629283" cy="2492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262" y="1405059"/>
            <a:ext cx="1882024" cy="2492295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2682375" y="2616424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32475" y="2616424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71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7000" y="546750"/>
            <a:ext cx="3686717" cy="39698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87000" y="2931750"/>
            <a:ext cx="1769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Крылышки семян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5196306" y="3291750"/>
            <a:ext cx="1519271" cy="389198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601118" y="2832620"/>
            <a:ext cx="1129463" cy="45913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29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1272">
            <a:off x="4873361" y="95620"/>
            <a:ext cx="5041609" cy="50416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00" y="1446750"/>
            <a:ext cx="2722921" cy="230092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4212000" y="2597213"/>
            <a:ext cx="99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75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421">
            <a:off x="4374792" y="1044574"/>
            <a:ext cx="1981749" cy="3207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87000" y="1050576"/>
            <a:ext cx="148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Семядоли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229941" y="1277141"/>
            <a:ext cx="1457059" cy="615317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470532" y="1277141"/>
            <a:ext cx="1216468" cy="854575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370268" y="2559040"/>
            <a:ext cx="1416995" cy="297328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99025" y="2358985"/>
            <a:ext cx="148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Зародыш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78430" y="3249222"/>
            <a:ext cx="1769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Эндосперм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5607000" y="3457952"/>
            <a:ext cx="1180263" cy="148664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3625094" y="1806750"/>
            <a:ext cx="949007" cy="552236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35521" y="1467485"/>
            <a:ext cx="1489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Семенная кожура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1638" y="4377955"/>
            <a:ext cx="337479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Семя сосны</a:t>
            </a:r>
          </a:p>
        </p:txBody>
      </p:sp>
    </p:spTree>
    <p:extLst>
      <p:ext uri="{BB962C8B-B14F-4D97-AF65-F5344CB8AC3E}">
        <p14:creationId xmlns:p14="http://schemas.microsoft.com/office/powerpoint/2010/main" val="41018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9" t="11505" r="18504" b="14129"/>
          <a:stretch/>
        </p:blipFill>
        <p:spPr>
          <a:xfrm>
            <a:off x="4751388" y="411163"/>
            <a:ext cx="3718126" cy="43293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1638" y="4360226"/>
            <a:ext cx="337479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Проросток сосны</a:t>
            </a:r>
          </a:p>
        </p:txBody>
      </p:sp>
    </p:spTree>
    <p:extLst>
      <p:ext uri="{BB962C8B-B14F-4D97-AF65-F5344CB8AC3E}">
        <p14:creationId xmlns:p14="http://schemas.microsoft.com/office/powerpoint/2010/main" val="24870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913" y="540588"/>
            <a:ext cx="1963123" cy="4191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638" y="4360226"/>
            <a:ext cx="337479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Проросток сосны</a:t>
            </a:r>
          </a:p>
        </p:txBody>
      </p:sp>
    </p:spTree>
    <p:extLst>
      <p:ext uri="{BB962C8B-B14F-4D97-AF65-F5344CB8AC3E}">
        <p14:creationId xmlns:p14="http://schemas.microsoft.com/office/powerpoint/2010/main" val="145690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2000" y="276750"/>
            <a:ext cx="43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Высшие растения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5297" y="681750"/>
            <a:ext cx="1851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Споровые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13761" y="682773"/>
            <a:ext cx="2478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Семенные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18" y="1628561"/>
            <a:ext cx="518195" cy="11382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4364" y="3338709"/>
            <a:ext cx="913857" cy="1431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3" t="12360" r="32708" b="12108"/>
          <a:stretch/>
        </p:blipFill>
        <p:spPr>
          <a:xfrm>
            <a:off x="7226893" y="1959981"/>
            <a:ext cx="1685987" cy="28099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544" y="1655927"/>
            <a:ext cx="762913" cy="1066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57" y="3348794"/>
            <a:ext cx="607380" cy="13988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67" y="1553611"/>
            <a:ext cx="858759" cy="128813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572000" y="861750"/>
            <a:ext cx="0" cy="3870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5975" y="1034187"/>
            <a:ext cx="136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Моховидные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79420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Плауновидные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5975" y="2841750"/>
            <a:ext cx="1496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Хвощевидные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23292" y="2815489"/>
            <a:ext cx="1988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Папоротниковидные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47385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Голосеменные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00111" y="1034187"/>
            <a:ext cx="1947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Покрытосеменные</a:t>
            </a:r>
          </a:p>
          <a:p>
            <a:pPr algn="ctr"/>
            <a:r>
              <a:rPr lang="ru-RU" dirty="0">
                <a:latin typeface="+mn-lt"/>
              </a:rPr>
              <a:t>(Цветковые)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272" y="1725167"/>
            <a:ext cx="2472559" cy="309675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85" y="2721935"/>
            <a:ext cx="1658149" cy="2076750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>
            <a:stCxn id="6" idx="2"/>
          </p:cNvCxnSpPr>
          <p:nvPr/>
        </p:nvCxnSpPr>
        <p:spPr>
          <a:xfrm flipH="1">
            <a:off x="6732000" y="1082883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424906" y="1069879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65344" y="2827051"/>
            <a:ext cx="3981231" cy="0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118" y="3727160"/>
            <a:ext cx="1046870" cy="109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6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2000" y="276750"/>
            <a:ext cx="43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Высшие растения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5297" y="681750"/>
            <a:ext cx="1851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Споровые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13761" y="682773"/>
            <a:ext cx="2478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Семенные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18" y="1628561"/>
            <a:ext cx="518195" cy="11382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4364" y="3338709"/>
            <a:ext cx="913857" cy="1431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3" t="12360" r="32708" b="12108"/>
          <a:stretch/>
        </p:blipFill>
        <p:spPr>
          <a:xfrm>
            <a:off x="7226893" y="1959981"/>
            <a:ext cx="1685987" cy="28099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544" y="1655927"/>
            <a:ext cx="762913" cy="1066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57" y="3348794"/>
            <a:ext cx="607380" cy="13988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67" y="1553611"/>
            <a:ext cx="858759" cy="128813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572000" y="861750"/>
            <a:ext cx="0" cy="3870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5975" y="1034187"/>
            <a:ext cx="136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Моховидные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79420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Плауновидные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5975" y="2841750"/>
            <a:ext cx="1496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Хвощевидные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23293" y="2815489"/>
            <a:ext cx="20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Папоротниковидные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47385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Голосеменные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00111" y="1034187"/>
            <a:ext cx="1947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Покрытосеменные</a:t>
            </a:r>
          </a:p>
          <a:p>
            <a:pPr algn="ctr"/>
            <a:r>
              <a:rPr lang="ru-RU" dirty="0">
                <a:latin typeface="+mn-lt"/>
              </a:rPr>
              <a:t>(Цветковые)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272" y="1725167"/>
            <a:ext cx="2472559" cy="309675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85" y="2721935"/>
            <a:ext cx="1658149" cy="2076750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>
            <a:stCxn id="6" idx="2"/>
          </p:cNvCxnSpPr>
          <p:nvPr/>
        </p:nvCxnSpPr>
        <p:spPr>
          <a:xfrm flipH="1">
            <a:off x="6732000" y="1082883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424906" y="1069879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65344" y="2827051"/>
            <a:ext cx="3981231" cy="0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118" y="3727160"/>
            <a:ext cx="1046870" cy="109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1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3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3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000" y="996750"/>
            <a:ext cx="6526087" cy="4350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000" y="288000"/>
            <a:ext cx="495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Покрытосеменные растения 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6"/>
          <a:stretch/>
        </p:blipFill>
        <p:spPr>
          <a:xfrm>
            <a:off x="2292787" y="1416588"/>
            <a:ext cx="3246476" cy="37269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91" y="3065078"/>
            <a:ext cx="2172952" cy="217295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091478" y="916729"/>
            <a:ext cx="296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25</a:t>
            </a:r>
            <a:r>
              <a:rPr lang="en-US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0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000 видов </a:t>
            </a:r>
          </a:p>
        </p:txBody>
      </p:sp>
    </p:spTree>
    <p:extLst>
      <p:ext uri="{BB962C8B-B14F-4D97-AF65-F5344CB8AC3E}">
        <p14:creationId xmlns:p14="http://schemas.microsoft.com/office/powerpoint/2010/main" val="8520204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947275" y="4342955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Цветоножка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622">
            <a:off x="2257431" y="731401"/>
            <a:ext cx="4427355" cy="39046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06418" y="3878630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Цветоложе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2570123" y="1016376"/>
            <a:ext cx="246877" cy="2601245"/>
          </a:xfrm>
          <a:prstGeom prst="leftBrace">
            <a:avLst>
              <a:gd name="adj1" fmla="val 19781"/>
              <a:gd name="adj2" fmla="val 50000"/>
            </a:avLst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40494" y="2132332"/>
            <a:ext cx="187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Околоцветник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425335" y="1526178"/>
            <a:ext cx="1768641" cy="84874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425335" y="2374927"/>
            <a:ext cx="1768641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242712" y="2192558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Лепестки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081986" y="3528603"/>
            <a:ext cx="2025425" cy="521184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16864" y="4050415"/>
            <a:ext cx="2025425" cy="490407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16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2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622">
            <a:off x="2257431" y="731401"/>
            <a:ext cx="4427355" cy="3904615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>
            <a:endCxn id="19" idx="1"/>
          </p:cNvCxnSpPr>
          <p:nvPr/>
        </p:nvCxnSpPr>
        <p:spPr>
          <a:xfrm>
            <a:off x="5033034" y="2312932"/>
            <a:ext cx="2115114" cy="378754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148148" y="2507020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Тычинки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2172966" y="1897214"/>
            <a:ext cx="2408083" cy="529354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80278" y="2223886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Пестик</a:t>
            </a:r>
          </a:p>
        </p:txBody>
      </p:sp>
      <p:cxnSp>
        <p:nvCxnSpPr>
          <p:cNvPr id="14" name="Прямая соединительная линия 13"/>
          <p:cNvCxnSpPr>
            <a:endCxn id="19" idx="1"/>
          </p:cNvCxnSpPr>
          <p:nvPr/>
        </p:nvCxnSpPr>
        <p:spPr>
          <a:xfrm>
            <a:off x="4136440" y="1474349"/>
            <a:ext cx="3011708" cy="121733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49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1638" y="4360226"/>
            <a:ext cx="337479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Пестик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304603" y="451327"/>
            <a:ext cx="2429250" cy="4347079"/>
            <a:chOff x="3672000" y="636750"/>
            <a:chExt cx="1710000" cy="3060000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72000" y="1941750"/>
              <a:ext cx="1665000" cy="1710000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17000" y="861750"/>
              <a:ext cx="1665000" cy="283500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22000" y="636750"/>
              <a:ext cx="81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302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57" y="906750"/>
            <a:ext cx="3443854" cy="364728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H="1" flipV="1">
            <a:off x="6620084" y="2121751"/>
            <a:ext cx="567224" cy="164296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97000" y="3764716"/>
            <a:ext cx="119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Пыльца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1638" y="4199060"/>
            <a:ext cx="33747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Тычиночная нить с пыльником</a:t>
            </a:r>
          </a:p>
        </p:txBody>
      </p:sp>
    </p:spTree>
    <p:extLst>
      <p:ext uri="{BB962C8B-B14F-4D97-AF65-F5344CB8AC3E}">
        <p14:creationId xmlns:p14="http://schemas.microsoft.com/office/powerpoint/2010/main" val="381390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3" y="2798281"/>
            <a:ext cx="1988012" cy="19090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282" y="1656723"/>
            <a:ext cx="1879846" cy="19090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0" y="756505"/>
            <a:ext cx="1544412" cy="143430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1638" y="4377955"/>
            <a:ext cx="337479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Пыльца</a:t>
            </a:r>
          </a:p>
        </p:txBody>
      </p:sp>
    </p:spTree>
    <p:extLst>
      <p:ext uri="{BB962C8B-B14F-4D97-AF65-F5344CB8AC3E}">
        <p14:creationId xmlns:p14="http://schemas.microsoft.com/office/powerpoint/2010/main" val="72139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8641" y="867219"/>
            <a:ext cx="225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Обоеполый цветок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82000" y="861750"/>
            <a:ext cx="31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Однополые цветки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3" y="1991509"/>
            <a:ext cx="1895704" cy="22902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00" y="1991509"/>
            <a:ext cx="1895704" cy="22902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1991509"/>
            <a:ext cx="1895704" cy="2290241"/>
          </a:xfrm>
          <a:prstGeom prst="rect">
            <a:avLst/>
          </a:prstGeom>
        </p:spPr>
      </p:pic>
      <p:sp>
        <p:nvSpPr>
          <p:cNvPr id="11" name="Дуга 10"/>
          <p:cNvSpPr/>
          <p:nvPr/>
        </p:nvSpPr>
        <p:spPr>
          <a:xfrm rot="21067278" flipH="1">
            <a:off x="4305465" y="1276302"/>
            <a:ext cx="1122629" cy="1122629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532722">
            <a:off x="6547399" y="1297570"/>
            <a:ext cx="1122629" cy="1122629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97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00" y="787447"/>
            <a:ext cx="3576855" cy="35768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893" y="772460"/>
            <a:ext cx="3576855" cy="357685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079474" y="1221750"/>
            <a:ext cx="2674018" cy="2674018"/>
          </a:xfrm>
          <a:prstGeom prst="ellipse">
            <a:avLst/>
          </a:prstGeom>
          <a:solidFill>
            <a:srgbClr val="B4CEF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143" y="1473641"/>
            <a:ext cx="2204468" cy="220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4485">
            <a:off x="3041490" y="1014610"/>
            <a:ext cx="3237533" cy="3005438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2952750" y="3117730"/>
            <a:ext cx="1604161" cy="33030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13934" y="3263366"/>
            <a:ext cx="164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Семя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220592" y="2875873"/>
            <a:ext cx="970658" cy="24185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76933" y="2933064"/>
            <a:ext cx="182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Околоплодник </a:t>
            </a:r>
          </a:p>
        </p:txBody>
      </p:sp>
    </p:spTree>
    <p:extLst>
      <p:ext uri="{BB962C8B-B14F-4D97-AF65-F5344CB8AC3E}">
        <p14:creationId xmlns:p14="http://schemas.microsoft.com/office/powerpoint/2010/main" val="206639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781" y="771066"/>
            <a:ext cx="4410684" cy="44106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394" y="861750"/>
            <a:ext cx="4365000" cy="436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88" y="427138"/>
            <a:ext cx="4979612" cy="497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851150"/>
      </p:ext>
    </p:extLst>
  </p:cSld>
  <p:clrMapOvr>
    <a:masterClrMapping/>
  </p:clrMapOvr>
  <p:transition spd="slow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918" y="2510442"/>
            <a:ext cx="3427772" cy="2325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679" y="366750"/>
            <a:ext cx="274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Репродуктивные</a:t>
            </a:r>
          </a:p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(генеративные)</a:t>
            </a:r>
          </a:p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органы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7000" y="366750"/>
            <a:ext cx="274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Вегетативные</a:t>
            </a:r>
          </a:p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органы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2001" y="1666324"/>
            <a:ext cx="23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Цветок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1" y="2088383"/>
            <a:ext cx="23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Плод с семенами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57144" y="1666324"/>
            <a:ext cx="23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Корень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57144" y="2088383"/>
            <a:ext cx="23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Стебель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57144" y="2489824"/>
            <a:ext cx="23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+mn-lt"/>
              </a:rPr>
              <a:t>Лист </a:t>
            </a:r>
          </a:p>
        </p:txBody>
      </p:sp>
    </p:spTree>
    <p:extLst>
      <p:ext uri="{BB962C8B-B14F-4D97-AF65-F5344CB8AC3E}">
        <p14:creationId xmlns:p14="http://schemas.microsoft.com/office/powerpoint/2010/main" val="109768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844" y="290533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Период жизни однолетнего растения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661" y="1395000"/>
            <a:ext cx="1064085" cy="2391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644" y="1395000"/>
            <a:ext cx="999242" cy="2391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990" y="2534208"/>
            <a:ext cx="980133" cy="1227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50" y="1717758"/>
            <a:ext cx="974118" cy="20567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60" y="1358961"/>
            <a:ext cx="1064085" cy="2391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942" y="1370050"/>
            <a:ext cx="999242" cy="23917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13" y="1693971"/>
            <a:ext cx="974118" cy="20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1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88000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Однолетние растения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852" y="1789376"/>
            <a:ext cx="1456296" cy="2847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750" y="1045336"/>
            <a:ext cx="1385249" cy="37237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83" y="1599929"/>
            <a:ext cx="3149525" cy="314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6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88000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Период жизни двулетнего растения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63" y="1835192"/>
            <a:ext cx="991453" cy="17841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667" y="1891099"/>
            <a:ext cx="968376" cy="17282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086" y="1734699"/>
            <a:ext cx="970720" cy="18846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293" y="2190012"/>
            <a:ext cx="972120" cy="1429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036" y="1473790"/>
            <a:ext cx="977821" cy="21420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359" y="1265258"/>
            <a:ext cx="983390" cy="23505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59" y="1176750"/>
            <a:ext cx="986641" cy="243974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7211" y="3833671"/>
            <a:ext cx="9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1-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й 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23293" y="3863361"/>
            <a:ext cx="9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й год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12000" y="3833671"/>
            <a:ext cx="820211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106820" y="3833671"/>
            <a:ext cx="78018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2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97000" y="288000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Двулетние растения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000" y="1440258"/>
            <a:ext cx="3292080" cy="32920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00" y="816276"/>
            <a:ext cx="3916062" cy="39160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31" y="1581750"/>
            <a:ext cx="2509951" cy="235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8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88000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Период жизни многолетнего растения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710" y="2335837"/>
            <a:ext cx="689588" cy="8636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87" y="1932599"/>
            <a:ext cx="697287" cy="12606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150" y="1495758"/>
            <a:ext cx="748459" cy="17018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946" y="1579391"/>
            <a:ext cx="687757" cy="16138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7" y="2352098"/>
            <a:ext cx="676717" cy="8475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317" y="1925214"/>
            <a:ext cx="697287" cy="12606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305" y="2322160"/>
            <a:ext cx="689588" cy="8636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442" y="1485819"/>
            <a:ext cx="748459" cy="17018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33" y="1579468"/>
            <a:ext cx="687757" cy="16138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643" y="2329546"/>
            <a:ext cx="689588" cy="8636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100" y="2327493"/>
            <a:ext cx="689588" cy="86369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3672" y="3507418"/>
            <a:ext cx="9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+mn-lt"/>
              </a:rPr>
              <a:t>1-</a:t>
            </a:r>
            <a:r>
              <a:rPr lang="ru-RU" sz="1800" dirty="0">
                <a:latin typeface="+mn-lt"/>
              </a:rPr>
              <a:t>й год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63910" y="3507418"/>
            <a:ext cx="9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2</a:t>
            </a:r>
            <a:r>
              <a:rPr lang="en-US" sz="1800" dirty="0">
                <a:latin typeface="+mn-lt"/>
              </a:rPr>
              <a:t>-</a:t>
            </a:r>
            <a:r>
              <a:rPr lang="ru-RU" sz="1800" dirty="0">
                <a:latin typeface="+mn-lt"/>
              </a:rPr>
              <a:t>й год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50051" y="3507418"/>
            <a:ext cx="94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3</a:t>
            </a:r>
            <a:r>
              <a:rPr lang="en-US" sz="1800" dirty="0">
                <a:latin typeface="+mn-lt"/>
              </a:rPr>
              <a:t>-</a:t>
            </a:r>
            <a:r>
              <a:rPr lang="ru-RU" sz="1800" dirty="0">
                <a:latin typeface="+mn-lt"/>
              </a:rPr>
              <a:t>й год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87350" y="3507418"/>
            <a:ext cx="820211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26305" y="3513849"/>
            <a:ext cx="820211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17322" y="3515064"/>
            <a:ext cx="820211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20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97000" y="288000"/>
            <a:ext cx="693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Многолетние растения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1986750"/>
            <a:ext cx="2286837" cy="22868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000" y="1851750"/>
            <a:ext cx="2056682" cy="2056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951" y="1221750"/>
            <a:ext cx="2873699" cy="287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6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533" y="861750"/>
            <a:ext cx="4205065" cy="35371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95598" y="3336750"/>
            <a:ext cx="148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Тычинка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887000" y="2211750"/>
            <a:ext cx="2025000" cy="990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00924" y="3111750"/>
            <a:ext cx="148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Пестик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2054131" y="2088231"/>
            <a:ext cx="2347129" cy="10235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1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533" y="861750"/>
            <a:ext cx="4205065" cy="35371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00" y="2094231"/>
            <a:ext cx="1507245" cy="21310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7000" y="4332714"/>
            <a:ext cx="148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Завязь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2097000" y="2657368"/>
            <a:ext cx="2071989" cy="769382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17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1041750"/>
            <a:ext cx="1588570" cy="3139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409" y="1674953"/>
            <a:ext cx="1453466" cy="24991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529">
            <a:off x="4950143" y="1709896"/>
            <a:ext cx="1417371" cy="24575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895" y="1872649"/>
            <a:ext cx="1493066" cy="2329700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2141625" y="284175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346911" y="284175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540145" y="2841750"/>
            <a:ext cx="54075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80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728" y="-623250"/>
            <a:ext cx="4415044" cy="55296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1638" y="4199060"/>
            <a:ext cx="33747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Лиственница европейская (обыкновенная)</a:t>
            </a:r>
          </a:p>
        </p:txBody>
      </p:sp>
    </p:spTree>
    <p:extLst>
      <p:ext uri="{BB962C8B-B14F-4D97-AF65-F5344CB8AC3E}">
        <p14:creationId xmlns:p14="http://schemas.microsoft.com/office/powerpoint/2010/main" val="163094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074" y="646646"/>
            <a:ext cx="2294925" cy="3860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652000" y="830559"/>
            <a:ext cx="2238746" cy="3492277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4122000" y="2612963"/>
            <a:ext cx="945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37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9663" y="813114"/>
            <a:ext cx="2238746" cy="3492277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>
            <a:endCxn id="8" idx="2"/>
          </p:cNvCxnSpPr>
          <p:nvPr/>
        </p:nvCxnSpPr>
        <p:spPr>
          <a:xfrm flipV="1">
            <a:off x="4662000" y="2976750"/>
            <a:ext cx="1833598" cy="645928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22397" y="2576640"/>
            <a:ext cx="1946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Яйцеклетка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1536" y="1979751"/>
            <a:ext cx="13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n</a:t>
            </a:r>
            <a:endParaRPr lang="ru-RU" sz="12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93877" y="2549596"/>
            <a:ext cx="13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n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431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9663" y="813114"/>
            <a:ext cx="2238746" cy="3492277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4662000" y="2976750"/>
            <a:ext cx="1833598" cy="645928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22397" y="2576640"/>
            <a:ext cx="1946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Яйцеклетка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4392630" y="1792613"/>
            <a:ext cx="404370" cy="4953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4323961" y="2453545"/>
            <a:ext cx="450149" cy="463443"/>
          </a:xfrm>
          <a:prstGeom prst="ellipse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4305778" y="2291524"/>
            <a:ext cx="450000" cy="450000"/>
            <a:chOff x="3357000" y="2256750"/>
            <a:chExt cx="319890" cy="319890"/>
          </a:xfrm>
        </p:grpSpPr>
        <p:sp>
          <p:nvSpPr>
            <p:cNvPr id="2" name="Овал 1"/>
            <p:cNvSpPr/>
            <p:nvPr/>
          </p:nvSpPr>
          <p:spPr>
            <a:xfrm>
              <a:off x="3357000" y="2256750"/>
              <a:ext cx="319890" cy="319890"/>
            </a:xfrm>
            <a:prstGeom prst="ellipse">
              <a:avLst/>
            </a:prstGeom>
            <a:solidFill>
              <a:srgbClr val="FFC893"/>
            </a:solidFill>
            <a:ln>
              <a:solidFill>
                <a:srgbClr val="C990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>
              <a:off x="3492000" y="2346750"/>
              <a:ext cx="90000" cy="90000"/>
            </a:xfrm>
            <a:prstGeom prst="ellipse">
              <a:avLst/>
            </a:prstGeom>
            <a:solidFill>
              <a:srgbClr val="684F43"/>
            </a:solidFill>
            <a:ln>
              <a:solidFill>
                <a:srgbClr val="684F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18789" y="2493462"/>
            <a:ext cx="432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2n</a:t>
            </a:r>
            <a:endParaRPr lang="ru-RU" sz="1200" dirty="0">
              <a:latin typeface="+mn-lt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2850599" y="1469649"/>
            <a:ext cx="1413957" cy="871393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93729" y="914785"/>
            <a:ext cx="19464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Диплоидное вторичное ядро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1" y="4011750"/>
            <a:ext cx="2412001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481400" y="4211755"/>
            <a:ext cx="3374797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Зародышевый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мешок</a:t>
            </a:r>
          </a:p>
        </p:txBody>
      </p:sp>
    </p:spTree>
    <p:extLst>
      <p:ext uri="{BB962C8B-B14F-4D97-AF65-F5344CB8AC3E}">
        <p14:creationId xmlns:p14="http://schemas.microsoft.com/office/powerpoint/2010/main" val="19970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8791" y="4294383"/>
            <a:ext cx="157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Тычинка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8742" y="568193"/>
            <a:ext cx="1259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Пыльник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07000" y="4041930"/>
            <a:ext cx="222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Поперечный разрез пыльника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5693838" y="11681"/>
            <a:ext cx="2196819" cy="43180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7673" y="533812"/>
            <a:ext cx="1539605" cy="3862061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 flipV="1">
            <a:off x="2536058" y="906747"/>
            <a:ext cx="842295" cy="645747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877153"/>
      </p:ext>
    </p:extLst>
  </p:cSld>
  <p:clrMapOvr>
    <a:masterClrMapping/>
  </p:clrMapOvr>
  <p:transition spd="slow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000" y="1276225"/>
            <a:ext cx="2458304" cy="25555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409" y="1307703"/>
            <a:ext cx="2869259" cy="2558424"/>
          </a:xfrm>
          <a:prstGeom prst="rect">
            <a:avLst/>
          </a:prstGeom>
        </p:spPr>
      </p:pic>
      <p:sp>
        <p:nvSpPr>
          <p:cNvPr id="4" name="Shape 87"/>
          <p:cNvSpPr txBox="1"/>
          <p:nvPr/>
        </p:nvSpPr>
        <p:spPr>
          <a:xfrm>
            <a:off x="208786" y="142610"/>
            <a:ext cx="7198213" cy="73284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40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Схема развития мужского гаметофита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9364" y="4099642"/>
            <a:ext cx="184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1 ― микроспора.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9364" y="4438196"/>
            <a:ext cx="8267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 ― </a:t>
            </a:r>
            <a:r>
              <a:rPr lang="ru-RU" sz="16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двуклеточное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пыльцевое зерно, клетка-трубка и генеративная клетка.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77000" y="1316576"/>
            <a:ext cx="22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97000" y="1122336"/>
            <a:ext cx="22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+mn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2138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88" y="881755"/>
            <a:ext cx="3279031" cy="333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638" y="4211755"/>
            <a:ext cx="3374797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Пыльца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покрытосеменных</a:t>
            </a:r>
          </a:p>
        </p:txBody>
      </p:sp>
    </p:spTree>
    <p:extLst>
      <p:ext uri="{BB962C8B-B14F-4D97-AF65-F5344CB8AC3E}">
        <p14:creationId xmlns:p14="http://schemas.microsoft.com/office/powerpoint/2010/main" val="236023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r="26321"/>
          <a:stretch/>
        </p:blipFill>
        <p:spPr>
          <a:xfrm>
            <a:off x="3447000" y="231750"/>
            <a:ext cx="2295000" cy="4641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67404" y="1536750"/>
            <a:ext cx="155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Пыльцевая трубка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611731" y="1896750"/>
            <a:ext cx="1220744" cy="82730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85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67404" y="3689921"/>
            <a:ext cx="1558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Спермии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899" y="1214696"/>
            <a:ext cx="5262230" cy="2295604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>
            <a:endCxn id="8" idx="0"/>
          </p:cNvCxnSpPr>
          <p:nvPr/>
        </p:nvCxnSpPr>
        <p:spPr>
          <a:xfrm flipH="1">
            <a:off x="6346459" y="2388197"/>
            <a:ext cx="562366" cy="1301724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8" idx="0"/>
          </p:cNvCxnSpPr>
          <p:nvPr/>
        </p:nvCxnSpPr>
        <p:spPr>
          <a:xfrm>
            <a:off x="6307364" y="2362498"/>
            <a:ext cx="39095" cy="1327423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6323" y="1979694"/>
            <a:ext cx="532930" cy="3828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1638" y="4199060"/>
            <a:ext cx="33747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Прорастание пыльцевого зерна</a:t>
            </a:r>
          </a:p>
        </p:txBody>
      </p:sp>
    </p:spTree>
    <p:extLst>
      <p:ext uri="{BB962C8B-B14F-4D97-AF65-F5344CB8AC3E}">
        <p14:creationId xmlns:p14="http://schemas.microsoft.com/office/powerpoint/2010/main" val="255824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r="26321"/>
          <a:stretch/>
        </p:blipFill>
        <p:spPr>
          <a:xfrm>
            <a:off x="3447000" y="231750"/>
            <a:ext cx="2295000" cy="4641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67404" y="1536750"/>
            <a:ext cx="155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Пыльцевая трубка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611731" y="1896750"/>
            <a:ext cx="1220744" cy="82730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1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29" y="1041750"/>
            <a:ext cx="3572043" cy="33264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92612" y="411163"/>
            <a:ext cx="4751388" cy="4321175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675500" y="701746"/>
            <a:ext cx="4365000" cy="3760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Одна мужская гамета перемещается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к яйцеклетке и сливается с ней. </a:t>
            </a:r>
          </a:p>
          <a:p>
            <a:pPr>
              <a:lnSpc>
                <a:spcPct val="125000"/>
              </a:lnSpc>
            </a:pP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Из двух гаплоидных гамет в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результате оплодотворения возникает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диплоидная зигота, из которой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развивается зародыш семени. </a:t>
            </a:r>
          </a:p>
          <a:p>
            <a:pPr>
              <a:lnSpc>
                <a:spcPct val="125000"/>
              </a:lnSpc>
            </a:pP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Вторая мужская гамета перемещается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к диплоидному вторичному ядру,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образуется ядро, которое содержит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тройной набор хромосом. </a:t>
            </a:r>
          </a:p>
        </p:txBody>
      </p:sp>
    </p:spTree>
    <p:extLst>
      <p:ext uri="{BB962C8B-B14F-4D97-AF65-F5344CB8AC3E}">
        <p14:creationId xmlns:p14="http://schemas.microsoft.com/office/powerpoint/2010/main" val="148582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2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2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000" y="816750"/>
            <a:ext cx="2700339" cy="34409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616" y="1592153"/>
            <a:ext cx="1235623" cy="18901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1638" y="4199060"/>
            <a:ext cx="33747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Строение зрелой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шишки сосны</a:t>
            </a:r>
          </a:p>
        </p:txBody>
      </p:sp>
    </p:spTree>
    <p:extLst>
      <p:ext uri="{BB962C8B-B14F-4D97-AF65-F5344CB8AC3E}">
        <p14:creationId xmlns:p14="http://schemas.microsoft.com/office/powerpoint/2010/main" val="370257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72855" y="1131750"/>
            <a:ext cx="4392000" cy="288000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908724" y="1661105"/>
            <a:ext cx="40732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Оплодотворение, при котором одна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мужская гамета сливается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 яйцеклеткой, а вторая ― с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вторичным ядром, называется </a:t>
            </a:r>
          </a:p>
          <a:p>
            <a:pPr>
              <a:lnSpc>
                <a:spcPct val="1250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двойным оплодотворением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29" y="1041750"/>
            <a:ext cx="3572043" cy="332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4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41217">
            <a:off x="5067000" y="565106"/>
            <a:ext cx="2475000" cy="39046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442" y="4199060"/>
            <a:ext cx="25786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Двойное </a:t>
            </a:r>
          </a:p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оплодотворение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111857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000" y="875266"/>
            <a:ext cx="3076594" cy="33952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794" y="549398"/>
            <a:ext cx="3655083" cy="3517943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2380646" y="3471752"/>
            <a:ext cx="4303689" cy="29779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47000" y="1157468"/>
            <a:ext cx="4057948" cy="137710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5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222" y="-645179"/>
            <a:ext cx="5482778" cy="57054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96443">
            <a:off x="772317" y="1262109"/>
            <a:ext cx="2622830" cy="2622830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>
            <a:off x="3806388" y="2586162"/>
            <a:ext cx="945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5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350" y="366132"/>
            <a:ext cx="2565400" cy="2570651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22000" y="2350299"/>
            <a:ext cx="503992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Процесс оплодотворения у покрытосеменных растений был открыт</a:t>
            </a:r>
          </a:p>
          <a:p>
            <a:pPr>
              <a:lnSpc>
                <a:spcPct val="130000"/>
              </a:lnSpc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профессором Киевского университета в 1898 г. </a:t>
            </a:r>
          </a:p>
          <a:p>
            <a:pPr>
              <a:lnSpc>
                <a:spcPct val="130000"/>
              </a:lnSpc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и назван им процессом двойного оплодотворения.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67073" y="1221750"/>
            <a:ext cx="4817187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400" dirty="0">
                <a:solidFill>
                  <a:srgbClr val="FFE566"/>
                </a:solidFill>
                <a:latin typeface="+mj-lt"/>
              </a:rPr>
              <a:t>Сергей Гаврилович </a:t>
            </a:r>
            <a:r>
              <a:rPr lang="ru-RU" sz="2400" dirty="0" err="1">
                <a:solidFill>
                  <a:srgbClr val="FFE566"/>
                </a:solidFill>
                <a:latin typeface="+mj-lt"/>
              </a:rPr>
              <a:t>Навашин</a:t>
            </a:r>
            <a:r>
              <a:rPr lang="ru-RU" sz="2400" dirty="0">
                <a:solidFill>
                  <a:srgbClr val="FFE566"/>
                </a:solidFill>
                <a:latin typeface="+mj-lt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ru-RU" dirty="0">
                <a:solidFill>
                  <a:schemeClr val="bg1"/>
                </a:solidFill>
              </a:rPr>
              <a:t>(1857—1930)</a:t>
            </a:r>
          </a:p>
        </p:txBody>
      </p:sp>
    </p:spTree>
    <p:extLst>
      <p:ext uri="{BB962C8B-B14F-4D97-AF65-F5344CB8AC3E}">
        <p14:creationId xmlns:p14="http://schemas.microsoft.com/office/powerpoint/2010/main" val="22544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1017" y="1122711"/>
            <a:ext cx="2935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+mj-lt"/>
              </a:rPr>
              <a:t>Опыление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26717" y="2778125"/>
            <a:ext cx="20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</a:rPr>
              <a:t>Самоопыление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54078" y="2630416"/>
            <a:ext cx="2070000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Перекрёстное опыление</a:t>
            </a:r>
          </a:p>
        </p:txBody>
      </p:sp>
      <p:sp>
        <p:nvSpPr>
          <p:cNvPr id="7" name="Дуга 6"/>
          <p:cNvSpPr/>
          <p:nvPr/>
        </p:nvSpPr>
        <p:spPr>
          <a:xfrm rot="21067278" flipH="1">
            <a:off x="2396778" y="1568361"/>
            <a:ext cx="1448145" cy="1448145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532722">
            <a:off x="5290145" y="1568361"/>
            <a:ext cx="1448145" cy="1448145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05035" y="2581288"/>
            <a:ext cx="2521966" cy="793784"/>
          </a:xfrm>
          <a:prstGeom prst="roundRect">
            <a:avLst/>
          </a:prstGeom>
          <a:noFill/>
          <a:ln w="19050">
            <a:solidFill>
              <a:srgbClr val="002060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bIns="180000" rtlCol="0" anchor="ctr">
            <a:spAutoFit/>
          </a:bodyPr>
          <a:lstStyle/>
          <a:p>
            <a:pPr algn="ctr"/>
            <a:endParaRPr lang="ru-RU" sz="23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28095" y="2611512"/>
            <a:ext cx="2521966" cy="793784"/>
          </a:xfrm>
          <a:prstGeom prst="roundRect">
            <a:avLst/>
          </a:prstGeom>
          <a:noFill/>
          <a:ln w="19050">
            <a:solidFill>
              <a:srgbClr val="002060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bIns="180000" rtlCol="0" anchor="ctr">
            <a:spAutoFit/>
          </a:bodyPr>
          <a:lstStyle/>
          <a:p>
            <a:pPr algn="ctr"/>
            <a:endParaRPr lang="ru-RU" sz="23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53316" y="2228312"/>
            <a:ext cx="703438" cy="703438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1</a:t>
            </a:r>
          </a:p>
        </p:txBody>
      </p:sp>
      <p:sp>
        <p:nvSpPr>
          <p:cNvPr id="12" name="Овал 11"/>
          <p:cNvSpPr/>
          <p:nvPr/>
        </p:nvSpPr>
        <p:spPr>
          <a:xfrm>
            <a:off x="4993562" y="2228312"/>
            <a:ext cx="703438" cy="703438"/>
          </a:xfrm>
          <a:prstGeom prst="ellipse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5051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13" y="758416"/>
            <a:ext cx="3028718" cy="365906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626033" y="171675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42261" y="131175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949472" y="99675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00598" y="86175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442" y="4377955"/>
            <a:ext cx="2578638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Самоопыление</a:t>
            </a:r>
          </a:p>
        </p:txBody>
      </p:sp>
    </p:spTree>
    <p:extLst>
      <p:ext uri="{BB962C8B-B14F-4D97-AF65-F5344CB8AC3E}">
        <p14:creationId xmlns:p14="http://schemas.microsoft.com/office/powerpoint/2010/main" val="21887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00" y="1131750"/>
            <a:ext cx="3721964" cy="37219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66" y="473708"/>
            <a:ext cx="720750" cy="4265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475" y="1939381"/>
            <a:ext cx="2800266" cy="280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02793"/>
      </p:ext>
    </p:extLst>
  </p:cSld>
  <p:clrMapOvr>
    <a:masterClrMapping/>
  </p:clrMapOvr>
  <p:transition spd="slow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619" y="1004000"/>
            <a:ext cx="2752031" cy="33247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28" y="1004000"/>
            <a:ext cx="2752031" cy="3324789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4395603" y="1531861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09589" y="122900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25201" y="1000802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95759" y="82400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015177" y="82400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08342" y="996271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780201" y="122900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115505" y="1531861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699693" y="644000"/>
            <a:ext cx="180000" cy="180000"/>
          </a:xfrm>
          <a:prstGeom prst="ellipse">
            <a:avLst/>
          </a:prstGeom>
          <a:solidFill>
            <a:srgbClr val="D865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-1" y="4011750"/>
            <a:ext cx="3311525" cy="1131750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6442" y="4211755"/>
            <a:ext cx="2578638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+mn-lt"/>
              </a:rPr>
              <a:t>Перекрёстное опыление</a:t>
            </a:r>
          </a:p>
        </p:txBody>
      </p:sp>
    </p:spTree>
    <p:extLst>
      <p:ext uri="{BB962C8B-B14F-4D97-AF65-F5344CB8AC3E}">
        <p14:creationId xmlns:p14="http://schemas.microsoft.com/office/powerpoint/2010/main" val="353287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1017" y="636750"/>
            <a:ext cx="2935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+mj-lt"/>
              </a:rPr>
              <a:t>Опыление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8260" y="2076750"/>
            <a:ext cx="427874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При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самоопылении</a:t>
            </a:r>
            <a:r>
              <a:rPr lang="ru-RU" sz="1800" dirty="0">
                <a:latin typeface="+mn-lt"/>
              </a:rPr>
              <a:t> сливаются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половые клетки, образовавшиеся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 одном растении</a:t>
            </a:r>
          </a:p>
        </p:txBody>
      </p:sp>
      <p:sp>
        <p:nvSpPr>
          <p:cNvPr id="7" name="Дуга 6"/>
          <p:cNvSpPr/>
          <p:nvPr/>
        </p:nvSpPr>
        <p:spPr>
          <a:xfrm rot="21067278" flipH="1">
            <a:off x="2496227" y="1028360"/>
            <a:ext cx="1448145" cy="1448145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532722">
            <a:off x="5305258" y="1024122"/>
            <a:ext cx="1448145" cy="1448145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516062" y="2076750"/>
            <a:ext cx="47359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При 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перекрёстном опылении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происходит перекомбинация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наследственных признаков отцовского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и материнского 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17478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977" y="1176750"/>
            <a:ext cx="2422362" cy="29240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2000" y="1019284"/>
            <a:ext cx="2564388" cy="3314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0138" y="1266750"/>
            <a:ext cx="2706511" cy="291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3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2000" y="276750"/>
            <a:ext cx="43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+mj-lt"/>
              </a:rPr>
              <a:t>Высшие растения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5297" y="681750"/>
            <a:ext cx="1851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Споровые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13761" y="682773"/>
            <a:ext cx="2478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+mn-lt"/>
              </a:rPr>
              <a:t>Семенные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18" y="1628561"/>
            <a:ext cx="518195" cy="11382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4364" y="3338709"/>
            <a:ext cx="913857" cy="1431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3" t="12360" r="32708" b="12108"/>
          <a:stretch/>
        </p:blipFill>
        <p:spPr>
          <a:xfrm>
            <a:off x="7226893" y="1959981"/>
            <a:ext cx="1685987" cy="28099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544" y="1655927"/>
            <a:ext cx="762913" cy="1066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57" y="3348794"/>
            <a:ext cx="607380" cy="13988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67" y="1553611"/>
            <a:ext cx="858759" cy="128813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572000" y="861750"/>
            <a:ext cx="0" cy="3870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5975" y="1034187"/>
            <a:ext cx="136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Моховидные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79420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Плауновидные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5975" y="2841750"/>
            <a:ext cx="1496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Хвощевидные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23293" y="2815489"/>
            <a:ext cx="20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Папоротниковидные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47385" y="1038052"/>
            <a:ext cx="194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Голосеменные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00111" y="1034187"/>
            <a:ext cx="1947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Отдел </a:t>
            </a:r>
          </a:p>
          <a:p>
            <a:pPr algn="ctr"/>
            <a:r>
              <a:rPr lang="ru-RU" dirty="0">
                <a:latin typeface="+mn-lt"/>
              </a:rPr>
              <a:t>Покрытосеменные</a:t>
            </a:r>
          </a:p>
          <a:p>
            <a:pPr algn="ctr"/>
            <a:r>
              <a:rPr lang="ru-RU" dirty="0">
                <a:latin typeface="+mn-lt"/>
              </a:rPr>
              <a:t>(Цветковые)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272" y="1725167"/>
            <a:ext cx="2472559" cy="309675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85" y="2721935"/>
            <a:ext cx="1658149" cy="2076750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>
            <a:stCxn id="6" idx="2"/>
          </p:cNvCxnSpPr>
          <p:nvPr/>
        </p:nvCxnSpPr>
        <p:spPr>
          <a:xfrm flipH="1">
            <a:off x="6732000" y="1082883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424906" y="1069879"/>
            <a:ext cx="20881" cy="3649455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65344" y="2827051"/>
            <a:ext cx="3981231" cy="0"/>
          </a:xfrm>
          <a:prstGeom prst="line">
            <a:avLst/>
          </a:prstGeom>
          <a:ln w="127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118" y="3727160"/>
            <a:ext cx="1046870" cy="109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7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32936" y="1986750"/>
            <a:ext cx="4142078" cy="3555000"/>
            <a:chOff x="542292" y="-443250"/>
            <a:chExt cx="7138531" cy="612675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7000" y="-443250"/>
              <a:ext cx="6126750" cy="612675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6191251" y="486382"/>
              <a:ext cx="1489572" cy="795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Мужские шишки</a:t>
              </a: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5763417" y="1263458"/>
              <a:ext cx="1066952" cy="489964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 flipV="1">
              <a:off x="1329238" y="1286564"/>
              <a:ext cx="860369" cy="628256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42292" y="486382"/>
              <a:ext cx="1489572" cy="795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Женские</a:t>
              </a:r>
            </a:p>
            <a:p>
              <a:pPr algn="ctr"/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шишки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311525" y="288000"/>
            <a:ext cx="5906132" cy="2895444"/>
            <a:chOff x="740494" y="731401"/>
            <a:chExt cx="8146170" cy="3993611"/>
          </a:xfrm>
        </p:grpSpPr>
        <p:sp>
          <p:nvSpPr>
            <p:cNvPr id="16" name="TextBox 15"/>
            <p:cNvSpPr txBox="1"/>
            <p:nvPr/>
          </p:nvSpPr>
          <p:spPr>
            <a:xfrm>
              <a:off x="5947275" y="4342954"/>
              <a:ext cx="1643952" cy="38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Цветоножка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2622">
              <a:off x="2257431" y="731401"/>
              <a:ext cx="4427355" cy="390461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106417" y="3878628"/>
              <a:ext cx="1643952" cy="38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Цветоложе</a:t>
              </a:r>
            </a:p>
          </p:txBody>
        </p:sp>
        <p:sp>
          <p:nvSpPr>
            <p:cNvPr id="19" name="Левая фигурная скобка 18"/>
            <p:cNvSpPr/>
            <p:nvPr/>
          </p:nvSpPr>
          <p:spPr>
            <a:xfrm>
              <a:off x="2570123" y="1016376"/>
              <a:ext cx="246877" cy="2601245"/>
            </a:xfrm>
            <a:prstGeom prst="leftBrace">
              <a:avLst>
                <a:gd name="adj1" fmla="val 19781"/>
                <a:gd name="adj2" fmla="val 50000"/>
              </a:avLst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0494" y="2132332"/>
              <a:ext cx="1873562" cy="38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Околоцветник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5425335" y="1526178"/>
              <a:ext cx="1768641" cy="848749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425335" y="2374927"/>
              <a:ext cx="1768641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242712" y="2192558"/>
              <a:ext cx="1643952" cy="38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Лепестки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081986" y="3528603"/>
              <a:ext cx="2025425" cy="521184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3916864" y="4050415"/>
              <a:ext cx="2025425" cy="490407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060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81587">
            <a:off x="5485759" y="621970"/>
            <a:ext cx="3752478" cy="3752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81587">
            <a:off x="18167" y="621968"/>
            <a:ext cx="3752478" cy="37524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981" y="612630"/>
            <a:ext cx="1030556" cy="1364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17" y="3098470"/>
            <a:ext cx="1444796" cy="11392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41" y="2382986"/>
            <a:ext cx="563540" cy="414001"/>
          </a:xfrm>
          <a:prstGeom prst="rect">
            <a:avLst/>
          </a:prstGeom>
        </p:spPr>
      </p:pic>
      <p:sp>
        <p:nvSpPr>
          <p:cNvPr id="14" name="Дуга 13"/>
          <p:cNvSpPr/>
          <p:nvPr/>
        </p:nvSpPr>
        <p:spPr>
          <a:xfrm rot="6067802" flipH="1" flipV="1">
            <a:off x="2628154" y="461863"/>
            <a:ext cx="1448145" cy="1448145"/>
          </a:xfrm>
          <a:prstGeom prst="arc">
            <a:avLst>
              <a:gd name="adj1" fmla="val 16200000"/>
              <a:gd name="adj2" fmla="val 4042816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6067802">
            <a:off x="4810036" y="3224623"/>
            <a:ext cx="1448145" cy="1448145"/>
          </a:xfrm>
          <a:prstGeom prst="arc">
            <a:avLst>
              <a:gd name="adj1" fmla="val 16200000"/>
              <a:gd name="adj2" fmla="val 4042816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2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411750"/>
            <a:ext cx="4612471" cy="42953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411750"/>
            <a:ext cx="4612471" cy="429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6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88000"/>
            <a:ext cx="346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Хвойные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2000" y="951750"/>
            <a:ext cx="57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Ель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17764" y="954808"/>
            <a:ext cx="11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Сосна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096" y="1351520"/>
            <a:ext cx="3860668" cy="38606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71607" y="951750"/>
            <a:ext cx="1135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Пихта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496" y="1363246"/>
            <a:ext cx="3998504" cy="399850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0" y="1922936"/>
            <a:ext cx="3251001" cy="325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3880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000" y="288000"/>
            <a:ext cx="346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j-lt"/>
              </a:rPr>
              <a:t>Хвойные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439" y="1044808"/>
            <a:ext cx="3482723" cy="436194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000" y="681749"/>
            <a:ext cx="4545001" cy="454500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00" y="2211750"/>
            <a:ext cx="3420000" cy="3420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60904" y="951750"/>
            <a:ext cx="88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Кедр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27255" y="954808"/>
            <a:ext cx="214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Можжевельник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48832" y="954808"/>
            <a:ext cx="175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Лиственница</a:t>
            </a:r>
          </a:p>
        </p:txBody>
      </p:sp>
    </p:spTree>
    <p:extLst>
      <p:ext uri="{BB962C8B-B14F-4D97-AF65-F5344CB8AC3E}">
        <p14:creationId xmlns:p14="http://schemas.microsoft.com/office/powerpoint/2010/main" val="2839519177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Office PowerPoint</Application>
  <PresentationFormat>Экран (16:9)</PresentationFormat>
  <Paragraphs>251</Paragraphs>
  <Slides>73</Slides>
  <Notes>35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80" baseType="lpstr">
      <vt:lpstr>Segoe UI Semibold</vt:lpstr>
      <vt:lpstr>Calibri</vt:lpstr>
      <vt:lpstr>Roboto Slab</vt:lpstr>
      <vt:lpstr>Blogger Sans</vt:lpstr>
      <vt:lpstr>Arial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2022-11-02T05:18:19Z</dcterms:modified>
</cp:coreProperties>
</file>