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83" r:id="rId2"/>
    <p:sldId id="286" r:id="rId3"/>
    <p:sldId id="262" r:id="rId4"/>
    <p:sldId id="287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2" r:id="rId22"/>
    <p:sldId id="285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A1F54D2-9BEA-4A57-9387-5A5B50A88286}">
          <p14:sldIdLst>
            <p14:sldId id="283"/>
            <p14:sldId id="286"/>
            <p14:sldId id="262"/>
            <p14:sldId id="287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4"/>
            <p14:sldId id="275"/>
            <p14:sldId id="276"/>
            <p14:sldId id="277"/>
            <p14:sldId id="278"/>
            <p14:sldId id="279"/>
            <p14:sldId id="280"/>
            <p14:sldId id="282"/>
            <p14:sldId id="285"/>
            <p14:sldId id="281"/>
          </p14:sldIdLst>
        </p14:section>
        <p14:section name="Раздел без заголовка" id="{3D7314A0-5DBC-4471-ADE7-92BF52CBB54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60"/>
  </p:normalViewPr>
  <p:slideViewPr>
    <p:cSldViewPr>
      <p:cViewPr varScale="1">
        <p:scale>
          <a:sx n="104" d="100"/>
          <a:sy n="104" d="100"/>
        </p:scale>
        <p:origin x="177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0CFE0-CE45-4DF4-8FD4-46FEB7F5FC18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CC75E-4A19-4173-8280-D27A67E536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658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9"/>
            <a:ext cx="7090947" cy="792088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43607" y="1124745"/>
            <a:ext cx="7090947" cy="4734054"/>
          </a:xfrm>
        </p:spPr>
        <p:txBody>
          <a:bodyPr/>
          <a:lstStyle>
            <a:lvl1pPr marL="0" indent="0">
              <a:buNone/>
              <a:defRPr sz="3200"/>
            </a:lvl1pPr>
            <a:lvl4pPr>
              <a:defRPr sz="3200"/>
            </a:lvl4pPr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dirty="0"/>
              <a:t>Go      after</a:t>
            </a:r>
          </a:p>
          <a:p>
            <a:pPr lvl="0"/>
            <a:r>
              <a:rPr lang="en-US" dirty="0"/>
              <a:t>			down with</a:t>
            </a:r>
            <a:endParaRPr lang="ru-RU" dirty="0"/>
          </a:p>
          <a:p>
            <a:pPr lvl="3"/>
            <a:r>
              <a:rPr lang="en-US" dirty="0"/>
              <a:t>off</a:t>
            </a:r>
          </a:p>
          <a:p>
            <a:pPr lvl="3"/>
            <a:r>
              <a:rPr lang="en-US" dirty="0"/>
              <a:t>through</a:t>
            </a:r>
          </a:p>
          <a:p>
            <a:pPr lvl="3"/>
            <a:r>
              <a:rPr lang="en-US" dirty="0"/>
              <a:t>up</a:t>
            </a:r>
          </a:p>
          <a:p>
            <a:pPr lvl="3"/>
            <a:r>
              <a:rPr lang="en-US" dirty="0"/>
              <a:t>with</a:t>
            </a:r>
          </a:p>
          <a:p>
            <a:pPr lvl="3"/>
            <a:r>
              <a:rPr lang="en-US" dirty="0"/>
              <a:t>without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FB0278D-3F85-4E79-9E18-026A2BA2E471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C1B5C92-13AF-4B68-B374-DD2488C27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08049"/>
            <a:ext cx="8053284" cy="1440160"/>
          </a:xfrm>
        </p:spPr>
        <p:txBody>
          <a:bodyPr/>
          <a:lstStyle/>
          <a:p>
            <a:r>
              <a:rPr lang="en-US" sz="6600" i="1" u="sng" dirty="0">
                <a:solidFill>
                  <a:schemeClr val="tx2">
                    <a:lumMod val="50000"/>
                  </a:schemeClr>
                </a:solidFill>
              </a:rPr>
              <a:t>PHRASAL VERBS</a:t>
            </a:r>
            <a:endParaRPr lang="ru-RU" sz="66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F:\Портфель\pubs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494" y="3140968"/>
            <a:ext cx="171373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727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through-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to get an experience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Портфель\21795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17825"/>
            <a:ext cx="2880320" cy="339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05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488832" cy="1440159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up-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to increase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Портфель\aqvg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92896"/>
            <a:ext cx="4608512" cy="346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78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with </a:t>
            </a:r>
            <a:r>
              <a:rPr lang="en-US" sz="6000" i="1" dirty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to</a:t>
            </a:r>
            <a:r>
              <a:rPr lang="en-US" sz="6000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match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Портфель\0041-0701-2313-29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72390"/>
            <a:ext cx="3528392" cy="449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96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6934" y="548680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without</a:t>
            </a:r>
            <a:r>
              <a:rPr lang="en-US" sz="6000" i="1" dirty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to</a:t>
            </a:r>
            <a:r>
              <a:rPr lang="en-US" sz="6000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lack</a:t>
            </a:r>
            <a:r>
              <a:rPr lang="en-US" sz="6000" i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not have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Портфель\1321444889_ar130651443205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76872"/>
            <a:ext cx="543837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35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68760"/>
            <a:ext cx="7117180" cy="3024336"/>
          </a:xfrm>
        </p:spPr>
        <p:txBody>
          <a:bodyPr/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The police officer </a:t>
            </a:r>
            <a:r>
              <a:rPr lang="en-US" sz="6000" u="sng" dirty="0">
                <a:solidFill>
                  <a:schemeClr val="tx2">
                    <a:lumMod val="50000"/>
                  </a:schemeClr>
                </a:solidFill>
              </a:rPr>
              <a:t>is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6000" u="sng" dirty="0">
                <a:solidFill>
                  <a:schemeClr val="tx2">
                    <a:lumMod val="50000"/>
                  </a:schemeClr>
                </a:solidFill>
              </a:rPr>
              <a:t>going  after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the bank robber.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04664"/>
            <a:ext cx="7117180" cy="861420"/>
          </a:xfrm>
        </p:spPr>
        <p:txBody>
          <a:bodyPr>
            <a:noAutofit/>
          </a:bodyPr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after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314" name="Picture 2" descr="C:\Documents and Settings\Сергей\Рабочий стол\9214401-cartoon-of-a-policeman-scaring-away-a-burgl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293096"/>
            <a:ext cx="5034136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21696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down with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648934"/>
            <a:ext cx="7117180" cy="2060848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Mary </a:t>
            </a:r>
            <a:r>
              <a:rPr lang="en-US" sz="4800" u="sng" dirty="0">
                <a:solidFill>
                  <a:schemeClr val="tx2">
                    <a:lumMod val="50000"/>
                  </a:schemeClr>
                </a:solidFill>
              </a:rPr>
              <a:t>went down </a:t>
            </a: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with the flu yesterday so she stayed in bed</a:t>
            </a:r>
            <a:r>
              <a:rPr lang="en-US" sz="40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F:\Портфель\i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5832648" cy="321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61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1362" y="404664"/>
            <a:ext cx="7117180" cy="936104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off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7158990" cy="1728192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This cheese smells strange. It’s probably </a:t>
            </a:r>
            <a:r>
              <a:rPr lang="en-US" sz="4800" u="sng" dirty="0">
                <a:solidFill>
                  <a:schemeClr val="tx2">
                    <a:lumMod val="50000"/>
                  </a:schemeClr>
                </a:solidFill>
              </a:rPr>
              <a:t>gone off</a:t>
            </a: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C:\Documents and Settings\Сергей\Рабочий стол\680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2450486" cy="183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Сергей\Рабочий стол\michael_ort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28347"/>
            <a:ext cx="1584176" cy="227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Сергей\Рабочий стол\0,,2755253_4,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29126"/>
            <a:ext cx="3348874" cy="24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7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704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through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7405212" cy="2016224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Jane </a:t>
            </a:r>
            <a:r>
              <a:rPr lang="en-US" sz="4800" u="sng" dirty="0">
                <a:solidFill>
                  <a:schemeClr val="tx2">
                    <a:lumMod val="50000"/>
                  </a:schemeClr>
                </a:solidFill>
              </a:rPr>
              <a:t>has gone through </a:t>
            </a: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a rough time at work.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F:\Портфель\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8880"/>
            <a:ext cx="3718953" cy="415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10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0688" y="188640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up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628800"/>
            <a:ext cx="7632848" cy="3744416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The price of petrol has </a:t>
            </a:r>
            <a:r>
              <a:rPr lang="en-US" sz="6000" u="sng" dirty="0">
                <a:solidFill>
                  <a:schemeClr val="tx2">
                    <a:lumMod val="50000"/>
                  </a:schemeClr>
                </a:solidFill>
              </a:rPr>
              <a:t>gone up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again.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F:\Портфель\272891-e5a0bf12058d809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779" y="3645024"/>
            <a:ext cx="2022177" cy="295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18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with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7117180" cy="1800200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Does this green dress </a:t>
            </a:r>
            <a:r>
              <a:rPr lang="en-US" sz="6000" u="sng" dirty="0">
                <a:solidFill>
                  <a:schemeClr val="tx2">
                    <a:lumMod val="50000"/>
                  </a:schemeClr>
                </a:solidFill>
              </a:rPr>
              <a:t>go with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my eyes?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F:\Портфель\a77671bdb22c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36912"/>
            <a:ext cx="2520280" cy="418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11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268760"/>
            <a:ext cx="7117180" cy="1470025"/>
          </a:xfrm>
        </p:spPr>
        <p:txBody>
          <a:bodyPr/>
          <a:lstStyle/>
          <a:p>
            <a:r>
              <a:rPr lang="en-US" sz="4800" dirty="0"/>
              <a:t>What do you think phrasal verbs are?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Сергей\AppData\Local\Temp\Temp1_анимашки цветы.zip\анимашки книги\i216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140968"/>
            <a:ext cx="1533525" cy="1409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553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764" y="-243408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without</a:t>
            </a:r>
            <a:endParaRPr lang="ru-RU" sz="6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7117180" cy="1800200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It is difficult to </a:t>
            </a:r>
            <a:r>
              <a:rPr lang="en-US" sz="4800" u="sng" dirty="0">
                <a:solidFill>
                  <a:schemeClr val="tx2">
                    <a:lumMod val="50000"/>
                  </a:schemeClr>
                </a:solidFill>
              </a:rPr>
              <a:t>go</a:t>
            </a: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4800" u="sng" dirty="0">
                <a:solidFill>
                  <a:schemeClr val="tx2">
                    <a:lumMod val="50000"/>
                  </a:schemeClr>
                </a:solidFill>
              </a:rPr>
              <a:t>without</a:t>
            </a: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 an umbrella when it rains.</a:t>
            </a:r>
          </a:p>
          <a:p>
            <a:endParaRPr lang="ru-RU" sz="4800" dirty="0"/>
          </a:p>
        </p:txBody>
      </p:sp>
      <p:pic>
        <p:nvPicPr>
          <p:cNvPr id="4098" name="Picture 2" descr="F:\Портфель\mul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3573016"/>
            <a:ext cx="662473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91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772816"/>
            <a:ext cx="8712968" cy="4896544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1. Camels can go ………………..water  longer than any other animals.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2. The price of cheese has gone ……………again.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3. My aunt went ……………….. a flu a week ago.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4. A very big dog went ………………….our kitten.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5. Does this purple T-shirt go …………….……my black trousers?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6. He is unhappy. He has gone ……………….a very difficult time.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7. This milk smells strange. It’s probably gone ……………………..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404664"/>
            <a:ext cx="1656184" cy="861420"/>
          </a:xfrm>
        </p:spPr>
        <p:txBody>
          <a:bodyPr>
            <a:normAutofit/>
          </a:bodyPr>
          <a:lstStyle/>
          <a:p>
            <a:r>
              <a:rPr lang="en-US" sz="3200" i="1" u="sng" dirty="0">
                <a:solidFill>
                  <a:schemeClr val="tx2">
                    <a:lumMod val="50000"/>
                  </a:schemeClr>
                </a:solidFill>
              </a:rPr>
              <a:t>Fill in:</a:t>
            </a:r>
            <a:endParaRPr lang="ru-RU" sz="32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15816" y="548680"/>
            <a:ext cx="1008112" cy="612068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with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5909656" y="488904"/>
            <a:ext cx="936104" cy="612068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up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7236296" y="854714"/>
            <a:ext cx="1656184" cy="486054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without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779912" y="1160748"/>
            <a:ext cx="1440160" cy="612068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down with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1547664" y="1052736"/>
            <a:ext cx="1152128" cy="504056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after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652120" y="1160748"/>
            <a:ext cx="1584176" cy="612068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through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211960" y="476672"/>
            <a:ext cx="1008112" cy="504056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off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5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56337E-6 C -0.01961 0.00462 -0.03836 0.00578 -0.05868 0.00717 C -0.075 0.01179 -0.05989 0.01156 -0.08541 0.01434 C -0.10885 0.03839 -0.14826 0.03631 -0.17465 0.03746 C -0.17986 0.0444 -0.18507 0.05018 -0.19201 0.05342 C -0.196 0.06151 -0.20086 0.06406 -0.20659 0.06938 C -0.21649 0.07863 -0.22343 0.09112 -0.23593 0.09412 C -0.24583 0.09944 -0.25607 0.10407 -0.26666 0.10661 C -0.28541 0.10476 -0.28489 0.10314 -0.3 0.09782 C -0.30764 0.08695 -0.30503 0.09065 -0.32135 0.0925 C -0.3276 0.09505 -0.32777 0.09921 -0.33472 0.10129 C -0.3427 0.10707 -0.35208 0.10777 -0.36007 0.11378 C -0.37257 0.12326 -0.36319 0.11933 -0.37326 0.12257 C -0.37777 0.12211 -0.38229 0.12234 -0.38663 0.12095 C -0.38784 0.12049 -0.38836 0.11817 -0.38941 0.11725 C -0.39236 0.11494 -0.40191 0.11008 -0.40538 0.10846 C -0.41198 0.10916 -0.41875 0.10939 -0.42534 0.11031 C -0.43437 0.1117 -0.44045 0.12303 -0.44809 0.12789 C -0.45364 0.13529 -0.45833 0.13876 -0.46406 0.1457 C -0.46423 0.1457 -0.47187 0.15772 -0.47465 0.15818 C -0.48298 0.1598 -0.49149 0.15934 -0.5 0.16003 C -0.5059 0.1679 -0.50399 0.16281 -0.50399 0.17599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8575E-6 C -0.00886 0.00416 -0.0132 0.01712 -0.01858 0.0266 C -0.02448 0.037 -0.03038 0.04556 -0.03594 0.05689 C -0.04028 0.06614 -0.04583 0.07331 -0.0507 0.08187 C -0.05781 0.09459 -0.06146 0.1087 -0.06667 0.12257 C -0.06962 0.13044 -0.07413 0.13483 -0.07726 0.14223 C -0.08212 0.15403 -0.08785 0.16721 -0.09201 0.17947 C -0.09549 0.18964 -0.09653 0.20028 -0.10139 0.20953 C -0.10504 0.22618 -0.10538 0.24653 -0.11458 0.25948 C -0.11788 0.27197 -0.11649 0.26642 -0.11858 0.27544 C -0.11684 0.2877 -0.11754 0.28446 -0.10938 0.2877 C -0.1066 0.29811 -0.11146 0.31036 -0.10261 0.31453 C -0.09965 0.32031 -0.09722 0.32169 -0.09722 0.32863 " pathEditMode="relative" ptsTypes="fff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-2.22017E-6 C -0.00624 -0.003 -0.0059 0.00093 -0.01197 0.0037 C -0.01354 0.00694 -0.01597 0.00925 -0.01736 0.01249 C -0.01857 0.01527 -0.01874 0.0185 -0.01996 0.02128 C -0.02326 0.02914 -0.02933 0.03585 -0.03472 0.04094 C -0.03992 0.05158 -0.03958 0.05574 -0.04392 0.06568 C -0.04635 0.07123 -0.05329 0.08002 -0.05329 0.08002 C -0.05486 0.08812 -0.05746 0.09089 -0.06128 0.09783 C -0.06336 0.10847 -0.0618 0.10361 -0.06805 0.11541 C -0.06926 0.11795 -0.07204 0.12257 -0.07204 0.12257 C -0.07551 0.13784 -0.08454 0.15287 -0.09461 0.16166 C -0.09756 0.17276 -0.09357 0.16143 -0.10138 0.17045 C -0.10312 0.1723 -0.10381 0.17554 -0.10538 0.17762 C -0.10659 0.17924 -0.10798 0.18016 -0.10937 0.18132 C -0.11388 0.19034 -0.12117 0.19751 -0.12656 0.20606 C -0.13055 0.21231 -0.12847 0.21092 -0.13194 0.21855 C -0.1394 0.2352 -0.1427 0.2463 -0.1427 0.26642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3909 C 0.00226 0.04348 0.00764 0.04394 0.01302 0.04787 C 0.02431 0.0562 0.03681 0.06129 0.04896 0.06753 C 0.0599 0.07308 0.05677 0.06823 0.06632 0.07632 C 0.07604 0.08465 0.08281 0.09713 0.09045 0.10823 C 0.09965 0.12188 0.1099 0.1346 0.11979 0.14732 C 0.12344 0.16235 0.13021 0.18779 0.14375 0.19172 C 0.14809 0.19288 0.15261 0.19288 0.15712 0.19357 C 0.17222 0.19889 0.14653 0.1901 0.1757 0.19704 C 0.18455 0.19912 0.1941 0.20329 0.20243 0.20768 C 0.2033 0.22202 0.2033 0.23636 0.20504 0.25046 C 0.20747 0.27035 0.21719 0.28955 0.22379 0.30712 C 0.23021 0.32401 0.23559 0.34135 0.24375 0.35685 C 0.24566 0.36818 0.24393 0.36194 0.25035 0.37465 C 0.25174 0.37743 0.25209 0.38067 0.25313 0.38367 C 0.25382 0.38552 0.25573 0.38899 0.25573 0.38899 " pathEditMode="relative" ptsTypes="fffffffffffffff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96762E-6 C -0.00416 0.02035 0.00174 0.04209 0.00799 0.06036 C 0.01337 0.07585 0.01441 0.08927 0.02275 0.10291 C 0.02778 0.12049 0.03368 0.13668 0.04132 0.15263 C 0.04618 0.16304 0.05295 0.17206 0.05729 0.18293 C 0.06268 0.19634 0.07205 0.2352 0.08403 0.24491 C 0.0908 0.25046 0.09202 0.25046 0.0974 0.25925 C 0.10729 0.27544 0.11181 0.29602 0.11875 0.31429 C 0.12882 0.34112 0.12448 0.32678 0.13594 0.35337 C 0.1415 0.36632 0.1467 0.37951 0.15209 0.39246 C 0.15504 0.39963 0.15868 0.4401 0.16407 0.44403 C 0.16684 0.44611 0.17014 0.44519 0.17327 0.44565 C 0.17778 0.45166 0.18282 0.45374 0.18802 0.45814 C 0.18959 0.46138 0.19202 0.46369 0.19341 0.46693 C 0.1941 0.46854 0.19358 0.47086 0.19462 0.47224 C 0.19757 0.47641 0.20348 0.4734 0.2066 0.47756 " pathEditMode="relative" ptsTypes="ffff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18039E-7 C -0.00226 0.00995 -0.00556 0.01873 -0.00799 0.02845 C -0.01215 0.06453 -0.02518 0.09829 -0.03594 0.13159 C -0.0467 0.16513 -0.05365 0.20005 -0.06268 0.23451 C -0.06424 0.24838 -0.06597 0.26272 -0.07066 0.27544 C -0.07709 0.29279 -0.08681 0.30435 -0.09462 0.31984 C -0.10243 0.33534 -0.10695 0.35315 -0.11337 0.36957 C -0.11545 0.41189 -0.11459 0.45514 -0.11459 0.49746 " pathEditMode="relative" ptsTypes="fffffff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3 0.03955 C -0.01546 0.04741 -0.01216 0.04718 -0.01701 0.05736 C -0.02118 0.06614 -0.02744 0.0747 -0.03299 0.0821 C -0.0375 0.09898 -0.03039 0.07701 -0.03837 0.08927 C -0.04027 0.09228 -0.04063 0.09667 -0.04237 0.09991 C -0.04636 0.108 -0.05121 0.1154 -0.05556 0.12304 C -0.06354 0.13714 -0.06909 0.15379 -0.07569 0.16906 C -0.08715 0.19565 -0.09965 0.22179 -0.11025 0.24908 C -0.11858 0.27035 -0.12466 0.29255 -0.13438 0.31291 C -0.13698 0.3247 -0.13976 0.33673 -0.14237 0.34852 C -0.14358 0.35384 -0.14323 0.35962 -0.14497 0.36448 C -0.14757 0.37165 -0.1533 0.37581 -0.15695 0.38229 C -0.16997 0.40541 -0.18438 0.42738 -0.19827 0.44982 C -0.20365 0.45837 -0.2066 0.46924 -0.21164 0.47826 C -0.22171 0.49607 -0.23299 0.51249 -0.24358 0.5296 C -0.25382 0.54626 -0.26355 0.57262 -0.27171 0.59366 C -0.27414 0.608 -0.27032 0.59482 -0.27969 0.6043 C -0.28195 0.60662 -0.28299 0.61032 -0.2849 0.61309 C -0.28612 0.61471 -0.2875 0.61564 -0.28889 0.61679 C -0.29931 0.63691 -0.27969 0.60037 -0.29827 0.62928 C -0.30087 0.63321 -0.30122 0.63922 -0.30365 0.64339 C -0.30782 0.65079 -0.3132 0.6568 -0.31702 0.66466 C -0.32657 0.68409 -0.33438 0.70514 -0.34358 0.72502 C -0.34931 0.73751 -0.35591 0.74954 -0.36094 0.76249 C -0.36771 0.7803 -0.37657 0.79672 -0.38369 0.81383 C -0.38716 0.82216 -0.3875 0.83095 -0.39167 0.83881 C -0.39306 0.84852 -0.39132 0.84968 -0.39428 0.84575 " pathEditMode="relative" ptsTypes="ffffffffffffffffffffffffff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YOUR HOMEWORK: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1)* Write down 7-10 sentences with phrasal verbs 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**Write down a short story with phrasal verbs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2) Make your own page for your vocabulary and draw pictures to explain the meaning of phrasal verbs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0986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708920"/>
            <a:ext cx="6037060" cy="1944216"/>
          </a:xfrm>
        </p:spPr>
        <p:txBody>
          <a:bodyPr/>
          <a:lstStyle/>
          <a:p>
            <a:r>
              <a:rPr lang="en-US" b="1" i="1" dirty="0">
                <a:solidFill>
                  <a:schemeClr val="tx2">
                    <a:lumMod val="50000"/>
                  </a:schemeClr>
                </a:solidFill>
              </a:rPr>
              <a:t>THANK YOU FOR YOUR ATTENTION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69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772816"/>
            <a:ext cx="8964488" cy="1872208"/>
          </a:xfrm>
        </p:spPr>
        <p:txBody>
          <a:bodyPr/>
          <a:lstStyle/>
          <a:p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4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Phrasal verbs =</a:t>
            </a:r>
            <a:r>
              <a:rPr lang="en-US" sz="4800" dirty="0" err="1">
                <a:solidFill>
                  <a:schemeClr val="tx2">
                    <a:lumMod val="50000"/>
                  </a:schemeClr>
                </a:solidFill>
              </a:rPr>
              <a:t>verb+particle</a:t>
            </a:r>
            <a:r>
              <a:rPr lang="en-US" sz="4800" dirty="0">
                <a:solidFill>
                  <a:schemeClr val="tx2">
                    <a:lumMod val="50000"/>
                  </a:schemeClr>
                </a:solidFill>
              </a:rPr>
              <a:t> (s) (preposition(s)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5662585"/>
            <a:ext cx="7117180" cy="8614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Сергей\AppData\Local\Temp\Temp2_анимашки цветы.zip\анимашки книги\book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077072"/>
            <a:ext cx="1656184" cy="12618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67709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24744"/>
            <a:ext cx="7117180" cy="1470025"/>
          </a:xfrm>
        </p:spPr>
        <p:txBody>
          <a:bodyPr/>
          <a:lstStyle/>
          <a:p>
            <a:r>
              <a:rPr lang="en-US" sz="5400" dirty="0"/>
              <a:t>When do we use phrasal verbs?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Сергей\AppData\Local\Temp\Temp2_анимашки цветы.zip\Смайлики\big_smiles_1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924944"/>
            <a:ext cx="1971648" cy="165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496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117180" cy="3672408"/>
          </a:xfrm>
        </p:spPr>
        <p:txBody>
          <a:bodyPr/>
          <a:lstStyle/>
          <a:p>
            <a:br>
              <a:rPr lang="ru-RU" sz="6000" dirty="0"/>
            </a:br>
            <a:br>
              <a:rPr lang="ru-RU" sz="6000" dirty="0"/>
            </a:br>
            <a:br>
              <a:rPr lang="ru-RU" sz="6000" dirty="0"/>
            </a:b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Phrasal verbs are very common, especially in spoken language</a:t>
            </a:r>
            <a:r>
              <a:rPr lang="en-US" sz="6000" dirty="0"/>
              <a:t>.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F:\Gdv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277" y="3454778"/>
            <a:ext cx="2871075" cy="23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Сергей\Рабочий стол\ngbbs41e6265fa95b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26840"/>
            <a:ext cx="1447800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090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76672"/>
            <a:ext cx="6901156" cy="2088232"/>
          </a:xfrm>
        </p:spPr>
        <p:txBody>
          <a:bodyPr/>
          <a:lstStyle/>
          <a:p>
            <a:r>
              <a:rPr lang="en-US" sz="6600" i="1" u="sng" dirty="0">
                <a:solidFill>
                  <a:schemeClr val="tx2">
                    <a:lumMod val="50000"/>
                  </a:schemeClr>
                </a:solidFill>
              </a:rPr>
              <a:t>Phrasal verbs:</a:t>
            </a:r>
            <a:endParaRPr lang="ru-RU" sz="66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140968"/>
            <a:ext cx="7704856" cy="1944216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go after					go down with</a:t>
            </a:r>
          </a:p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go without	          go off</a:t>
            </a:r>
          </a:p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go up        go through   go with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11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052736"/>
            <a:ext cx="7117180" cy="1470025"/>
          </a:xfrm>
        </p:spPr>
        <p:txBody>
          <a:bodyPr/>
          <a:lstStyle/>
          <a:p>
            <a:r>
              <a:rPr lang="en-US" sz="5400" i="1" u="sng" dirty="0">
                <a:solidFill>
                  <a:schemeClr val="tx2">
                    <a:lumMod val="50000"/>
                  </a:schemeClr>
                </a:solidFill>
              </a:rPr>
              <a:t>Go after </a:t>
            </a:r>
            <a:r>
              <a:rPr lang="en-US" sz="5400" i="1" dirty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en-US" sz="5400" dirty="0">
                <a:solidFill>
                  <a:schemeClr val="tx2">
                    <a:lumMod val="50000"/>
                  </a:schemeClr>
                </a:solidFill>
              </a:rPr>
              <a:t>chase </a:t>
            </a:r>
            <a:r>
              <a:rPr lang="en-US" sz="5400" dirty="0" err="1">
                <a:solidFill>
                  <a:schemeClr val="tx2">
                    <a:lumMod val="50000"/>
                  </a:schemeClr>
                </a:solidFill>
              </a:rPr>
              <a:t>smb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Портфель\sobak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388" y="3179388"/>
            <a:ext cx="1841067" cy="184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Портфель\tom-and-jerry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58788"/>
            <a:ext cx="499969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Сергей\Рабочий стол\abobb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80" y="304788"/>
            <a:ext cx="1955039" cy="190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51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117180" cy="1470025"/>
          </a:xfrm>
        </p:spPr>
        <p:txBody>
          <a:bodyPr/>
          <a:lstStyle/>
          <a:p>
            <a:r>
              <a:rPr lang="en-US" sz="6000" i="1" u="sng" dirty="0">
                <a:solidFill>
                  <a:schemeClr val="tx2">
                    <a:lumMod val="50000"/>
                  </a:schemeClr>
                </a:solidFill>
              </a:rPr>
              <a:t>Go down with </a:t>
            </a:r>
            <a:r>
              <a:rPr lang="en-US" sz="6000" i="1" dirty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en-US" sz="6000" dirty="0">
                <a:solidFill>
                  <a:schemeClr val="tx2">
                    <a:lumMod val="50000"/>
                  </a:schemeClr>
                </a:solidFill>
              </a:rPr>
              <a:t>became ill 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Портфель\Fotolia_7295282_X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2530475"/>
            <a:ext cx="6934200" cy="27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28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117180" cy="2738785"/>
          </a:xfrm>
        </p:spPr>
        <p:txBody>
          <a:bodyPr/>
          <a:lstStyle/>
          <a:p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r>
              <a:rPr lang="en-US" sz="5400" i="1" u="sng" dirty="0">
                <a:solidFill>
                  <a:schemeClr val="tx2">
                    <a:lumMod val="50000"/>
                  </a:schemeClr>
                </a:solidFill>
              </a:rPr>
              <a:t>Go off-  </a:t>
            </a:r>
            <a:r>
              <a:rPr lang="en-US" sz="5400" dirty="0">
                <a:solidFill>
                  <a:schemeClr val="tx2">
                    <a:lumMod val="50000"/>
                  </a:schemeClr>
                </a:solidFill>
              </a:rPr>
              <a:t>to break down, to become bad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645024"/>
            <a:ext cx="7117180" cy="8614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F:\Портфель\mechanic_fixing_car_thegreaton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17032"/>
            <a:ext cx="4104456" cy="256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33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1132</TotalTime>
  <Words>401</Words>
  <Application>Microsoft Office PowerPoint</Application>
  <PresentationFormat>Экран (4:3)</PresentationFormat>
  <Paragraphs>41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Courier New</vt:lpstr>
      <vt:lpstr>Wingdings 2</vt:lpstr>
      <vt:lpstr>Spring</vt:lpstr>
      <vt:lpstr>PHRASAL VERBS</vt:lpstr>
      <vt:lpstr>What do you think phrasal verbs are?</vt:lpstr>
      <vt:lpstr>                                            Phrasal verbs =verb+particle (s) (preposition(s))</vt:lpstr>
      <vt:lpstr>When do we use phrasal verbs?</vt:lpstr>
      <vt:lpstr>   Phrasal verbs are very common, especially in spoken language. </vt:lpstr>
      <vt:lpstr>Phrasal verbs:</vt:lpstr>
      <vt:lpstr>Go after – chase smb</vt:lpstr>
      <vt:lpstr>Go down with – became ill </vt:lpstr>
      <vt:lpstr>       Go off-  to break down, to become bad</vt:lpstr>
      <vt:lpstr>Go through- to get an experience</vt:lpstr>
      <vt:lpstr>Go up- to increase</vt:lpstr>
      <vt:lpstr>Go with – to match</vt:lpstr>
      <vt:lpstr>Go without-to lack, not have</vt:lpstr>
      <vt:lpstr>The police officer is going  after the bank robber.</vt:lpstr>
      <vt:lpstr>Go down with</vt:lpstr>
      <vt:lpstr>Go off</vt:lpstr>
      <vt:lpstr>Go through</vt:lpstr>
      <vt:lpstr>Go up</vt:lpstr>
      <vt:lpstr>Go with</vt:lpstr>
      <vt:lpstr>Go without</vt:lpstr>
      <vt:lpstr>1. Camels can go ………………..water  longer than any other animals. 2. The price of cheese has gone ……………again. 3. My aunt went ……………….. a flu a week ago. 4. A very big dog went ………………….our kitten. 5. Does this purple T-shirt go …………….……my black trousers? 6. He is unhappy. He has gone ……………….a very difficult time. 7. This milk smells strange. It’s probably gone ……………………..</vt:lpstr>
      <vt:lpstr>YOUR HOMEWORK: 1)* Write down 7-10 sentences with phrasal verbs  **Write down a short story with phrasal verbs 2) Make your own page for your vocabulary and draw pictures to explain the meaning of phrasal verbs</vt:lpstr>
      <vt:lpstr>THANK YOU FOR YOUR ATTENTION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Phrasal verbs</dc:title>
  <dc:creator>Аня</dc:creator>
  <cp:lastModifiedBy>English Teacher</cp:lastModifiedBy>
  <cp:revision>67</cp:revision>
  <dcterms:created xsi:type="dcterms:W3CDTF">2013-11-04T13:38:29Z</dcterms:created>
  <dcterms:modified xsi:type="dcterms:W3CDTF">2019-12-05T21:13:49Z</dcterms:modified>
</cp:coreProperties>
</file>