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624D67-A39E-4BD0-A3CC-74E9722A9AE2}" type="datetimeFigureOut">
              <a:rPr lang="ru-RU" smtClean="0"/>
              <a:pPr/>
              <a:t>01.01.2022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34E8D8-48B7-4D5F-96E9-A702EAA2C11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2002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«Влияние психологического благополучия педагога на образовательный процесс»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700794"/>
          </a:xfrm>
        </p:spPr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err="1" smtClean="0"/>
              <a:t>Шинкаренко</a:t>
            </a:r>
            <a:r>
              <a:rPr lang="ru-RU" dirty="0" smtClean="0"/>
              <a:t> Е.Н.</a:t>
            </a:r>
          </a:p>
          <a:p>
            <a:pPr algn="ctr"/>
            <a:r>
              <a:rPr lang="ru-RU" dirty="0" smtClean="0"/>
              <a:t>педагог-психолог МБОУ</a:t>
            </a:r>
          </a:p>
          <a:p>
            <a:pPr algn="ctr"/>
            <a:r>
              <a:rPr lang="ru-RU" dirty="0" smtClean="0"/>
              <a:t> «</a:t>
            </a:r>
            <a:r>
              <a:rPr lang="ru-RU" dirty="0" err="1" smtClean="0"/>
              <a:t>Широковская</a:t>
            </a:r>
            <a:r>
              <a:rPr lang="ru-RU" dirty="0" smtClean="0"/>
              <a:t> школа»</a:t>
            </a:r>
          </a:p>
          <a:p>
            <a:pPr algn="ctr"/>
            <a:r>
              <a:rPr lang="ru-RU" dirty="0" smtClean="0"/>
              <a:t>2021-2022 учебный год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Каждому педагогу необходимо и вполне реально построить свою индивидуальную программу профессионального самосохранения.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5292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/>
              <a:t>Эта программа может иметь следующие пункты: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Активная позиция в профессиональной жизни;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Готовность к постоянному </a:t>
            </a:r>
            <a:r>
              <a:rPr lang="ru-RU" sz="2400" dirty="0" err="1" smtClean="0"/>
              <a:t>самоизменению</a:t>
            </a:r>
            <a:r>
              <a:rPr lang="ru-RU" sz="2400" dirty="0" smtClean="0"/>
              <a:t>, лабильность установок;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Поддержание у себя позитивной </a:t>
            </a:r>
            <a:r>
              <a:rPr lang="ru-RU" sz="2400" dirty="0" err="1" smtClean="0"/>
              <a:t>Я-концепции</a:t>
            </a:r>
            <a:r>
              <a:rPr lang="ru-RU" sz="2400" dirty="0" smtClean="0"/>
              <a:t> как профессионала, акцент на своих достижениях, усиление своих положительных качеств;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Внутренняя личностная ответственность за своё психическое и физическое здоровье;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Способность жить в ладу с самим собой, внутренняя гармония</a:t>
            </a:r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/>
              <a:t>Умение понять себя как самобытность, </a:t>
            </a:r>
            <a:r>
              <a:rPr lang="ru-RU" sz="2400" dirty="0" err="1" smtClean="0"/>
              <a:t>действование</a:t>
            </a:r>
            <a:r>
              <a:rPr lang="ru-RU" sz="2400" dirty="0" smtClean="0"/>
              <a:t> не вопреки своей индивидуальности, а в союзе с ней;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Установка на творчество;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Владение приёмами самовосстановления после перегрузок;</a:t>
            </a:r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Использование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педагогом предложенных рекомендаций в повседневной деятельности поможет сохранять «рабочее» самочувствие, снизит вероятность развития профессионального «выгорания»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29604" cy="1162050"/>
          </a:xfrm>
        </p:spPr>
        <p:txBody>
          <a:bodyPr/>
          <a:lstStyle/>
          <a:p>
            <a:pPr algn="ctr"/>
            <a:r>
              <a:rPr lang="ru-RU" b="1" dirty="0" smtClean="0"/>
              <a:t>Профилактика неблагоприятных эмоциональных состояний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4029076" cy="4572000"/>
          </a:xfrm>
        </p:spPr>
        <p:txBody>
          <a:bodyPr>
            <a:normAutofit fontScale="92500"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Экономно расходуйте свои эмоционально-энергетические ресурсы.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Старайтесь позитивно оценивать события и ситуации.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Воспринимайте неудовлетворительные обстоятельства жизни как временные и пытайтесь изменить их к лучшему.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Не «пережёвывайте»в уме конфликты и допущенные ошибки. Осознайте их причину, сделайте выводы и найдите выход.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Признавайте за любым человеком право на свободное проявление его индивидуальности. Каждый проявляет свою индивидуальность так, как ему удобно, а не так, как делаете это Вы или как бы Вам хотелось. Будьте более гибкими в оценках других людей.</a:t>
            </a:r>
            <a:endParaRPr lang="ru-RU" sz="1600" dirty="0"/>
          </a:p>
        </p:txBody>
      </p:sp>
      <p:pic>
        <p:nvPicPr>
          <p:cNvPr id="5" name="Содержимое 4" descr="healing-1547909_128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14876" y="2000239"/>
            <a:ext cx="3971924" cy="3429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305800" cy="392909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Литература: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1. Водопьянова Н.Е. Синдром выгорания: диагностика и профилактика/Н.Е.Водопьянова, Е.С. </a:t>
            </a:r>
            <a:r>
              <a:rPr lang="ru-RU" sz="2000" dirty="0" err="1" smtClean="0"/>
              <a:t>Старченкова.-СПб</a:t>
            </a:r>
            <a:r>
              <a:rPr lang="ru-RU" sz="2000" dirty="0" smtClean="0"/>
              <a:t>.: Питер, 2008. -336с.</a:t>
            </a:r>
            <a:br>
              <a:rPr lang="ru-RU" sz="2000" dirty="0" smtClean="0"/>
            </a:br>
            <a:r>
              <a:rPr lang="ru-RU" sz="2000" dirty="0" smtClean="0"/>
              <a:t>2. Психофизический потенциал и реальный уровень здоровья педагогов/С.М. Косенок, В.М. </a:t>
            </a:r>
            <a:r>
              <a:rPr lang="ru-RU" sz="2000" dirty="0" err="1" smtClean="0"/>
              <a:t>Карлышев</a:t>
            </a:r>
            <a:r>
              <a:rPr lang="ru-RU" sz="2000" dirty="0" smtClean="0"/>
              <a:t>, А.П. Исаев, С.А.Кабанов//Педагогика.- 1998.№4.-с. 118-119.</a:t>
            </a:r>
            <a:br>
              <a:rPr lang="ru-RU" sz="2000" dirty="0" smtClean="0"/>
            </a:br>
            <a:r>
              <a:rPr lang="ru-RU" sz="2000" dirty="0" smtClean="0"/>
              <a:t>3.Семёнова Е.М. Психологическое здоровье ребёнка и педагога: пособие для педагогов/Е.М. Семёнова, </a:t>
            </a:r>
            <a:r>
              <a:rPr lang="ru-RU" sz="2000" dirty="0" err="1" smtClean="0"/>
              <a:t>Е.П.Чеснокова</a:t>
            </a:r>
            <a:r>
              <a:rPr lang="ru-RU" sz="2000" dirty="0" smtClean="0"/>
              <a:t>; под ред. Проф. </a:t>
            </a:r>
            <a:r>
              <a:rPr lang="ru-RU" sz="2000" dirty="0" err="1" smtClean="0"/>
              <a:t>Е.А.Панько</a:t>
            </a:r>
            <a:r>
              <a:rPr lang="ru-RU" sz="2000" dirty="0" smtClean="0"/>
              <a:t>. –</a:t>
            </a:r>
            <a:r>
              <a:rPr lang="ru-RU" sz="2000" dirty="0" err="1" smtClean="0"/>
              <a:t>Мозырь:Белый</a:t>
            </a:r>
            <a:r>
              <a:rPr lang="ru-RU" sz="2000" dirty="0" smtClean="0"/>
              <a:t> ветер, 2010.-174с.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3386134" cy="1414450"/>
          </a:xfrm>
        </p:spPr>
        <p:txBody>
          <a:bodyPr/>
          <a:lstStyle/>
          <a:p>
            <a:pPr algn="ctr"/>
            <a:r>
              <a:rPr lang="ru-RU" sz="2800" b="1" dirty="0" smtClean="0"/>
              <a:t>От чего зависит психологическое благополучие?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143116"/>
            <a:ext cx="3814762" cy="4105284"/>
          </a:xfrm>
        </p:spPr>
        <p:txBody>
          <a:bodyPr>
            <a:normAutofit lnSpcReduction="10000"/>
          </a:bodyPr>
          <a:lstStyle/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когда человек не находится в стрессовой ситуации;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нет большой нагрузки;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умеет переключаться;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с интересом ходит на работу;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 возникает проблем, конфликтов и от многих других факторов.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5" name="Содержимое 4" descr="scale_12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0" y="1000108"/>
            <a:ext cx="4572000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85794"/>
            <a:ext cx="4600580" cy="2714644"/>
          </a:xfrm>
        </p:spPr>
        <p:txBody>
          <a:bodyPr/>
          <a:lstStyle/>
          <a:p>
            <a:pPr algn="ctr"/>
            <a:r>
              <a:rPr lang="ru-RU" sz="2400" b="1" dirty="0" smtClean="0"/>
              <a:t>Эмоциональное выгорание- </a:t>
            </a:r>
            <a:r>
              <a:rPr lang="ru-RU" sz="2400" dirty="0" smtClean="0"/>
              <a:t>это механизм психологической защиты в форме частичного исключения эмоций, снижения энергетического тонуса в ответ на воздействующие травмирующие факторы.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3714752"/>
            <a:ext cx="4600580" cy="25336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Эмоциональное выгорание отрицательно сказывается на исполнении педагогом профессиональной деятельности, на его отношения с детьми, родителями и коллегами, это является сигналом психологического неблагополучия самого педагога.</a:t>
            </a:r>
            <a:endParaRPr lang="ru-RU" sz="2000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86380" y="1500174"/>
            <a:ext cx="3857620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Факторы возникновения синдрома выгорания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Внешние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Внутренние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Ответственность за жизнь и безопасность детей;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Большое количество детей в классах;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«Трудные» дети и их родители;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Частые проверки;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Неблагоприятный психологический климат в коллективе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Пол, возраст;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Семейное положение;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Личностные особенности (повышенный уровень тревожности, заниженная самооценка, высокий уровень </a:t>
            </a:r>
            <a:r>
              <a:rPr lang="ru-RU" dirty="0" err="1" smtClean="0"/>
              <a:t>эмпатии</a:t>
            </a:r>
            <a:r>
              <a:rPr lang="ru-RU" dirty="0" smtClean="0"/>
              <a:t> 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В.В.Бойко выделяет три фазы формирования выгорания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609980"/>
          </a:xfrm>
        </p:spPr>
        <p:txBody>
          <a:bodyPr/>
          <a:lstStyle/>
          <a:p>
            <a:r>
              <a:rPr lang="ru-RU" dirty="0" smtClean="0"/>
              <a:t>1. Напряжение (появляется тревога, разочарование выбранной профессией, конкретной должностью)</a:t>
            </a:r>
          </a:p>
          <a:p>
            <a:r>
              <a:rPr lang="ru-RU" dirty="0" smtClean="0"/>
              <a:t>2.Резистенция (формирование сопротивления и защиты нарастающему стрессу)</a:t>
            </a:r>
          </a:p>
          <a:p>
            <a:r>
              <a:rPr lang="ru-RU" dirty="0" smtClean="0"/>
              <a:t>3. Истощение (общее падение энергетического тонуса, ослабление нервной системы)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85794"/>
            <a:ext cx="4100514" cy="2786082"/>
          </a:xfrm>
        </p:spPr>
        <p:txBody>
          <a:bodyPr/>
          <a:lstStyle/>
          <a:p>
            <a:r>
              <a:rPr lang="ru-RU" sz="2300" dirty="0" smtClean="0"/>
              <a:t>Сохранению психологического благополучия и здоровья педагога способствует формирование положительного </a:t>
            </a:r>
            <a:r>
              <a:rPr lang="ru-RU" sz="2300" dirty="0" err="1" smtClean="0"/>
              <a:t>самовосприятия</a:t>
            </a:r>
            <a:r>
              <a:rPr lang="ru-RU" sz="2300" dirty="0" smtClean="0"/>
              <a:t>, </a:t>
            </a:r>
            <a:r>
              <a:rPr lang="ru-RU" sz="2300" dirty="0" err="1" smtClean="0"/>
              <a:t>самопринятия</a:t>
            </a:r>
            <a:r>
              <a:rPr lang="ru-RU" sz="2300" dirty="0" smtClean="0"/>
              <a:t>, самоуважения, т.е. позитивной оценки себя как способного человека, достойного уважения.</a:t>
            </a:r>
            <a:endParaRPr lang="ru-RU" sz="23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3571876"/>
            <a:ext cx="4171952" cy="267652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Такой педагог оказывает позитивное воздействие на самооценку и </a:t>
            </a:r>
            <a:r>
              <a:rPr lang="ru-RU" sz="2000" dirty="0" err="1" smtClean="0"/>
              <a:t>самоотношение</a:t>
            </a:r>
            <a:r>
              <a:rPr lang="ru-RU" sz="2000" dirty="0" smtClean="0"/>
              <a:t> детей, стимулирует у них стремление к успехам в деятельности, содействует развитию у них доброжелательности, отзывчивости, уверенности в себе.</a:t>
            </a:r>
            <a:endParaRPr lang="ru-RU" sz="2000" dirty="0"/>
          </a:p>
        </p:txBody>
      </p:sp>
      <p:pic>
        <p:nvPicPr>
          <p:cNvPr id="7" name="Содержимое 6" descr="i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6314" y="1643050"/>
            <a:ext cx="4152900" cy="3500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714644"/>
          </a:xfrm>
        </p:spPr>
        <p:txBody>
          <a:bodyPr numCol="2">
            <a:normAutofit/>
          </a:bodyPr>
          <a:lstStyle/>
          <a:p>
            <a:r>
              <a:rPr lang="ru-RU" sz="2400" b="1" dirty="0" smtClean="0"/>
              <a:t>Ригидность  мышления и поведения </a:t>
            </a:r>
            <a:r>
              <a:rPr lang="ru-RU" sz="2400" dirty="0" smtClean="0"/>
              <a:t>мешает педагогу работать творчески, изменять стратегию своего поведения в зависимости от ситуации, находить нестандартные решения сложных ситуаций.        </a:t>
            </a:r>
            <a:r>
              <a:rPr lang="ru-RU" sz="2400" b="1" dirty="0" smtClean="0"/>
              <a:t>Гибкость</a:t>
            </a:r>
            <a:r>
              <a:rPr lang="ru-RU" sz="2400" dirty="0" smtClean="0"/>
              <a:t> (пластичность) в отличие от ригидности предполагает лёгкость перестройки поведения, оперативное реагирование на изменение ситуации</a:t>
            </a:r>
            <a:endParaRPr lang="ru-RU" sz="2400" dirty="0"/>
          </a:p>
        </p:txBody>
      </p:sp>
      <p:pic>
        <p:nvPicPr>
          <p:cNvPr id="5" name="Содержимое 4" descr="консервативный-учите-ь-5189363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3500438"/>
            <a:ext cx="3143272" cy="2643206"/>
          </a:xfrm>
        </p:spPr>
      </p:pic>
      <p:pic>
        <p:nvPicPr>
          <p:cNvPr id="6" name="Содержимое 5" descr="pngtree-teachers-and-students-creative-and-commercial-elements-on-the-teachers-day-png-image_59821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33181" y="3286125"/>
            <a:ext cx="3068638" cy="3068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105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Важным аспектом работы по сохранению психологического благополучия и здоровья педагога является овладение приёмами </a:t>
            </a:r>
            <a:r>
              <a:rPr lang="ru-RU" sz="3600" b="1" dirty="0" err="1" smtClean="0"/>
              <a:t>саморегуляции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46710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Необходимость </a:t>
            </a:r>
            <a:r>
              <a:rPr lang="ru-RU" b="1" dirty="0" err="1" smtClean="0"/>
              <a:t>саморегуляции</a:t>
            </a:r>
            <a:r>
              <a:rPr lang="ru-RU" dirty="0" smtClean="0"/>
              <a:t> возникает, когда педагог сталкивается с новой, необычной, трудноразрешимой для него проблемой, которая не имеет однозначного решения; находится в состоянии повышенного эмоционального и физического напряжения, что побуждает его к импульсивным действиям, находится в ситуации оценивания со стороны коллег, других людей, администрации.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4814894" cy="1700202"/>
          </a:xfrm>
        </p:spPr>
        <p:txBody>
          <a:bodyPr/>
          <a:lstStyle/>
          <a:p>
            <a:r>
              <a:rPr lang="ru-RU" dirty="0" smtClean="0"/>
              <a:t>Для ситуативной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эмоционального состояния во время действия </a:t>
            </a:r>
            <a:r>
              <a:rPr lang="ru-RU" dirty="0" err="1" smtClean="0"/>
              <a:t>эмоциогенных</a:t>
            </a:r>
            <a:r>
              <a:rPr lang="ru-RU" dirty="0" smtClean="0"/>
              <a:t> факторов могут использоваться: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357430"/>
            <a:ext cx="4814894" cy="389097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/>
              <a:t>Дыхательные упражнения успокаивающей направленности;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Сосредоточение внимания и воображения на определённом объекте (зрительных, звуковых, телесных, и др. ощущениях);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Активизация чувства юмора;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Отвлечение –постараться, как можно ярче представить ситуацию, в кот. обычно чувствуете себя спокойно и уютно, поставить себя в эту ситуацию;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Переключение на интересную деятельность, любимое занятие – создать новую доминанту.</a:t>
            </a:r>
          </a:p>
          <a:p>
            <a:pPr>
              <a:buFont typeface="Wingdings" pitchFamily="2" charset="2"/>
              <a:buChar char="Ø"/>
            </a:pPr>
            <a:endParaRPr lang="ru-RU" sz="1600" dirty="0"/>
          </a:p>
        </p:txBody>
      </p:sp>
      <p:pic>
        <p:nvPicPr>
          <p:cNvPr id="9" name="Содержимое 8" descr="scale_1200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86446" y="1643050"/>
            <a:ext cx="2971792" cy="32147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216</TotalTime>
  <Words>669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«Влияние психологического благополучия педагога на образовательный процесс»</vt:lpstr>
      <vt:lpstr>От чего зависит психологическое благополучие?</vt:lpstr>
      <vt:lpstr>Эмоциональное выгорание- это механизм психологической защиты в форме частичного исключения эмоций, снижения энергетического тонуса в ответ на воздействующие травмирующие факторы.</vt:lpstr>
      <vt:lpstr>Факторы возникновения синдрома выгорания</vt:lpstr>
      <vt:lpstr>В.В.Бойко выделяет три фазы формирования выгорания</vt:lpstr>
      <vt:lpstr>Сохранению психологического благополучия и здоровья педагога способствует формирование положительного самовосприятия, самопринятия, самоуважения, т.е. позитивной оценки себя как способного человека, достойного уважения.</vt:lpstr>
      <vt:lpstr>Ригидность  мышления и поведения мешает педагогу работать творчески, изменять стратегию своего поведения в зависимости от ситуации, находить нестандартные решения сложных ситуаций.        Гибкость (пластичность) в отличие от ригидности предполагает лёгкость перестройки поведения, оперативное реагирование на изменение ситуации</vt:lpstr>
      <vt:lpstr>Важным аспектом работы по сохранению психологического благополучия и здоровья педагога является овладение приёмами саморегуляции</vt:lpstr>
      <vt:lpstr>Для ситуативной саморегуляции эмоционального состояния во время действия эмоциогенных факторов могут использоваться:</vt:lpstr>
      <vt:lpstr>Каждому педагогу необходимо и вполне реально построить свою индивидуальную программу профессионального самосохранения.</vt:lpstr>
      <vt:lpstr>Слайд 11</vt:lpstr>
      <vt:lpstr>Профилактика неблагоприятных эмоциональных состояний</vt:lpstr>
      <vt:lpstr>Литература:  1. Водопьянова Н.Е. Синдром выгорания: диагностика и профилактика/Н.Е.Водопьянова, Е.С. Старченкова.-СПб.: Питер, 2008. -336с. 2. Психофизический потенциал и реальный уровень здоровья педагогов/С.М. Косенок, В.М. Карлышев, А.П. Исаев, С.А.Кабанов//Педагогика.- 1998.№4.-с. 118-119. 3.Семёнова Е.М. Психологическое здоровье ребёнка и педагога: пособие для педагогов/Е.М. Семёнова, Е.П.Чеснокова; под ред. Проф. Е.А.Панько. –Мозырь:Белый ветер, 2010.-174с.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«Влияние психологического благополучия педагога на образовательный процесс»</dc:title>
  <dc:creator>Елена</dc:creator>
  <cp:lastModifiedBy>Лена</cp:lastModifiedBy>
  <cp:revision>24</cp:revision>
  <dcterms:created xsi:type="dcterms:W3CDTF">2022-03-11T08:02:30Z</dcterms:created>
  <dcterms:modified xsi:type="dcterms:W3CDTF">2022-01-01T08:35:35Z</dcterms:modified>
</cp:coreProperties>
</file>