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2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02" y="-10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1C5D-E69B-4331-A05C-80EEDD9290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E7CA0CE-8A17-4142-9148-24035897D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1C5D-E69B-4331-A05C-80EEDD9290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A0CE-8A17-4142-9148-24035897D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1C5D-E69B-4331-A05C-80EEDD9290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A0CE-8A17-4142-9148-24035897D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1C5D-E69B-4331-A05C-80EEDD9290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E7CA0CE-8A17-4142-9148-24035897D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1C5D-E69B-4331-A05C-80EEDD9290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A0CE-8A17-4142-9148-24035897DA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1C5D-E69B-4331-A05C-80EEDD9290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A0CE-8A17-4142-9148-24035897D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1C5D-E69B-4331-A05C-80EEDD9290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E7CA0CE-8A17-4142-9148-24035897DA0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1C5D-E69B-4331-A05C-80EEDD9290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A0CE-8A17-4142-9148-24035897D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1C5D-E69B-4331-A05C-80EEDD9290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A0CE-8A17-4142-9148-24035897D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1C5D-E69B-4331-A05C-80EEDD9290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A0CE-8A17-4142-9148-24035897D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1C5D-E69B-4331-A05C-80EEDD9290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A0CE-8A17-4142-9148-24035897DA0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8301C5D-E69B-4331-A05C-80EEDD9290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E7CA0CE-8A17-4142-9148-24035897DA0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0" y="98072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Третий источник доходов - стипендия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402832" cy="434907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Стипендия (от лат. </a:t>
            </a:r>
            <a:r>
              <a:rPr lang="ru-RU" dirty="0" err="1"/>
              <a:t>stipendium</a:t>
            </a:r>
            <a:r>
              <a:rPr lang="ru-RU" dirty="0"/>
              <a:t> — оклад, жалование) — </a:t>
            </a:r>
            <a:r>
              <a:rPr lang="ru-RU" b="1" dirty="0"/>
              <a:t>регулярное (обычно ежемесячное) пособие учащимся, как правило, средних специальных и высших учебных заведений, а также аспирантам и докторантам</a:t>
            </a:r>
            <a:r>
              <a:rPr lang="ru-RU" dirty="0"/>
              <a:t>. Стипендией также называют нерегулярную финансовую помощь в виде оплаты стоимости обучения (гранта).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620" y="1850185"/>
            <a:ext cx="4110691" cy="3595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458484"/>
            <a:ext cx="6343650" cy="31051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Станция </a:t>
            </a:r>
            <a:r>
              <a:rPr lang="en-US" dirty="0" smtClean="0"/>
              <a:t>IV</a:t>
            </a:r>
            <a:br>
              <a:rPr lang="en-US" dirty="0" smtClean="0"/>
            </a:br>
            <a:r>
              <a:rPr lang="ru-RU" dirty="0" smtClean="0"/>
              <a:t>«Мир что огород: все в нем растет!»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686800" cy="4525963"/>
          </a:xfrm>
        </p:spPr>
        <p:txBody>
          <a:bodyPr/>
          <a:lstStyle/>
          <a:p>
            <a:r>
              <a:rPr lang="ru-RU" dirty="0" smtClean="0"/>
              <a:t>И бюджет из года в год</a:t>
            </a:r>
          </a:p>
          <a:p>
            <a:r>
              <a:rPr lang="ru-RU" dirty="0" smtClean="0"/>
              <a:t>Пополняет огород!</a:t>
            </a:r>
          </a:p>
          <a:p>
            <a:r>
              <a:rPr lang="ru-RU" dirty="0" smtClean="0"/>
              <a:t>Если хочешь урожай,</a:t>
            </a:r>
          </a:p>
          <a:p>
            <a:r>
              <a:rPr lang="ru-RU" dirty="0" smtClean="0"/>
              <a:t>То поли и поливай!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813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Четвертый источник дохода -  огород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340768"/>
            <a:ext cx="8075240" cy="175679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err="1"/>
              <a:t>Огоро́д</a:t>
            </a:r>
            <a:r>
              <a:rPr lang="ru-RU" dirty="0"/>
              <a:t> — участок земли, большей частью огороженный забором или живой изгородью и предназначенный для разведения (выращивания) овощей и других огородных растений</a:t>
            </a:r>
            <a:r>
              <a:rPr lang="ru-RU" dirty="0" smtClean="0"/>
              <a:t>...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708920"/>
            <a:ext cx="5446935" cy="396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58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886" y="2420888"/>
            <a:ext cx="6429375" cy="42386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Станция </a:t>
            </a:r>
            <a:r>
              <a:rPr lang="en-US" dirty="0" smtClean="0"/>
              <a:t>V</a:t>
            </a:r>
            <a:br>
              <a:rPr lang="en-US" dirty="0" smtClean="0"/>
            </a:br>
            <a:r>
              <a:rPr lang="ru-RU" dirty="0" smtClean="0"/>
              <a:t>«Чем богаты, тем и рады»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12168"/>
            <a:ext cx="8291264" cy="110872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…Папа может сдать в аренду</a:t>
            </a:r>
          </a:p>
          <a:p>
            <a:r>
              <a:rPr lang="ru-RU" dirty="0" smtClean="0"/>
              <a:t>Дом, гараж, машину, землю…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43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Пятый источник доходов - аренда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/>
              <a:t>Аре́нда</a:t>
            </a:r>
            <a:r>
              <a:rPr lang="ru-RU" dirty="0"/>
              <a:t> (лат. </a:t>
            </a:r>
            <a:r>
              <a:rPr lang="ru-RU" dirty="0" err="1"/>
              <a:t>arrendare</a:t>
            </a:r>
            <a:r>
              <a:rPr lang="ru-RU" dirty="0"/>
              <a:t> — отдавать внаём) — форма имущественного договора, при которой собственность передаётся во временное владение и пользование (или только во временное пользование) арендатору за арендную плату другому собственнику.</a:t>
            </a:r>
          </a:p>
        </p:txBody>
      </p:sp>
    </p:spTree>
    <p:extLst>
      <p:ext uri="{BB962C8B-B14F-4D97-AF65-F5344CB8AC3E}">
        <p14:creationId xmlns:p14="http://schemas.microsoft.com/office/powerpoint/2010/main" val="46489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556318"/>
            <a:ext cx="4797574" cy="32079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Станция </a:t>
            </a:r>
            <a:r>
              <a:rPr lang="en-US" dirty="0" smtClean="0"/>
              <a:t>VI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«Деньги любят счет»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4525963"/>
          </a:xfrm>
        </p:spPr>
        <p:txBody>
          <a:bodyPr/>
          <a:lstStyle/>
          <a:p>
            <a:pPr algn="ctr"/>
            <a:r>
              <a:rPr lang="ru-RU" dirty="0" smtClean="0"/>
              <a:t>Денег много накопили</a:t>
            </a:r>
          </a:p>
          <a:p>
            <a:pPr algn="ctr"/>
            <a:r>
              <a:rPr lang="ru-RU" dirty="0" smtClean="0"/>
              <a:t>В банк скорее поспешили</a:t>
            </a:r>
          </a:p>
          <a:p>
            <a:pPr algn="ctr"/>
            <a:r>
              <a:rPr lang="ru-RU" dirty="0" smtClean="0"/>
              <a:t>Чтобы счет семьи открыть</a:t>
            </a:r>
          </a:p>
          <a:p>
            <a:pPr algn="ctr"/>
            <a:r>
              <a:rPr lang="ru-RU" dirty="0" smtClean="0"/>
              <a:t>И проценты получить!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446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Шестой источник доходов – проценты!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Процент</a:t>
            </a:r>
            <a:r>
              <a:rPr lang="ru-RU" dirty="0"/>
              <a:t>, уплачиваемый банками клиентам за использование денег, размещенных на депозитном счете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09" y="3140968"/>
            <a:ext cx="60674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41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Станция </a:t>
            </a:r>
            <a:r>
              <a:rPr lang="en-US" dirty="0" smtClean="0"/>
              <a:t>VII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«Незапланированные доходы»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431" y="1554163"/>
            <a:ext cx="5671537" cy="4525962"/>
          </a:xfrm>
        </p:spPr>
      </p:pic>
    </p:spTree>
    <p:extLst>
      <p:ext uri="{BB962C8B-B14F-4D97-AF65-F5344CB8AC3E}">
        <p14:creationId xmlns:p14="http://schemas.microsoft.com/office/powerpoint/2010/main" val="299039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Седьмой источник доходов – незапланированные доходы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К </a:t>
            </a:r>
            <a:r>
              <a:rPr lang="ru-RU" dirty="0"/>
              <a:t>таким доходам можно отнести выигрыш в любую лотерею ( сейчас их много, призами могут быть как денежные вознаграждения, так и </a:t>
            </a:r>
            <a:r>
              <a:rPr lang="ru-RU" dirty="0" smtClean="0"/>
              <a:t>материальные </a:t>
            </a:r>
            <a:r>
              <a:rPr lang="ru-RU" dirty="0"/>
              <a:t>ценности ( машина, бытовая техника, квартира и </a:t>
            </a:r>
            <a:r>
              <a:rPr lang="ru-RU" dirty="0" smtClean="0"/>
              <a:t>пр. )</a:t>
            </a:r>
            <a:endParaRPr lang="ru-RU" dirty="0"/>
          </a:p>
          <a:p>
            <a:r>
              <a:rPr lang="ru-RU" dirty="0" smtClean="0"/>
              <a:t>находку </a:t>
            </a:r>
            <a:r>
              <a:rPr lang="ru-RU" dirty="0"/>
              <a:t>клада,</a:t>
            </a:r>
          </a:p>
          <a:p>
            <a:r>
              <a:rPr lang="ru-RU" dirty="0"/>
              <a:t>любую находку на улице в виде денежных купюр, монет, драгоценных украшений и прочего,</a:t>
            </a:r>
          </a:p>
          <a:p>
            <a:r>
              <a:rPr lang="ru-RU" dirty="0"/>
              <a:t>материальную помощь,</a:t>
            </a:r>
          </a:p>
          <a:p>
            <a:r>
              <a:rPr lang="ru-RU" dirty="0"/>
              <a:t>премии,</a:t>
            </a:r>
          </a:p>
          <a:p>
            <a:r>
              <a:rPr lang="ru-RU" dirty="0"/>
              <a:t>получение наследства,</a:t>
            </a:r>
          </a:p>
          <a:p>
            <a:r>
              <a:rPr lang="ru-RU" dirty="0"/>
              <a:t>подарки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367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Давайте подведем итог нашего путешествия!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992" y="1554163"/>
            <a:ext cx="6186415" cy="4525962"/>
          </a:xfrm>
        </p:spPr>
      </p:pic>
    </p:spTree>
    <p:extLst>
      <p:ext uri="{BB962C8B-B14F-4D97-AF65-F5344CB8AC3E}">
        <p14:creationId xmlns:p14="http://schemas.microsoft.com/office/powerpoint/2010/main" val="366013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12776"/>
            <a:ext cx="4985171" cy="379415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913" y="188640"/>
            <a:ext cx="8686800" cy="8382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Путешествие «А что же такое благосостояние семьи? «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517232"/>
            <a:ext cx="8352928" cy="122413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Отправляемся в загадочное путешествие по станциям доходов!</a:t>
            </a:r>
          </a:p>
          <a:p>
            <a:r>
              <a:rPr lang="ru-RU" dirty="0" smtClean="0"/>
              <a:t>В добрый путь!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663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Таблица на соотнесения доходов с экономической ролью (какой доход к каждому относиться?)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3037018"/>
              </p:ext>
            </p:extLst>
          </p:nvPr>
        </p:nvGraphicFramePr>
        <p:xfrm>
          <a:off x="304800" y="1554163"/>
          <a:ext cx="86868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Источник дохода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Доход</a:t>
                      </a:r>
                      <a:endParaRPr lang="ru-RU" dirty="0"/>
                    </a:p>
                  </a:txBody>
                  <a:tcPr marL="96520" marR="96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1. Собственник квартиры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А.</a:t>
                      </a:r>
                      <a:r>
                        <a:rPr lang="ru-RU" baseline="0" dirty="0" smtClean="0"/>
                        <a:t> Дивиденд</a:t>
                      </a:r>
                      <a:endParaRPr lang="ru-RU" dirty="0"/>
                    </a:p>
                  </a:txBody>
                  <a:tcPr marL="96520" marR="96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 Предприниматель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Б.  Проценты</a:t>
                      </a:r>
                      <a:endParaRPr lang="ru-RU" dirty="0"/>
                    </a:p>
                  </a:txBody>
                  <a:tcPr marL="96520" marR="96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 Вкладчик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В. Пенсия</a:t>
                      </a:r>
                      <a:endParaRPr lang="ru-RU" dirty="0"/>
                    </a:p>
                  </a:txBody>
                  <a:tcPr marL="96520" marR="96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4. Акционер</a:t>
                      </a: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Г. Заработная плата</a:t>
                      </a:r>
                      <a:endParaRPr lang="ru-RU" dirty="0"/>
                    </a:p>
                  </a:txBody>
                  <a:tcPr marL="96520" marR="96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5. Наемный работник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Д. Прибыль</a:t>
                      </a:r>
                      <a:endParaRPr lang="ru-RU" dirty="0"/>
                    </a:p>
                  </a:txBody>
                  <a:tcPr marL="96520" marR="96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6. Пенсионер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Е.</a:t>
                      </a:r>
                      <a:r>
                        <a:rPr lang="ru-RU" baseline="0" dirty="0" smtClean="0"/>
                        <a:t> Арендная плата</a:t>
                      </a:r>
                      <a:endParaRPr lang="ru-RU" dirty="0"/>
                    </a:p>
                  </a:txBody>
                  <a:tcPr marL="96520" marR="965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658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Бабушка и дедушка получают по 15 тыс. рублей пенсии. Заработная плата папы и мамы 50 тыс. рублей и 45 тыс. рублей соответственно. Кроме того, семья сдает в аренду дачу на летние месяцы за 10 тыс. рублей в месяц. В семье есть ребенок – ученик шестого класса.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Подсчитайте общий доход семьи за год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Подсчитайте сколько приходится средств на каждого члена семьи летом.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Подсчитайте сколько приходится средств на каждого члена семьи зимой.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179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Источники информации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err="1"/>
              <a:t>Липсиц</a:t>
            </a:r>
            <a:r>
              <a:rPr lang="ru-RU" dirty="0"/>
              <a:t> И.В., Вигдорчик Е.А. Финансовая грамотность: материалы для учащихся 5–7 классов, Москва, ВАКО, 2018г.</a:t>
            </a:r>
          </a:p>
          <a:p>
            <a:r>
              <a:rPr lang="ru-RU" dirty="0" err="1"/>
              <a:t>Корлюгова</a:t>
            </a:r>
            <a:r>
              <a:rPr lang="ru-RU" dirty="0"/>
              <a:t> Ю.Н., </a:t>
            </a:r>
            <a:r>
              <a:rPr lang="ru-RU" dirty="0" err="1"/>
              <a:t>Половникова</a:t>
            </a:r>
            <a:r>
              <a:rPr lang="ru-RU" dirty="0"/>
              <a:t> А.В. Финансовая грамотность: Методические рекомендации для учителя. 5–7 классы, Москва, ВАКО, 2018г.</a:t>
            </a:r>
          </a:p>
          <a:p>
            <a:r>
              <a:rPr lang="ru-RU" dirty="0" err="1"/>
              <a:t>Корлюгова</a:t>
            </a:r>
            <a:r>
              <a:rPr lang="ru-RU" dirty="0"/>
              <a:t> Ю.Н., </a:t>
            </a:r>
            <a:r>
              <a:rPr lang="ru-RU" dirty="0" err="1"/>
              <a:t>Половникова</a:t>
            </a:r>
            <a:r>
              <a:rPr lang="ru-RU" dirty="0"/>
              <a:t> А.В., Финансовая грамотность: рабочая тетрадь. 5–7 классы, Москва, ВАКО, 2018г.</a:t>
            </a:r>
          </a:p>
          <a:p>
            <a:r>
              <a:rPr lang="ru-RU" dirty="0"/>
              <a:t>Интернет-ресурсы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7845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133" y="1844824"/>
            <a:ext cx="3411356" cy="26272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Семейный бюджет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0544"/>
            <a:ext cx="5755096" cy="3629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Все деньги в семье, которыми она может распоряжаться называются семейным  бюджетом.</a:t>
            </a:r>
          </a:p>
          <a:p>
            <a:r>
              <a:rPr lang="ru-RU" dirty="0" smtClean="0"/>
              <a:t>Семейный бюджет – это доходы и расходы семьи за определенный период времени (год, месяц, неделя)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795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что такое «семейный доход»?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628800"/>
            <a:ext cx="59436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16832"/>
            <a:ext cx="7223548" cy="46382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Станция </a:t>
            </a:r>
            <a:r>
              <a:rPr lang="en-US" dirty="0" smtClean="0"/>
              <a:t>I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«Сколько поработаешь, столько заработаешь»!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1583" y="2852936"/>
            <a:ext cx="2448272" cy="230425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Мама с папой на работе</a:t>
            </a:r>
          </a:p>
          <a:p>
            <a:r>
              <a:rPr lang="ru-RU" dirty="0" smtClean="0"/>
              <a:t>У станка стоят все дни</a:t>
            </a:r>
          </a:p>
          <a:p>
            <a:r>
              <a:rPr lang="ru-RU" dirty="0" smtClean="0"/>
              <a:t>За труды их есть награда</a:t>
            </a:r>
          </a:p>
          <a:p>
            <a:r>
              <a:rPr lang="ru-RU" dirty="0" smtClean="0"/>
              <a:t>Называется зарплата!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169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905604"/>
            <a:ext cx="2976364" cy="329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источник доходов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554960" cy="485313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Первый источник доходов – заработная плата!</a:t>
            </a:r>
          </a:p>
          <a:p>
            <a:r>
              <a:rPr lang="ru-RU" b="1" dirty="0"/>
              <a:t>Заработная плата</a:t>
            </a:r>
            <a:r>
              <a:rPr lang="ru-RU" dirty="0"/>
              <a:t> (оплата труда работника) — вознаграждение за труд или участие в работе. В зависимости от квалификации работника, сложности, количества, качества и условий выполняемой работы, а также компенсационные и стимулирующие выплаты; денежная компенсация, которую работник получает в обмен на свою рабочую силу</a:t>
            </a:r>
          </a:p>
        </p:txBody>
      </p:sp>
    </p:spTree>
    <p:extLst>
      <p:ext uri="{BB962C8B-B14F-4D97-AF65-F5344CB8AC3E}">
        <p14:creationId xmlns:p14="http://schemas.microsoft.com/office/powerpoint/2010/main" val="302687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Станция </a:t>
            </a:r>
            <a:r>
              <a:rPr lang="en-US" dirty="0" smtClean="0"/>
              <a:t>II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«Что в молодости посеешь, то в старости пожнешь»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ru-RU" dirty="0" smtClean="0"/>
              <a:t>А 20-го числа бабушке пенсия пришла….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2420888"/>
            <a:ext cx="63246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37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Второй источник доходов - пенсия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Пенсия - это </a:t>
            </a:r>
            <a:r>
              <a:rPr lang="ru-RU" b="1" dirty="0"/>
              <a:t>регулярные денежные выплаты, предоставляемые гражданам при достижении определенного возраста, наступления инвалидности, в случае потери кормильца, а также за выслугу лет и особые заслуги перед государством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6683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336" y="1556792"/>
            <a:ext cx="3401921" cy="50116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457" y="26064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Станция </a:t>
            </a:r>
            <a:r>
              <a:rPr lang="en-US" dirty="0" smtClean="0"/>
              <a:t>III</a:t>
            </a:r>
            <a:br>
              <a:rPr lang="en-US" dirty="0" smtClean="0"/>
            </a:br>
            <a:r>
              <a:rPr lang="ru-RU" dirty="0" smtClean="0"/>
              <a:t>«Знание – лучшее богатство!»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Брат собрался с мыслью тут…</a:t>
            </a:r>
          </a:p>
          <a:p>
            <a:r>
              <a:rPr lang="ru-RU" dirty="0" smtClean="0"/>
              <a:t>Поступил он в институт!</a:t>
            </a:r>
          </a:p>
          <a:p>
            <a:r>
              <a:rPr lang="ru-RU" dirty="0" smtClean="0"/>
              <a:t>Он стипендию несет</a:t>
            </a:r>
          </a:p>
          <a:p>
            <a:r>
              <a:rPr lang="ru-RU" dirty="0" smtClean="0"/>
              <a:t>И бюджет семьи растет!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03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155</TotalTime>
  <Words>520</Words>
  <Application>Microsoft Office PowerPoint</Application>
  <PresentationFormat>Экран (4:3)</PresentationFormat>
  <Paragraphs>80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Презентация PowerPoint</vt:lpstr>
      <vt:lpstr>Путешествие «А что же такое благосостояние семьи? «</vt:lpstr>
      <vt:lpstr>Семейный бюджет</vt:lpstr>
      <vt:lpstr>А что такое «семейный доход»?</vt:lpstr>
      <vt:lpstr>Станция I «Сколько поработаешь, столько заработаешь»!</vt:lpstr>
      <vt:lpstr>Первый источник доходов</vt:lpstr>
      <vt:lpstr>Станция II «Что в молодости посеешь, то в старости пожнешь»</vt:lpstr>
      <vt:lpstr>Второй источник доходов - пенсия</vt:lpstr>
      <vt:lpstr>Станция III «Знание – лучшее богатство!»</vt:lpstr>
      <vt:lpstr>Третий источник доходов - стипендия</vt:lpstr>
      <vt:lpstr>Станция IV «Мир что огород: все в нем растет!»</vt:lpstr>
      <vt:lpstr>Четвертый источник дохода -  огород</vt:lpstr>
      <vt:lpstr>Станция V «Чем богаты, тем и рады»</vt:lpstr>
      <vt:lpstr>Пятый источник доходов - аренда</vt:lpstr>
      <vt:lpstr>Станция VI «Деньги любят счет»</vt:lpstr>
      <vt:lpstr>Шестой источник доходов – проценты!</vt:lpstr>
      <vt:lpstr>Станция VII «Незапланированные доходы»</vt:lpstr>
      <vt:lpstr>Седьмой источник доходов – незапланированные доходы</vt:lpstr>
      <vt:lpstr>Давайте подведем итог нашего путешествия!</vt:lpstr>
      <vt:lpstr>Таблица на соотнесения доходов с экономической ролью (какой доход к каждому относиться?)</vt:lpstr>
      <vt:lpstr>Решите задачу</vt:lpstr>
      <vt:lpstr>Источники информации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финансовом государстве</dc:title>
  <dc:creator>Stupeni</dc:creator>
  <cp:lastModifiedBy>Sveta</cp:lastModifiedBy>
  <cp:revision>13</cp:revision>
  <dcterms:created xsi:type="dcterms:W3CDTF">2022-09-14T10:52:54Z</dcterms:created>
  <dcterms:modified xsi:type="dcterms:W3CDTF">2022-11-01T16:02:32Z</dcterms:modified>
</cp:coreProperties>
</file>