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393" r:id="rId3"/>
    <p:sldId id="395" r:id="rId4"/>
    <p:sldId id="394" r:id="rId5"/>
    <p:sldId id="396" r:id="rId6"/>
    <p:sldId id="387" r:id="rId7"/>
    <p:sldId id="322" r:id="rId8"/>
    <p:sldId id="397" r:id="rId9"/>
    <p:sldId id="398" r:id="rId10"/>
    <p:sldId id="399" r:id="rId11"/>
    <p:sldId id="370" r:id="rId12"/>
    <p:sldId id="388" r:id="rId13"/>
    <p:sldId id="389" r:id="rId14"/>
    <p:sldId id="390" r:id="rId15"/>
    <p:sldId id="391" r:id="rId16"/>
    <p:sldId id="392" r:id="rId17"/>
    <p:sldId id="400" r:id="rId18"/>
    <p:sldId id="266" r:id="rId19"/>
  </p:sldIdLst>
  <p:sldSz cx="12190413" cy="6859588"/>
  <p:notesSz cx="6858000" cy="9144000"/>
  <p:defaultTextStyle>
    <a:defPPr>
      <a:defRPr lang="ru-RU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0E44"/>
    <a:srgbClr val="FF99CC"/>
    <a:srgbClr val="FFCCFF"/>
    <a:srgbClr val="FF7C80"/>
    <a:srgbClr val="C2F4C4"/>
    <a:srgbClr val="6ADF41"/>
    <a:srgbClr val="CCFF33"/>
    <a:srgbClr val="FFFF99"/>
    <a:srgbClr val="A0EEA4"/>
    <a:srgbClr val="205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80" y="-6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38389-EB15-40AB-8074-DD9B019CD11F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DB3DC-BA44-4CFD-90AC-8EF36F6012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656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6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9CBD8-F81A-4973-A9BE-8E127D2B7623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1" y="0"/>
            <a:ext cx="12190413" cy="6854123"/>
          </a:xfrm>
          <a:prstGeom prst="frame">
            <a:avLst>
              <a:gd name="adj1" fmla="val 215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575" tIns="64788" rIns="129575" bIns="64788" rtlCol="0" anchor="ctr"/>
          <a:lstStyle>
            <a:defPPr>
              <a:defRPr lang="ru-RU"/>
            </a:defPPr>
            <a:lvl1pPr marL="0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44251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88502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32753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7700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72125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65505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09756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54007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9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590" y="45419"/>
            <a:ext cx="10937915" cy="383980"/>
          </a:xfrm>
        </p:spPr>
        <p:txBody>
          <a:bodyPr>
            <a:normAutofit fontScale="90000"/>
          </a:bodyPr>
          <a:lstStyle/>
          <a:p>
            <a:endParaRPr lang="ru-RU" sz="3200" dirty="0">
              <a:latin typeface="Comic Sans MS" pitchFamily="66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11063758" y="6022082"/>
            <a:ext cx="864096" cy="576064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666050" y="357960"/>
            <a:ext cx="878497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« Зачем нам телефон и телевизор?»</a:t>
            </a:r>
            <a:endParaRPr lang="ru-RU" sz="4400" b="1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0375" y="2674075"/>
            <a:ext cx="2664296" cy="3545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366946" y="2332227"/>
            <a:ext cx="2685812" cy="362136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AutoShape 2" descr="E:\Documents and Settings\Admin\%D0%A0%D0%B0%D0%B1%D0%BE%D1%87%D0%B8%D0%B9 %D1%81%D1%82%D0%BE%D0%BB\luxfon.com-38166 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4" descr="E:\Documents and Settings\Admin\%D0%A0%D0%B0%D0%B1%D0%BE%D1%87%D0%B8%D0%B9 %D1%81%D1%82%D0%BE%D0%BB\luxfon.com-38166 (1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Управляющая кнопка: документ 4">
            <a:hlinkClick r:id="rId4" action="ppaction://hlinksldjump" highlightClick="1"/>
          </p:cNvPr>
          <p:cNvSpPr/>
          <p:nvPr/>
        </p:nvSpPr>
        <p:spPr>
          <a:xfrm>
            <a:off x="262558" y="5878066"/>
            <a:ext cx="576064" cy="720080"/>
          </a:xfrm>
          <a:prstGeom prst="actionButtonDocumen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737620" y="1715282"/>
            <a:ext cx="6357982" cy="4286280"/>
            <a:chOff x="3934966" y="2402796"/>
            <a:chExt cx="4608441" cy="2386606"/>
          </a:xfrm>
        </p:grpSpPr>
        <p:pic>
          <p:nvPicPr>
            <p:cNvPr id="3074" name="Picture 2" descr="http://th11.st.depositphotos.com/2485347/2756/v/170/depositphotos_27560111-Vector-old-rotary-phone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4966" y="3181015"/>
              <a:ext cx="2123572" cy="1608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Picture 10" descr="http://sr.photos2.fotosearch.com/bthumb/CSP/CSP576/k5764500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2402796"/>
              <a:ext cx="2232177" cy="2386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oevgl\Desktop\5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960"/>
            <a:ext cx="6286544" cy="5595025"/>
          </a:xfrm>
          <a:prstGeom prst="rect">
            <a:avLst/>
          </a:prstGeom>
          <a:noFill/>
        </p:spPr>
      </p:pic>
      <p:pic>
        <p:nvPicPr>
          <p:cNvPr id="5123" name="Picture 3" descr="C:\Users\oevgl\Desktop\scale_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3768" y="786588"/>
            <a:ext cx="6049202" cy="499563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982637" y="270641"/>
            <a:ext cx="9433049" cy="1863009"/>
            <a:chOff x="2999311" y="2670310"/>
            <a:chExt cx="5933043" cy="1596487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11" y="2670310"/>
              <a:ext cx="5933043" cy="1596487"/>
            </a:xfrm>
            <a:prstGeom prst="cloudCallout">
              <a:avLst>
                <a:gd name="adj1" fmla="val 45850"/>
                <a:gd name="adj2" fmla="val 166887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7419" y="2787125"/>
              <a:ext cx="5293185" cy="74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Ребята!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 Как вы думаете, зачем нужны телефоны и телевизор?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Группа 7"/>
          <p:cNvGrpSpPr/>
          <p:nvPr/>
        </p:nvGrpSpPr>
        <p:grpSpPr>
          <a:xfrm>
            <a:off x="2759832" y="2349674"/>
            <a:ext cx="6336704" cy="3682910"/>
            <a:chOff x="3934966" y="2402796"/>
            <a:chExt cx="4608441" cy="2386606"/>
          </a:xfrm>
        </p:grpSpPr>
        <p:pic>
          <p:nvPicPr>
            <p:cNvPr id="9" name="Picture 2" descr="http://th11.st.depositphotos.com/2485347/2756/v/170/depositphotos_27560111-Vector-old-rotary-phone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4966" y="3181015"/>
              <a:ext cx="2123572" cy="1608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0" descr="http://sr.photos2.fotosearch.com/bthumb/CSP/CSP576/k5764500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2402796"/>
              <a:ext cx="2232177" cy="2386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0418068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1846733" y="270641"/>
            <a:ext cx="8015423" cy="1502969"/>
            <a:chOff x="2999311" y="2670310"/>
            <a:chExt cx="5933043" cy="1596487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11" y="2670310"/>
              <a:ext cx="5933043" cy="1596487"/>
            </a:xfrm>
            <a:prstGeom prst="cloudCallout">
              <a:avLst>
                <a:gd name="adj1" fmla="val -52798"/>
                <a:gd name="adj2" fmla="val 262950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1274" y="2909253"/>
              <a:ext cx="5293185" cy="1013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atin typeface="Comic Sans MS" pitchFamily="66" charset="0"/>
                </a:rPr>
                <a:t>Почта, телеграф, телефон – </a:t>
              </a:r>
              <a:endParaRPr lang="ru-RU" sz="2800" b="1" dirty="0" smtClean="0">
                <a:latin typeface="Comic Sans MS" pitchFamily="66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это </a:t>
              </a:r>
              <a:r>
                <a:rPr lang="ru-RU" sz="2800" b="1" dirty="0">
                  <a:latin typeface="Comic Sans MS" pitchFamily="66" charset="0"/>
                </a:rPr>
                <a:t>средства связи.</a:t>
              </a: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pda.fedpress.ru/sites/fedpress/files/albalaev/news/detail_picture_61538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911" y="1774866"/>
            <a:ext cx="2418348" cy="2864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-use.ru/wp-content/uploads/2014/06/qwertyasd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9744" y="1845618"/>
            <a:ext cx="5006138" cy="2945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foto.alkom.krakow.pl/iPhone_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982" y="4763863"/>
            <a:ext cx="2851209" cy="18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89450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982637" y="270641"/>
            <a:ext cx="9433049" cy="1863009"/>
            <a:chOff x="2999311" y="2670310"/>
            <a:chExt cx="5933043" cy="1596487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11" y="2670310"/>
              <a:ext cx="5933043" cy="1596487"/>
            </a:xfrm>
            <a:prstGeom prst="cloudCallout">
              <a:avLst>
                <a:gd name="adj1" fmla="val 45850"/>
                <a:gd name="adj2" fmla="val 166887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7419" y="2787125"/>
              <a:ext cx="5293185" cy="1186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Ребята!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Как </a:t>
              </a:r>
              <a:r>
                <a:rPr lang="ru-RU" sz="2800" b="1" dirty="0">
                  <a:latin typeface="Comic Sans MS" pitchFamily="66" charset="0"/>
                </a:rPr>
                <a:t>люди узнают о событиях</a:t>
              </a:r>
              <a:r>
                <a:rPr lang="ru-RU" sz="2800" b="1" dirty="0" smtClean="0">
                  <a:latin typeface="Comic Sans MS" pitchFamily="66" charset="0"/>
                </a:rPr>
                <a:t>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 </a:t>
              </a:r>
              <a:r>
                <a:rPr lang="ru-RU" sz="2800" b="1" dirty="0">
                  <a:latin typeface="Comic Sans MS" pitchFamily="66" charset="0"/>
                </a:rPr>
                <a:t>произошедших в стране? </a:t>
              </a: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mtdata.ru/u30/photo8A9D/20454194328-0/origina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854" y="2349674"/>
            <a:ext cx="618041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vritmema.ru/wp-content/uploads/2016/04/daf4dc229fbe64211772ec6a16dd5a6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854" y="2349674"/>
            <a:ext cx="618041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tdata.ru/u25/photo64BF/20461466277-0/original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5210" y="2349674"/>
            <a:ext cx="6172059" cy="416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60218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1846733" y="270641"/>
            <a:ext cx="8015423" cy="1502969"/>
            <a:chOff x="2999311" y="2670310"/>
            <a:chExt cx="5933043" cy="1596487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11" y="2670310"/>
              <a:ext cx="5933043" cy="1596487"/>
            </a:xfrm>
            <a:prstGeom prst="cloudCallout">
              <a:avLst>
                <a:gd name="adj1" fmla="val -52798"/>
                <a:gd name="adj2" fmla="val 262950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1274" y="2909253"/>
              <a:ext cx="5293185" cy="1013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atin typeface="Comic Sans MS" pitchFamily="66" charset="0"/>
                </a:rPr>
                <a:t>Радио, телевидение, пресса –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atin typeface="Comic Sans MS" pitchFamily="66" charset="0"/>
                </a:rPr>
                <a:t>средства массовой информации</a:t>
              </a: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www.texemarrs.com/images/kaito_ka009_radio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4806" y="1734378"/>
            <a:ext cx="2757823" cy="247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lanetasmi.ru/media/k2/items/cache/b148946645a5277c7c30012434f6f3d7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270" y="1887335"/>
            <a:ext cx="3078882" cy="217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itc.ua/wp-content/uploads/04-Generic-LCD-TV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30" y="4210904"/>
            <a:ext cx="3312368" cy="244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52075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1846732" y="270641"/>
            <a:ext cx="8015423" cy="1935017"/>
            <a:chOff x="2999311" y="2670310"/>
            <a:chExt cx="5933043" cy="1710115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11" y="2670310"/>
              <a:ext cx="5933043" cy="1596487"/>
            </a:xfrm>
            <a:prstGeom prst="cloudCallout">
              <a:avLst>
                <a:gd name="adj1" fmla="val -53098"/>
                <a:gd name="adj2" fmla="val 213663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1273" y="2909253"/>
              <a:ext cx="5293185" cy="1471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Найдите старинные и современные предметы. Сравните их по внешнему виду.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" t="27015" r="39014" b="44984"/>
          <a:stretch/>
        </p:blipFill>
        <p:spPr bwMode="auto">
          <a:xfrm>
            <a:off x="2154963" y="2709714"/>
            <a:ext cx="7603443" cy="3138147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3384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846734" y="330862"/>
            <a:ext cx="8856984" cy="1946803"/>
            <a:chOff x="3166248" y="760892"/>
            <a:chExt cx="6061073" cy="3415726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3166248" y="760892"/>
              <a:ext cx="6061073" cy="3415726"/>
            </a:xfrm>
            <a:prstGeom prst="cloudCallout">
              <a:avLst>
                <a:gd name="adj1" fmla="val -55222"/>
                <a:gd name="adj2" fmla="val 159660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58902" y="891773"/>
              <a:ext cx="5732215" cy="2430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Ребята!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А можно ли с помощью Интернета узнавать новости о событиях в стране и мире?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 flipH="1">
            <a:off x="1876795" y="302402"/>
            <a:ext cx="8885023" cy="2119280"/>
            <a:chOff x="3186030" y="2728666"/>
            <a:chExt cx="5429288" cy="2042393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3186030" y="2728666"/>
              <a:ext cx="5429288" cy="2042393"/>
            </a:xfrm>
            <a:prstGeom prst="cloudCallout">
              <a:avLst>
                <a:gd name="adj1" fmla="val -41922"/>
                <a:gd name="adj2" fmla="val 169883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16916" y="3107256"/>
              <a:ext cx="5072513" cy="133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Интернет можно отнести и к средствам</a:t>
              </a:r>
            </a:p>
            <a:p>
              <a:pPr algn="ctr"/>
              <a:r>
                <a:rPr lang="ru-RU" sz="2800" b="1" smtClean="0">
                  <a:latin typeface="Comic Sans MS" pitchFamily="66" charset="0"/>
                </a:rPr>
                <a:t> связи , и </a:t>
              </a:r>
              <a:r>
                <a:rPr lang="ru-RU" sz="2800" b="1" dirty="0" smtClean="0">
                  <a:latin typeface="Comic Sans MS" pitchFamily="66" charset="0"/>
                </a:rPr>
                <a:t>к средствам </a:t>
              </a:r>
              <a:r>
                <a:rPr lang="ru-RU" sz="2800" b="1" smtClean="0">
                  <a:latin typeface="Comic Sans MS" pitchFamily="66" charset="0"/>
                </a:rPr>
                <a:t>массовой 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информации.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www.futureofmediaevents.com/wp-content/uploads/2011/12/Browsers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3" b="12399"/>
          <a:stretch/>
        </p:blipFill>
        <p:spPr bwMode="auto">
          <a:xfrm>
            <a:off x="2278782" y="2699384"/>
            <a:ext cx="7601181" cy="3378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7686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0" y="274701"/>
            <a:ext cx="11246325" cy="6179429"/>
          </a:xfrm>
        </p:spPr>
        <p:txBody>
          <a:bodyPr/>
          <a:lstStyle/>
          <a:p>
            <a:pPr algn="l"/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лишнее.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Кастрюля, радио, телевизор;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2.Диван,журнал, почта;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Телефон, компьютер, чашка;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4.Ручка, телеграф, телефон;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Пенал, телефон, газета.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459839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11/115/600/115600048_10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547945" y="1820461"/>
            <a:ext cx="6382928" cy="501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нутый угол 2"/>
          <p:cNvSpPr/>
          <p:nvPr/>
        </p:nvSpPr>
        <p:spPr>
          <a:xfrm>
            <a:off x="795417" y="1104918"/>
            <a:ext cx="4752528" cy="3116964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202" y="1917626"/>
            <a:ext cx="4846198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Спасибо, дети, </a:t>
            </a:r>
          </a:p>
          <a:p>
            <a:pPr algn="ctr"/>
            <a:r>
              <a:rPr lang="ru-RU" sz="44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за урок!</a:t>
            </a:r>
            <a:endParaRPr lang="ru-RU" sz="4400" b="1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множение 5">
            <a:hlinkClick r:id="" action="ppaction://hlinkshowjump?jump=endshow"/>
          </p:cNvPr>
          <p:cNvSpPr/>
          <p:nvPr/>
        </p:nvSpPr>
        <p:spPr>
          <a:xfrm>
            <a:off x="11279782" y="189434"/>
            <a:ext cx="720080" cy="698370"/>
          </a:xfrm>
          <a:prstGeom prst="mathMultiply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3337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0" y="274701"/>
            <a:ext cx="11200725" cy="6226927"/>
          </a:xfrm>
        </p:spPr>
        <p:txBody>
          <a:bodyPr/>
          <a:lstStyle/>
          <a:p>
            <a:r>
              <a:rPr lang="ru-RU" dirty="0" smtClean="0"/>
              <a:t>Письмо: -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Здравствуйте, дорогие первоклассники! Пишет Вам ваша давняя знакомая. Люблю я ребят, которые не чистят зубы! Ребята, которые не моют руки- мои лучшие друзья!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Злючка - </a:t>
            </a:r>
            <a:r>
              <a:rPr lang="ru-RU" dirty="0" err="1" smtClean="0"/>
              <a:t>Грязючка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0" y="274701"/>
            <a:ext cx="11129287" cy="6369803"/>
          </a:xfrm>
        </p:spPr>
        <p:txBody>
          <a:bodyPr/>
          <a:lstStyle/>
          <a:p>
            <a:r>
              <a:rPr lang="ru-RU" b="1" dirty="0" smtClean="0"/>
              <a:t>Проверка домашнего задания.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1.Какие предметы должны быть индивидуальными и почему?</a:t>
            </a:r>
            <a:br>
              <a:rPr lang="ru-RU" i="1" dirty="0" smtClean="0"/>
            </a:br>
            <a:r>
              <a:rPr lang="ru-RU" i="1" dirty="0" smtClean="0"/>
              <a:t>2.Почему нужно чистить зубы?</a:t>
            </a:r>
            <a:br>
              <a:rPr lang="ru-RU" i="1" dirty="0" smtClean="0"/>
            </a:br>
            <a:r>
              <a:rPr lang="ru-RU" i="1" dirty="0" smtClean="0"/>
              <a:t>3.Сколько раз нужно чистить зубы?</a:t>
            </a:r>
            <a:br>
              <a:rPr lang="ru-RU" i="1" dirty="0" smtClean="0"/>
            </a:br>
            <a:r>
              <a:rPr lang="ru-RU" i="1" dirty="0" smtClean="0"/>
              <a:t>4.Почему нужно мыть руки?</a:t>
            </a:r>
            <a:br>
              <a:rPr lang="ru-RU" i="1" dirty="0" smtClean="0"/>
            </a:br>
            <a:r>
              <a:rPr lang="ru-RU" i="1" dirty="0" smtClean="0"/>
              <a:t>5.Когда нужно мыть руки?</a:t>
            </a:r>
            <a:endParaRPr lang="ru-RU" i="1" dirty="0"/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oevgl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356" y="500836"/>
            <a:ext cx="10668018" cy="60007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oevgl\Desktop\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1802" y="215084"/>
            <a:ext cx="9144000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1342671" y="261443"/>
            <a:ext cx="8442535" cy="2448269"/>
            <a:chOff x="2999312" y="2670309"/>
            <a:chExt cx="5933043" cy="2010391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12" y="2670309"/>
              <a:ext cx="5933043" cy="2010391"/>
            </a:xfrm>
            <a:prstGeom prst="cloudCallout">
              <a:avLst>
                <a:gd name="adj1" fmla="val -54461"/>
                <a:gd name="adj2" fmla="val 146106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7419" y="2846592"/>
              <a:ext cx="5293185" cy="149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Через поле и лесок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Подаёт он голосок.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Он бежит по проводам-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Скажешь здесь, а слышно там.</a:t>
              </a: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lovelyroom.ru/image/data/wdzvcb1z6do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94" y="2535532"/>
            <a:ext cx="4464496" cy="44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94482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1342672" y="261445"/>
            <a:ext cx="8442535" cy="1944214"/>
            <a:chOff x="2999311" y="2670310"/>
            <a:chExt cx="5933043" cy="1596487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11" y="2670310"/>
              <a:ext cx="5933043" cy="1596487"/>
            </a:xfrm>
            <a:prstGeom prst="cloudCallout">
              <a:avLst>
                <a:gd name="adj1" fmla="val -54461"/>
                <a:gd name="adj2" fmla="val 196232"/>
              </a:avLst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glow rad="139700">
                <a:schemeClr val="accent6">
                  <a:lumMod val="50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7419" y="2846592"/>
              <a:ext cx="5293185" cy="1137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Ребята! Отгадайте загадки: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atin typeface="Comic Sans MS" pitchFamily="66" charset="0"/>
                </a:rPr>
                <a:t>Вот </a:t>
              </a:r>
              <a:r>
                <a:rPr lang="ru-RU" sz="2800" b="1" dirty="0">
                  <a:latin typeface="Comic Sans MS" pitchFamily="66" charset="0"/>
                </a:rPr>
                <a:t>так дом – одно окно,</a:t>
              </a:r>
              <a:br>
                <a:rPr lang="ru-RU" sz="2800" b="1" dirty="0">
                  <a:latin typeface="Comic Sans MS" pitchFamily="66" charset="0"/>
                </a:rPr>
              </a:br>
              <a:r>
                <a:rPr lang="ru-RU" sz="2800" b="1" dirty="0">
                  <a:latin typeface="Comic Sans MS" pitchFamily="66" charset="0"/>
                </a:rPr>
                <a:t>Каждый день в окне – кино!</a:t>
              </a: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849954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http://itc.ua/wp-content/uploads/04-Generic-LCD-TV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854" y="2318557"/>
            <a:ext cx="5760640" cy="425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67043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oevgl\Desktop\d4ba432722b97d189a5249e6199668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3768" y="215084"/>
            <a:ext cx="6024498" cy="4143404"/>
          </a:xfrm>
          <a:prstGeom prst="rect">
            <a:avLst/>
          </a:prstGeom>
          <a:noFill/>
        </p:spPr>
      </p:pic>
      <p:pic>
        <p:nvPicPr>
          <p:cNvPr id="3075" name="Picture 3" descr="C:\Users\oevgl\Desktop\1931.970x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7422" y="286522"/>
            <a:ext cx="4286280" cy="4010103"/>
          </a:xfrm>
          <a:prstGeom prst="rect">
            <a:avLst/>
          </a:prstGeom>
          <a:noFill/>
        </p:spPr>
      </p:pic>
      <p:pic>
        <p:nvPicPr>
          <p:cNvPr id="3076" name="Picture 4" descr="C:\Users\oevgl\Desktop\19eb04a7fa484d1f85f098fdacc15de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7686" y="3215480"/>
            <a:ext cx="5088745" cy="33107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oevgl\Desktop\iS6OBJUR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5984" y="215084"/>
            <a:ext cx="9787006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1749</TotalTime>
  <Words>175</Words>
  <Application>Microsoft Office PowerPoint</Application>
  <PresentationFormat>Произвольный</PresentationFormat>
  <Paragraphs>28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Письмо: -Здравствуйте, дорогие первоклассники! Пишет Вам ваша давняя знакомая. Люблю я ребят, которые не чистят зубы! Ребята, которые не моют руки- мои лучшие друзья!                                    Злючка - Грязючка.</vt:lpstr>
      <vt:lpstr>Проверка домашнего задания. 1.Какие предметы должны быть индивидуальными и почему? 2.Почему нужно чистить зубы? 3.Сколько раз нужно чистить зубы? 4.Почему нужно мыть руки? 5.Когда нужно мыть руки?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Найди лишнее. 1. Кастрюля, радио, телевизор; 2.Диван,журнал, почта; 3. Телефон, компьютер, чашка; 4.Ручка, телеграф, телефон; 5. Пенал, телефон, газета.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Никифорова Наталья</dc:creator>
  <cp:lastModifiedBy>RePack by Diakov</cp:lastModifiedBy>
  <cp:revision>208</cp:revision>
  <dcterms:created xsi:type="dcterms:W3CDTF">2016-11-11T12:35:51Z</dcterms:created>
  <dcterms:modified xsi:type="dcterms:W3CDTF">2021-04-21T18:04:07Z</dcterms:modified>
</cp:coreProperties>
</file>