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  <p:sldMasterId id="2147483684" r:id="rId3"/>
  </p:sldMasterIdLst>
  <p:notesMasterIdLst>
    <p:notesMasterId r:id="rId32"/>
  </p:notesMasterIdLst>
  <p:sldIdLst>
    <p:sldId id="257" r:id="rId4"/>
    <p:sldId id="260" r:id="rId5"/>
    <p:sldId id="261" r:id="rId6"/>
    <p:sldId id="280" r:id="rId7"/>
    <p:sldId id="262" r:id="rId8"/>
    <p:sldId id="263" r:id="rId9"/>
    <p:sldId id="264" r:id="rId10"/>
    <p:sldId id="265" r:id="rId11"/>
    <p:sldId id="281" r:id="rId12"/>
    <p:sldId id="282" r:id="rId13"/>
    <p:sldId id="276" r:id="rId14"/>
    <p:sldId id="277" r:id="rId15"/>
    <p:sldId id="278" r:id="rId16"/>
    <p:sldId id="279" r:id="rId17"/>
    <p:sldId id="268" r:id="rId18"/>
    <p:sldId id="266" r:id="rId19"/>
    <p:sldId id="284" r:id="rId20"/>
    <p:sldId id="285" r:id="rId21"/>
    <p:sldId id="287" r:id="rId22"/>
    <p:sldId id="267" r:id="rId23"/>
    <p:sldId id="269" r:id="rId24"/>
    <p:sldId id="271" r:id="rId25"/>
    <p:sldId id="270" r:id="rId26"/>
    <p:sldId id="274" r:id="rId27"/>
    <p:sldId id="272" r:id="rId28"/>
    <p:sldId id="289" r:id="rId29"/>
    <p:sldId id="288" r:id="rId30"/>
    <p:sldId id="290" r:id="rId31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00"/>
    <a:srgbClr val="CC00FF"/>
    <a:srgbClr val="9900CC"/>
    <a:srgbClr val="FF9933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1450" y="67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0.xml"/><Relationship Id="rId18" Type="http://schemas.openxmlformats.org/officeDocument/2006/relationships/slide" Target="slides/slide15.xml"/><Relationship Id="rId26" Type="http://schemas.openxmlformats.org/officeDocument/2006/relationships/slide" Target="slides/slide23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8.xml"/><Relationship Id="rId34" Type="http://schemas.openxmlformats.org/officeDocument/2006/relationships/viewProps" Target="viewProps.xml"/><Relationship Id="rId7" Type="http://schemas.openxmlformats.org/officeDocument/2006/relationships/slide" Target="slides/slide4.xml"/><Relationship Id="rId12" Type="http://schemas.openxmlformats.org/officeDocument/2006/relationships/slide" Target="slides/slide9.xml"/><Relationship Id="rId17" Type="http://schemas.openxmlformats.org/officeDocument/2006/relationships/slide" Target="slides/slide14.xml"/><Relationship Id="rId25" Type="http://schemas.openxmlformats.org/officeDocument/2006/relationships/slide" Target="slides/slide22.xml"/><Relationship Id="rId33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3.xml"/><Relationship Id="rId20" Type="http://schemas.openxmlformats.org/officeDocument/2006/relationships/slide" Target="slides/slide17.xml"/><Relationship Id="rId29" Type="http://schemas.openxmlformats.org/officeDocument/2006/relationships/slide" Target="slides/slide26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24" Type="http://schemas.openxmlformats.org/officeDocument/2006/relationships/slide" Target="slides/slide21.xml"/><Relationship Id="rId32" Type="http://schemas.openxmlformats.org/officeDocument/2006/relationships/notesMaster" Target="notesMasters/notesMaster1.xml"/><Relationship Id="rId5" Type="http://schemas.openxmlformats.org/officeDocument/2006/relationships/slide" Target="slides/slide2.xml"/><Relationship Id="rId15" Type="http://schemas.openxmlformats.org/officeDocument/2006/relationships/slide" Target="slides/slide12.xml"/><Relationship Id="rId23" Type="http://schemas.openxmlformats.org/officeDocument/2006/relationships/slide" Target="slides/slide20.xml"/><Relationship Id="rId28" Type="http://schemas.openxmlformats.org/officeDocument/2006/relationships/slide" Target="slides/slide25.xml"/><Relationship Id="rId36" Type="http://schemas.openxmlformats.org/officeDocument/2006/relationships/tableStyles" Target="tableStyles.xml"/><Relationship Id="rId10" Type="http://schemas.openxmlformats.org/officeDocument/2006/relationships/slide" Target="slides/slide7.xml"/><Relationship Id="rId19" Type="http://schemas.openxmlformats.org/officeDocument/2006/relationships/slide" Target="slides/slide16.xml"/><Relationship Id="rId31" Type="http://schemas.openxmlformats.org/officeDocument/2006/relationships/slide" Target="slides/slide28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slide" Target="slides/slide11.xml"/><Relationship Id="rId22" Type="http://schemas.openxmlformats.org/officeDocument/2006/relationships/slide" Target="slides/slide19.xml"/><Relationship Id="rId27" Type="http://schemas.openxmlformats.org/officeDocument/2006/relationships/slide" Target="slides/slide24.xml"/><Relationship Id="rId30" Type="http://schemas.openxmlformats.org/officeDocument/2006/relationships/slide" Target="slides/slide27.xml"/><Relationship Id="rId35" Type="http://schemas.openxmlformats.org/officeDocument/2006/relationships/theme" Target="theme/theme1.xml"/><Relationship Id="rId8" Type="http://schemas.openxmlformats.org/officeDocument/2006/relationships/slide" Target="slides/slide5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86E9EBA-E8EF-42CA-BD9A-BC70BE56B375}" type="datetimeFigureOut">
              <a:rPr lang="ru-RU" smtClean="0"/>
              <a:t>02.11.2022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3C6E7A0-ADBF-416B-BA2C-306332F4EA7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61441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3C6E7A0-ADBF-416B-BA2C-306332F4EA74}" type="slidenum">
              <a:rPr lang="ru-RU" smtClean="0"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597257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183755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294892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054723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05007951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3146664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451200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14256814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56060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10209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8214969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1905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705810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0465728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5295603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9823426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0189956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883084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7184693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249799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268679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6650019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19351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21769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0451413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930424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0153608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2198665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7640684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6334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698969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498388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730877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16674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10016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9733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BF1CD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BFA8FE7-1135-4A0A-AA77-88B17B14186A}" type="datetimeFigureOut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02.11.2022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1013047-C537-469D-88FB-333F53BC382B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78460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image" Target="../media/image1.png"/><Relationship Id="rId7" Type="http://schemas.openxmlformats.org/officeDocument/2006/relationships/image" Target="../media/image3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microsoft.com/office/2007/relationships/hdphoto" Target="../media/hdphoto2.wdp"/><Relationship Id="rId5" Type="http://schemas.openxmlformats.org/officeDocument/2006/relationships/image" Target="../media/image2.png"/><Relationship Id="rId10" Type="http://schemas.microsoft.com/office/2007/relationships/hdphoto" Target="../media/hdphoto3.wdp"/><Relationship Id="rId4" Type="http://schemas.microsoft.com/office/2007/relationships/hdphoto" Target="../media/hdphoto1.wdp"/><Relationship Id="rId9" Type="http://schemas.openxmlformats.org/officeDocument/2006/relationships/image" Target="../media/image5.png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microsoft.com/office/2007/relationships/hdphoto" Target="../media/hdphoto22.wdp"/><Relationship Id="rId7" Type="http://schemas.microsoft.com/office/2007/relationships/hdphoto" Target="../media/hdphoto14.wdp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4.png"/><Relationship Id="rId5" Type="http://schemas.microsoft.com/office/2007/relationships/hdphoto" Target="../media/hdphoto20.wdp"/><Relationship Id="rId4" Type="http://schemas.openxmlformats.org/officeDocument/2006/relationships/image" Target="../media/image33.png"/><Relationship Id="rId9" Type="http://schemas.microsoft.com/office/2007/relationships/hdphoto" Target="../media/hdphoto23.wdp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24.wdp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7.xml"/><Relationship Id="rId5" Type="http://schemas.microsoft.com/office/2007/relationships/hdphoto" Target="../media/hdphoto25.wdp"/><Relationship Id="rId4" Type="http://schemas.openxmlformats.org/officeDocument/2006/relationships/image" Target="../media/image38.png"/></Relationships>
</file>

<file path=ppt/slides/_rels/slide12.xml.rels><?xml version="1.0" encoding="UTF-8" standalone="yes"?>
<Relationships xmlns="http://schemas.openxmlformats.org/package/2006/relationships"><Relationship Id="rId3" Type="http://schemas.microsoft.com/office/2007/relationships/hdphoto" Target="../media/hdphoto26.wdp"/><Relationship Id="rId7" Type="http://schemas.microsoft.com/office/2007/relationships/hdphoto" Target="../media/hdphoto28.wdp"/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1.png"/><Relationship Id="rId5" Type="http://schemas.microsoft.com/office/2007/relationships/hdphoto" Target="../media/hdphoto27.wdp"/><Relationship Id="rId4" Type="http://schemas.openxmlformats.org/officeDocument/2006/relationships/image" Target="../media/image40.png"/></Relationships>
</file>

<file path=ppt/slides/_rels/slide1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4.png"/><Relationship Id="rId3" Type="http://schemas.microsoft.com/office/2007/relationships/hdphoto" Target="../media/hdphoto16.wdp"/><Relationship Id="rId7" Type="http://schemas.microsoft.com/office/2007/relationships/hdphoto" Target="../media/hdphoto30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43.png"/><Relationship Id="rId11" Type="http://schemas.openxmlformats.org/officeDocument/2006/relationships/image" Target="../media/image46.png"/><Relationship Id="rId5" Type="http://schemas.microsoft.com/office/2007/relationships/hdphoto" Target="../media/hdphoto29.wdp"/><Relationship Id="rId10" Type="http://schemas.openxmlformats.org/officeDocument/2006/relationships/image" Target="../media/image45.png"/><Relationship Id="rId4" Type="http://schemas.openxmlformats.org/officeDocument/2006/relationships/image" Target="../media/image42.png"/><Relationship Id="rId9" Type="http://schemas.microsoft.com/office/2007/relationships/hdphoto" Target="../media/hdphoto31.wdp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png"/><Relationship Id="rId2" Type="http://schemas.openxmlformats.org/officeDocument/2006/relationships/image" Target="../media/image47.pn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49.png"/><Relationship Id="rId4" Type="http://schemas.microsoft.com/office/2007/relationships/hdphoto" Target="../media/hdphoto32.wdp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image" Target="../media/image56.png"/><Relationship Id="rId13" Type="http://schemas.openxmlformats.org/officeDocument/2006/relationships/image" Target="../media/image60.png"/><Relationship Id="rId3" Type="http://schemas.openxmlformats.org/officeDocument/2006/relationships/image" Target="../media/image51.png"/><Relationship Id="rId7" Type="http://schemas.openxmlformats.org/officeDocument/2006/relationships/image" Target="../media/image55.png"/><Relationship Id="rId12" Type="http://schemas.openxmlformats.org/officeDocument/2006/relationships/image" Target="../media/image59.png"/><Relationship Id="rId2" Type="http://schemas.openxmlformats.org/officeDocument/2006/relationships/image" Target="../media/image5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4.png"/><Relationship Id="rId11" Type="http://schemas.openxmlformats.org/officeDocument/2006/relationships/image" Target="../media/image58.png"/><Relationship Id="rId5" Type="http://schemas.openxmlformats.org/officeDocument/2006/relationships/image" Target="../media/image53.png"/><Relationship Id="rId10" Type="http://schemas.microsoft.com/office/2007/relationships/hdphoto" Target="../media/hdphoto33.wdp"/><Relationship Id="rId4" Type="http://schemas.openxmlformats.org/officeDocument/2006/relationships/image" Target="../media/image52.png"/><Relationship Id="rId9" Type="http://schemas.openxmlformats.org/officeDocument/2006/relationships/image" Target="../media/image57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66.png"/><Relationship Id="rId13" Type="http://schemas.microsoft.com/office/2007/relationships/hdphoto" Target="../media/hdphoto37.wdp"/><Relationship Id="rId18" Type="http://schemas.openxmlformats.org/officeDocument/2006/relationships/image" Target="../media/image71.png"/><Relationship Id="rId3" Type="http://schemas.openxmlformats.org/officeDocument/2006/relationships/image" Target="../media/image62.jpeg"/><Relationship Id="rId21" Type="http://schemas.microsoft.com/office/2007/relationships/hdphoto" Target="../media/hdphoto41.wdp"/><Relationship Id="rId7" Type="http://schemas.microsoft.com/office/2007/relationships/hdphoto" Target="../media/hdphoto34.wdp"/><Relationship Id="rId12" Type="http://schemas.openxmlformats.org/officeDocument/2006/relationships/image" Target="../media/image68.png"/><Relationship Id="rId17" Type="http://schemas.microsoft.com/office/2007/relationships/hdphoto" Target="../media/hdphoto39.wdp"/><Relationship Id="rId2" Type="http://schemas.openxmlformats.org/officeDocument/2006/relationships/image" Target="../media/image61.jpeg"/><Relationship Id="rId16" Type="http://schemas.openxmlformats.org/officeDocument/2006/relationships/image" Target="../media/image70.png"/><Relationship Id="rId20" Type="http://schemas.openxmlformats.org/officeDocument/2006/relationships/image" Target="../media/image72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5.png"/><Relationship Id="rId11" Type="http://schemas.microsoft.com/office/2007/relationships/hdphoto" Target="../media/hdphoto36.wdp"/><Relationship Id="rId5" Type="http://schemas.openxmlformats.org/officeDocument/2006/relationships/image" Target="../media/image64.png"/><Relationship Id="rId15" Type="http://schemas.microsoft.com/office/2007/relationships/hdphoto" Target="../media/hdphoto38.wdp"/><Relationship Id="rId10" Type="http://schemas.openxmlformats.org/officeDocument/2006/relationships/image" Target="../media/image67.png"/><Relationship Id="rId19" Type="http://schemas.microsoft.com/office/2007/relationships/hdphoto" Target="../media/hdphoto40.wdp"/><Relationship Id="rId4" Type="http://schemas.openxmlformats.org/officeDocument/2006/relationships/image" Target="../media/image63.jpeg"/><Relationship Id="rId9" Type="http://schemas.microsoft.com/office/2007/relationships/hdphoto" Target="../media/hdphoto35.wdp"/><Relationship Id="rId14" Type="http://schemas.openxmlformats.org/officeDocument/2006/relationships/image" Target="../media/image69.png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image" Target="../media/image76.png"/><Relationship Id="rId13" Type="http://schemas.openxmlformats.org/officeDocument/2006/relationships/image" Target="../media/image79.png"/><Relationship Id="rId3" Type="http://schemas.microsoft.com/office/2007/relationships/hdphoto" Target="../media/hdphoto42.wdp"/><Relationship Id="rId7" Type="http://schemas.microsoft.com/office/2007/relationships/hdphoto" Target="../media/hdphoto44.wdp"/><Relationship Id="rId12" Type="http://schemas.microsoft.com/office/2007/relationships/hdphoto" Target="../media/hdphoto46.wdp"/><Relationship Id="rId2" Type="http://schemas.openxmlformats.org/officeDocument/2006/relationships/image" Target="../media/image73.png"/><Relationship Id="rId1" Type="http://schemas.openxmlformats.org/officeDocument/2006/relationships/slideLayout" Target="../slideLayouts/slideLayout17.xml"/><Relationship Id="rId6" Type="http://schemas.openxmlformats.org/officeDocument/2006/relationships/image" Target="../media/image75.png"/><Relationship Id="rId11" Type="http://schemas.openxmlformats.org/officeDocument/2006/relationships/image" Target="../media/image78.png"/><Relationship Id="rId5" Type="http://schemas.microsoft.com/office/2007/relationships/hdphoto" Target="../media/hdphoto43.wdp"/><Relationship Id="rId10" Type="http://schemas.openxmlformats.org/officeDocument/2006/relationships/image" Target="../media/image77.png"/><Relationship Id="rId4" Type="http://schemas.openxmlformats.org/officeDocument/2006/relationships/image" Target="../media/image74.png"/><Relationship Id="rId9" Type="http://schemas.microsoft.com/office/2007/relationships/hdphoto" Target="../media/hdphoto45.wdp"/><Relationship Id="rId14" Type="http://schemas.microsoft.com/office/2007/relationships/hdphoto" Target="../media/hdphoto47.wdp"/></Relationships>
</file>

<file path=ppt/slides/_rels/slide18.xml.rels><?xml version="1.0" encoding="UTF-8" standalone="yes"?>
<Relationships xmlns="http://schemas.openxmlformats.org/package/2006/relationships"><Relationship Id="rId8" Type="http://schemas.openxmlformats.org/officeDocument/2006/relationships/image" Target="../media/image84.png"/><Relationship Id="rId13" Type="http://schemas.openxmlformats.org/officeDocument/2006/relationships/image" Target="../media/image86.png"/><Relationship Id="rId18" Type="http://schemas.microsoft.com/office/2007/relationships/hdphoto" Target="../media/hdphoto41.wdp"/><Relationship Id="rId3" Type="http://schemas.microsoft.com/office/2007/relationships/hdphoto" Target="../media/hdphoto48.wdp"/><Relationship Id="rId7" Type="http://schemas.microsoft.com/office/2007/relationships/hdphoto" Target="../media/hdphoto49.wdp"/><Relationship Id="rId12" Type="http://schemas.openxmlformats.org/officeDocument/2006/relationships/image" Target="../media/image77.png"/><Relationship Id="rId17" Type="http://schemas.openxmlformats.org/officeDocument/2006/relationships/image" Target="../media/image72.png"/><Relationship Id="rId2" Type="http://schemas.openxmlformats.org/officeDocument/2006/relationships/image" Target="../media/image80.png"/><Relationship Id="rId16" Type="http://schemas.microsoft.com/office/2007/relationships/hdphoto" Target="../media/hdphoto53.wdp"/><Relationship Id="rId1" Type="http://schemas.openxmlformats.org/officeDocument/2006/relationships/slideLayout" Target="../slideLayouts/slideLayout18.xml"/><Relationship Id="rId6" Type="http://schemas.openxmlformats.org/officeDocument/2006/relationships/image" Target="../media/image83.png"/><Relationship Id="rId11" Type="http://schemas.microsoft.com/office/2007/relationships/hdphoto" Target="../media/hdphoto51.wdp"/><Relationship Id="rId5" Type="http://schemas.openxmlformats.org/officeDocument/2006/relationships/image" Target="../media/image82.png"/><Relationship Id="rId15" Type="http://schemas.openxmlformats.org/officeDocument/2006/relationships/image" Target="../media/image87.png"/><Relationship Id="rId10" Type="http://schemas.openxmlformats.org/officeDocument/2006/relationships/image" Target="../media/image85.png"/><Relationship Id="rId4" Type="http://schemas.openxmlformats.org/officeDocument/2006/relationships/image" Target="../media/image81.png"/><Relationship Id="rId9" Type="http://schemas.microsoft.com/office/2007/relationships/hdphoto" Target="../media/hdphoto50.wdp"/><Relationship Id="rId14" Type="http://schemas.microsoft.com/office/2007/relationships/hdphoto" Target="../media/hdphoto52.wdp"/></Relationships>
</file>

<file path=ppt/slides/_rels/slide19.xml.rels><?xml version="1.0" encoding="UTF-8" standalone="yes"?>
<Relationships xmlns="http://schemas.openxmlformats.org/package/2006/relationships"><Relationship Id="rId8" Type="http://schemas.microsoft.com/office/2007/relationships/hdphoto" Target="../media/hdphoto56.wdp"/><Relationship Id="rId13" Type="http://schemas.openxmlformats.org/officeDocument/2006/relationships/image" Target="../media/image77.png"/><Relationship Id="rId3" Type="http://schemas.microsoft.com/office/2007/relationships/hdphoto" Target="../media/hdphoto54.wdp"/><Relationship Id="rId7" Type="http://schemas.openxmlformats.org/officeDocument/2006/relationships/image" Target="../media/image91.png"/><Relationship Id="rId12" Type="http://schemas.microsoft.com/office/2007/relationships/hdphoto" Target="../media/hdphoto58.wdp"/><Relationship Id="rId2" Type="http://schemas.openxmlformats.org/officeDocument/2006/relationships/image" Target="../media/image88.png"/><Relationship Id="rId1" Type="http://schemas.openxmlformats.org/officeDocument/2006/relationships/slideLayout" Target="../slideLayouts/slideLayout18.xml"/><Relationship Id="rId6" Type="http://schemas.microsoft.com/office/2007/relationships/hdphoto" Target="../media/hdphoto55.wdp"/><Relationship Id="rId11" Type="http://schemas.openxmlformats.org/officeDocument/2006/relationships/image" Target="../media/image93.png"/><Relationship Id="rId5" Type="http://schemas.openxmlformats.org/officeDocument/2006/relationships/image" Target="../media/image90.png"/><Relationship Id="rId10" Type="http://schemas.microsoft.com/office/2007/relationships/hdphoto" Target="../media/hdphoto57.wdp"/><Relationship Id="rId4" Type="http://schemas.openxmlformats.org/officeDocument/2006/relationships/image" Target="../media/image89.png"/><Relationship Id="rId9" Type="http://schemas.openxmlformats.org/officeDocument/2006/relationships/image" Target="../media/image92.png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hdphoto" Target="../media/hdphoto6.wdp"/><Relationship Id="rId13" Type="http://schemas.microsoft.com/office/2007/relationships/hdphoto" Target="../media/hdphoto2.wdp"/><Relationship Id="rId3" Type="http://schemas.microsoft.com/office/2007/relationships/hdphoto" Target="../media/hdphoto4.wdp"/><Relationship Id="rId7" Type="http://schemas.openxmlformats.org/officeDocument/2006/relationships/image" Target="../media/image9.png"/><Relationship Id="rId12" Type="http://schemas.openxmlformats.org/officeDocument/2006/relationships/image" Target="../media/image12.pn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8.png"/><Relationship Id="rId11" Type="http://schemas.openxmlformats.org/officeDocument/2006/relationships/image" Target="../media/image11.png"/><Relationship Id="rId5" Type="http://schemas.microsoft.com/office/2007/relationships/hdphoto" Target="../media/hdphoto5.wdp"/><Relationship Id="rId10" Type="http://schemas.microsoft.com/office/2007/relationships/hdphoto" Target="../media/hdphoto7.wdp"/><Relationship Id="rId4" Type="http://schemas.openxmlformats.org/officeDocument/2006/relationships/image" Target="../media/image7.jpeg"/><Relationship Id="rId9" Type="http://schemas.openxmlformats.org/officeDocument/2006/relationships/image" Target="../media/image10.png"/><Relationship Id="rId14" Type="http://schemas.openxmlformats.org/officeDocument/2006/relationships/image" Target="../media/image13.png"/></Relationships>
</file>

<file path=ppt/slides/_rels/slide20.xml.rels><?xml version="1.0" encoding="UTF-8" standalone="yes"?>
<Relationships xmlns="http://schemas.openxmlformats.org/package/2006/relationships"><Relationship Id="rId3" Type="http://schemas.microsoft.com/office/2007/relationships/hdphoto" Target="../media/hdphoto59.wdp"/><Relationship Id="rId2" Type="http://schemas.openxmlformats.org/officeDocument/2006/relationships/image" Target="../media/image94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97.png"/><Relationship Id="rId5" Type="http://schemas.openxmlformats.org/officeDocument/2006/relationships/image" Target="../media/image96.png"/><Relationship Id="rId4" Type="http://schemas.openxmlformats.org/officeDocument/2006/relationships/image" Target="../media/image9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emf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102.png"/><Relationship Id="rId3" Type="http://schemas.microsoft.com/office/2007/relationships/hdphoto" Target="../media/hdphoto60.wdp"/><Relationship Id="rId7" Type="http://schemas.microsoft.com/office/2007/relationships/hdphoto" Target="../media/hdphoto62.wdp"/><Relationship Id="rId2" Type="http://schemas.openxmlformats.org/officeDocument/2006/relationships/image" Target="../media/image99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1.png"/><Relationship Id="rId5" Type="http://schemas.microsoft.com/office/2007/relationships/hdphoto" Target="../media/hdphoto61.wdp"/><Relationship Id="rId4" Type="http://schemas.openxmlformats.org/officeDocument/2006/relationships/image" Target="../media/image100.png"/><Relationship Id="rId9" Type="http://schemas.microsoft.com/office/2007/relationships/hdphoto" Target="../media/hdphoto63.wdp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64.wdp"/><Relationship Id="rId2" Type="http://schemas.openxmlformats.org/officeDocument/2006/relationships/image" Target="../media/image10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05.png"/><Relationship Id="rId5" Type="http://schemas.microsoft.com/office/2007/relationships/hdphoto" Target="../media/hdphoto65.wdp"/><Relationship Id="rId4" Type="http://schemas.openxmlformats.org/officeDocument/2006/relationships/image" Target="../media/image104.png"/></Relationships>
</file>

<file path=ppt/slides/_rels/slide24.xml.rels><?xml version="1.0" encoding="UTF-8" standalone="yes"?>
<Relationships xmlns="http://schemas.openxmlformats.org/package/2006/relationships"><Relationship Id="rId3" Type="http://schemas.microsoft.com/office/2007/relationships/hdphoto" Target="../media/hdphoto66.wdp"/><Relationship Id="rId2" Type="http://schemas.openxmlformats.org/officeDocument/2006/relationships/image" Target="../media/image106.png"/><Relationship Id="rId1" Type="http://schemas.openxmlformats.org/officeDocument/2006/relationships/slideLayout" Target="../slideLayouts/slideLayout6.xml"/></Relationships>
</file>

<file path=ppt/slides/_rels/slide25.xml.rels><?xml version="1.0" encoding="UTF-8" standalone="yes"?>
<Relationships xmlns="http://schemas.openxmlformats.org/package/2006/relationships"><Relationship Id="rId3" Type="http://schemas.microsoft.com/office/2007/relationships/hdphoto" Target="../media/hdphoto67.wdp"/><Relationship Id="rId2" Type="http://schemas.openxmlformats.org/officeDocument/2006/relationships/image" Target="../media/image107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3" Type="http://schemas.microsoft.com/office/2007/relationships/hdphoto" Target="../media/hdphoto68.wdp"/><Relationship Id="rId2" Type="http://schemas.openxmlformats.org/officeDocument/2006/relationships/image" Target="../media/image108.png"/><Relationship Id="rId1" Type="http://schemas.openxmlformats.org/officeDocument/2006/relationships/slideLayout" Target="../slideLayouts/slideLayout7.xml"/><Relationship Id="rId5" Type="http://schemas.microsoft.com/office/2007/relationships/hdphoto" Target="../media/hdphoto69.wdp"/><Relationship Id="rId4" Type="http://schemas.openxmlformats.org/officeDocument/2006/relationships/image" Target="../media/image109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1.png"/><Relationship Id="rId7" Type="http://schemas.openxmlformats.org/officeDocument/2006/relationships/image" Target="../media/image114.png"/><Relationship Id="rId2" Type="http://schemas.openxmlformats.org/officeDocument/2006/relationships/image" Target="../media/image11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13.png"/><Relationship Id="rId5" Type="http://schemas.openxmlformats.org/officeDocument/2006/relationships/image" Target="../media/image112.png"/><Relationship Id="rId4" Type="http://schemas.microsoft.com/office/2007/relationships/hdphoto" Target="../media/hdphoto70.wdp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microsoft.com/office/2007/relationships/hdphoto" Target="../media/hdphoto1.wdp"/><Relationship Id="rId2" Type="http://schemas.openxmlformats.org/officeDocument/2006/relationships/image" Target="../media/image105.png"/><Relationship Id="rId1" Type="http://schemas.openxmlformats.org/officeDocument/2006/relationships/slideLayout" Target="../slideLayouts/slideLayout28.xml"/><Relationship Id="rId6" Type="http://schemas.openxmlformats.org/officeDocument/2006/relationships/image" Target="../media/image1.png"/><Relationship Id="rId5" Type="http://schemas.openxmlformats.org/officeDocument/2006/relationships/image" Target="../media/image4.png"/><Relationship Id="rId4" Type="http://schemas.microsoft.com/office/2007/relationships/hdphoto" Target="../media/hdphoto2.wdp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7.png"/><Relationship Id="rId3" Type="http://schemas.openxmlformats.org/officeDocument/2006/relationships/image" Target="../media/image14.png"/><Relationship Id="rId7" Type="http://schemas.microsoft.com/office/2007/relationships/hdphoto" Target="../media/hdphoto9.wdp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6.png"/><Relationship Id="rId5" Type="http://schemas.microsoft.com/office/2007/relationships/hdphoto" Target="../media/hdphoto8.wdp"/><Relationship Id="rId4" Type="http://schemas.openxmlformats.org/officeDocument/2006/relationships/image" Target="../media/image15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10.wdp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emf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23.png"/><Relationship Id="rId3" Type="http://schemas.microsoft.com/office/2007/relationships/hdphoto" Target="../media/hdphoto11.wdp"/><Relationship Id="rId7" Type="http://schemas.microsoft.com/office/2007/relationships/hdphoto" Target="../media/hdphoto13.wdp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png"/><Relationship Id="rId11" Type="http://schemas.openxmlformats.org/officeDocument/2006/relationships/image" Target="../media/image25.png"/><Relationship Id="rId5" Type="http://schemas.microsoft.com/office/2007/relationships/hdphoto" Target="../media/hdphoto12.wdp"/><Relationship Id="rId10" Type="http://schemas.microsoft.com/office/2007/relationships/hdphoto" Target="../media/hdphoto14.wdp"/><Relationship Id="rId4" Type="http://schemas.openxmlformats.org/officeDocument/2006/relationships/image" Target="../media/image21.png"/><Relationship Id="rId9" Type="http://schemas.openxmlformats.org/officeDocument/2006/relationships/image" Target="../media/image24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6.xml"/><Relationship Id="rId4" Type="http://schemas.microsoft.com/office/2007/relationships/hdphoto" Target="../media/hdphoto15.wdp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1.png"/><Relationship Id="rId3" Type="http://schemas.microsoft.com/office/2007/relationships/hdphoto" Target="../media/hdphoto16.wdp"/><Relationship Id="rId7" Type="http://schemas.microsoft.com/office/2007/relationships/hdphoto" Target="../media/hdphoto18.wdp"/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0.png"/><Relationship Id="rId5" Type="http://schemas.microsoft.com/office/2007/relationships/hdphoto" Target="../media/hdphoto17.wdp"/><Relationship Id="rId10" Type="http://schemas.openxmlformats.org/officeDocument/2006/relationships/image" Target="../media/image32.png"/><Relationship Id="rId4" Type="http://schemas.openxmlformats.org/officeDocument/2006/relationships/image" Target="../media/image29.png"/><Relationship Id="rId9" Type="http://schemas.microsoft.com/office/2007/relationships/hdphoto" Target="../media/hdphoto19.wdp"/></Relationships>
</file>

<file path=ppt/slides/_rels/slide9.xml.rels><?xml version="1.0" encoding="UTF-8" standalone="yes"?>
<Relationships xmlns="http://schemas.openxmlformats.org/package/2006/relationships"><Relationship Id="rId3" Type="http://schemas.microsoft.com/office/2007/relationships/hdphoto" Target="../media/hdphoto20.wdp"/><Relationship Id="rId7" Type="http://schemas.microsoft.com/office/2007/relationships/hdphoto" Target="../media/hdphoto21.wdp"/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microsoft.com/office/2007/relationships/hdphoto" Target="../media/hdphoto13.wdp"/><Relationship Id="rId4" Type="http://schemas.openxmlformats.org/officeDocument/2006/relationships/image" Target="../media/image2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11559" y="2348880"/>
            <a:ext cx="7772400" cy="1470025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chemeClr val="accent4">
                    <a:lumMod val="75000"/>
                  </a:schemeClr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 и буква У</a:t>
            </a:r>
            <a:endParaRPr lang="ru-RU" b="1" dirty="0">
              <a:ln w="11430"/>
              <a:solidFill>
                <a:schemeClr val="accent4">
                  <a:lumMod val="75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solidFill>
                  <a:srgbClr val="7030A0"/>
                </a:soli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Логопедические упражнения</a:t>
            </a:r>
            <a:endParaRPr lang="ru-RU" b="1" dirty="0">
              <a:ln w="11430"/>
              <a:solidFill>
                <a:srgbClr val="7030A0"/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2" descr="F:\картинки для работы\картинки 2\картинки для работы\гласные.JPG"/>
          <p:cNvPicPr>
            <a:picLocks noChangeAspect="1" noChangeArrowheads="1"/>
          </p:cNvPicPr>
          <p:nvPr/>
        </p:nvPicPr>
        <p:blipFill rotWithShape="1">
          <a:blip r:embed="rId3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30000" b="50875" l="75233" r="973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599" t="30272" b="49019"/>
          <a:stretch/>
        </p:blipFill>
        <p:spPr bwMode="auto">
          <a:xfrm>
            <a:off x="2771800" y="104496"/>
            <a:ext cx="976679" cy="123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00" b="88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1560" y="296595"/>
            <a:ext cx="1152203" cy="110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40152" y="151268"/>
            <a:ext cx="2576259" cy="25073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17711" y="437787"/>
            <a:ext cx="738187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89899" l="0" r="100000">
                        <a14:foregroundMark x1="43590" y1="8081" x2="43590" y2="8081"/>
                        <a14:foregroundMark x1="69872" y1="4545" x2="69872" y2="454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66015" y="3140968"/>
            <a:ext cx="9509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3995936" y="5805264"/>
            <a:ext cx="274171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Выполнила: Чернова М.А.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3373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000"/>
                            </p:stCondLst>
                            <p:childTnLst>
                              <p:par>
                                <p:cTn id="2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000"/>
                            </p:stCondLst>
                            <p:childTnLst>
                              <p:par>
                                <p:cTn id="3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954529" y="238482"/>
            <a:ext cx="723890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75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«Длинные и короткие слова»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75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 descr="F:\в помощь логопеду\картинки для работы\211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9776" l="9975" r="8977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1991" y="1994775"/>
            <a:ext cx="1423552" cy="14235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3" descr="F:\в помощь логопеду\картинки для работы\ужи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9523" l="0" r="100000">
                        <a14:foregroundMark x1="30493" y1="59427" x2="30493" y2="59427"/>
                        <a14:foregroundMark x1="54260" y1="81623" x2="54260" y2="81623"/>
                        <a14:foregroundMark x1="81166" y1="66587" x2="81166" y2="66587"/>
                        <a14:foregroundMark x1="63229" y1="61814" x2="63229" y2="61814"/>
                        <a14:foregroundMark x1="63229" y1="89499" x2="63229" y2="89499"/>
                        <a14:foregroundMark x1="77578" y1="91885" x2="77578" y2="91885"/>
                        <a14:foregroundMark x1="26009" y1="86396" x2="26009" y2="86396"/>
                        <a14:foregroundMark x1="8744" y1="79236" x2="8744" y2="79236"/>
                        <a14:foregroundMark x1="17713" y1="59427" x2="17713" y2="59427"/>
                        <a14:foregroundMark x1="46861" y1="59427" x2="46861" y2="59427"/>
                        <a14:foregroundMark x1="72197" y1="76850" x2="72197" y2="768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51340"/>
          <a:stretch/>
        </p:blipFill>
        <p:spPr bwMode="auto">
          <a:xfrm>
            <a:off x="1740918" y="1083722"/>
            <a:ext cx="1970623" cy="90167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6" name="Группа 5"/>
          <p:cNvGrpSpPr/>
          <p:nvPr/>
        </p:nvGrpSpPr>
        <p:grpSpPr>
          <a:xfrm>
            <a:off x="0" y="1203068"/>
            <a:ext cx="1584176" cy="761650"/>
            <a:chOff x="6008177" y="1319515"/>
            <a:chExt cx="1584176" cy="761650"/>
          </a:xfrm>
        </p:grpSpPr>
        <p:sp>
          <p:nvSpPr>
            <p:cNvPr id="4" name="Прямоугольник 3"/>
            <p:cNvSpPr/>
            <p:nvPr/>
          </p:nvSpPr>
          <p:spPr>
            <a:xfrm>
              <a:off x="6008177" y="1319515"/>
              <a:ext cx="792088" cy="761650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6800265" y="1319515"/>
              <a:ext cx="792088" cy="761650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7" name="Группа 6"/>
          <p:cNvGrpSpPr/>
          <p:nvPr/>
        </p:nvGrpSpPr>
        <p:grpSpPr>
          <a:xfrm>
            <a:off x="0" y="2508196"/>
            <a:ext cx="2349268" cy="764779"/>
            <a:chOff x="6012160" y="3189530"/>
            <a:chExt cx="2349268" cy="764779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6012160" y="3189530"/>
              <a:ext cx="792088" cy="761650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1" name="Прямоугольник 10"/>
            <p:cNvSpPr/>
            <p:nvPr/>
          </p:nvSpPr>
          <p:spPr>
            <a:xfrm>
              <a:off x="7569340" y="3192659"/>
              <a:ext cx="792088" cy="761650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  <p:sp>
          <p:nvSpPr>
            <p:cNvPr id="12" name="Прямоугольник 11"/>
            <p:cNvSpPr/>
            <p:nvPr/>
          </p:nvSpPr>
          <p:spPr>
            <a:xfrm>
              <a:off x="6793966" y="3192659"/>
              <a:ext cx="792088" cy="761650"/>
            </a:xfrm>
            <a:prstGeom prst="rect">
              <a:avLst/>
            </a:prstGeom>
            <a:ln>
              <a:solidFill>
                <a:srgbClr val="7030A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5" name="Прямоугольник 4"/>
          <p:cNvSpPr/>
          <p:nvPr/>
        </p:nvSpPr>
        <p:spPr>
          <a:xfrm>
            <a:off x="700" y="2153519"/>
            <a:ext cx="1584176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4" name="Прямоугольник 13"/>
          <p:cNvSpPr/>
          <p:nvPr/>
        </p:nvSpPr>
        <p:spPr>
          <a:xfrm>
            <a:off x="700" y="5042915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Прямоугольник 14"/>
          <p:cNvSpPr/>
          <p:nvPr/>
        </p:nvSpPr>
        <p:spPr>
          <a:xfrm>
            <a:off x="1642249" y="3487553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6" name="Прямоугольник 15"/>
          <p:cNvSpPr/>
          <p:nvPr/>
        </p:nvSpPr>
        <p:spPr>
          <a:xfrm>
            <a:off x="1598743" y="5042915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7" name="Прямоугольник 16"/>
          <p:cNvSpPr/>
          <p:nvPr/>
        </p:nvSpPr>
        <p:spPr>
          <a:xfrm>
            <a:off x="700" y="3487553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22" name="Picture 6" descr="F:\в помощь логопеду\картинки для работы\улит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4773" y="3765216"/>
            <a:ext cx="1956362" cy="122956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3" name="Группа 12"/>
          <p:cNvGrpSpPr/>
          <p:nvPr/>
        </p:nvGrpSpPr>
        <p:grpSpPr>
          <a:xfrm>
            <a:off x="110248" y="3924193"/>
            <a:ext cx="4765452" cy="764779"/>
            <a:chOff x="3358642" y="4126453"/>
            <a:chExt cx="4765452" cy="764779"/>
          </a:xfrm>
        </p:grpSpPr>
        <p:grpSp>
          <p:nvGrpSpPr>
            <p:cNvPr id="27" name="Группа 26"/>
            <p:cNvGrpSpPr/>
            <p:nvPr/>
          </p:nvGrpSpPr>
          <p:grpSpPr>
            <a:xfrm>
              <a:off x="3358642" y="4126453"/>
              <a:ext cx="2390831" cy="764779"/>
              <a:chOff x="6012160" y="3189530"/>
              <a:chExt cx="2390831" cy="764779"/>
            </a:xfrm>
          </p:grpSpPr>
          <p:sp>
            <p:nvSpPr>
              <p:cNvPr id="28" name="Прямоугольник 27"/>
              <p:cNvSpPr/>
              <p:nvPr/>
            </p:nvSpPr>
            <p:spPr>
              <a:xfrm>
                <a:off x="6012160" y="3189530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9" name="Прямоугольник 28"/>
              <p:cNvSpPr/>
              <p:nvPr/>
            </p:nvSpPr>
            <p:spPr>
              <a:xfrm>
                <a:off x="7610903" y="3192659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0" name="Прямоугольник 29"/>
              <p:cNvSpPr/>
              <p:nvPr/>
            </p:nvSpPr>
            <p:spPr>
              <a:xfrm>
                <a:off x="6818815" y="3192659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31" name="Группа 30"/>
            <p:cNvGrpSpPr/>
            <p:nvPr/>
          </p:nvGrpSpPr>
          <p:grpSpPr>
            <a:xfrm>
              <a:off x="5749473" y="4126453"/>
              <a:ext cx="2374621" cy="761650"/>
              <a:chOff x="5987311" y="3186401"/>
              <a:chExt cx="2374621" cy="761650"/>
            </a:xfrm>
          </p:grpSpPr>
          <p:sp>
            <p:nvSpPr>
              <p:cNvPr id="32" name="Прямоугольник 31"/>
              <p:cNvSpPr/>
              <p:nvPr/>
            </p:nvSpPr>
            <p:spPr>
              <a:xfrm>
                <a:off x="5987311" y="3186401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3" name="Прямоугольник 32"/>
              <p:cNvSpPr/>
              <p:nvPr/>
            </p:nvSpPr>
            <p:spPr>
              <a:xfrm>
                <a:off x="7569844" y="3186401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4" name="Прямоугольник 33"/>
              <p:cNvSpPr/>
              <p:nvPr/>
            </p:nvSpPr>
            <p:spPr>
              <a:xfrm>
                <a:off x="6756127" y="3186401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36" name="Прямоугольник 35"/>
          <p:cNvSpPr/>
          <p:nvPr/>
        </p:nvSpPr>
        <p:spPr>
          <a:xfrm>
            <a:off x="3193051" y="5042915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7" name="Прямоугольник 36"/>
          <p:cNvSpPr/>
          <p:nvPr/>
        </p:nvSpPr>
        <p:spPr>
          <a:xfrm>
            <a:off x="0" y="6398155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8" name="Прямоугольник 37"/>
          <p:cNvSpPr/>
          <p:nvPr/>
        </p:nvSpPr>
        <p:spPr>
          <a:xfrm>
            <a:off x="1766185" y="6398155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39" name="Прямоугольник 38"/>
          <p:cNvSpPr/>
          <p:nvPr/>
        </p:nvSpPr>
        <p:spPr>
          <a:xfrm>
            <a:off x="3386336" y="6398156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0" name="Прямоугольник 39"/>
          <p:cNvSpPr/>
          <p:nvPr/>
        </p:nvSpPr>
        <p:spPr>
          <a:xfrm>
            <a:off x="4941998" y="6416359"/>
            <a:ext cx="1453579" cy="237277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18" name="Группа 17"/>
          <p:cNvGrpSpPr/>
          <p:nvPr/>
        </p:nvGrpSpPr>
        <p:grpSpPr>
          <a:xfrm>
            <a:off x="2812" y="5479978"/>
            <a:ext cx="7894306" cy="774347"/>
            <a:chOff x="2427558" y="5452732"/>
            <a:chExt cx="7894306" cy="774347"/>
          </a:xfrm>
        </p:grpSpPr>
        <p:grpSp>
          <p:nvGrpSpPr>
            <p:cNvPr id="41" name="Группа 40"/>
            <p:cNvGrpSpPr/>
            <p:nvPr/>
          </p:nvGrpSpPr>
          <p:grpSpPr>
            <a:xfrm>
              <a:off x="2427558" y="5452732"/>
              <a:ext cx="4743438" cy="774347"/>
              <a:chOff x="3358642" y="4126453"/>
              <a:chExt cx="4743438" cy="774347"/>
            </a:xfrm>
          </p:grpSpPr>
          <p:grpSp>
            <p:nvGrpSpPr>
              <p:cNvPr id="42" name="Группа 41"/>
              <p:cNvGrpSpPr/>
              <p:nvPr/>
            </p:nvGrpSpPr>
            <p:grpSpPr>
              <a:xfrm>
                <a:off x="3358642" y="4126453"/>
                <a:ext cx="2390831" cy="764779"/>
                <a:chOff x="6012160" y="3189530"/>
                <a:chExt cx="2390831" cy="764779"/>
              </a:xfrm>
            </p:grpSpPr>
            <p:sp>
              <p:nvSpPr>
                <p:cNvPr id="47" name="Прямоугольник 46"/>
                <p:cNvSpPr/>
                <p:nvPr/>
              </p:nvSpPr>
              <p:spPr>
                <a:xfrm>
                  <a:off x="6012160" y="3189530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8" name="Прямоугольник 47"/>
                <p:cNvSpPr/>
                <p:nvPr/>
              </p:nvSpPr>
              <p:spPr>
                <a:xfrm>
                  <a:off x="7610903" y="3192659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9" name="Прямоугольник 48"/>
                <p:cNvSpPr/>
                <p:nvPr/>
              </p:nvSpPr>
              <p:spPr>
                <a:xfrm>
                  <a:off x="6818815" y="3192659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  <p:grpSp>
            <p:nvGrpSpPr>
              <p:cNvPr id="43" name="Группа 42"/>
              <p:cNvGrpSpPr/>
              <p:nvPr/>
            </p:nvGrpSpPr>
            <p:grpSpPr>
              <a:xfrm>
                <a:off x="5739481" y="4139150"/>
                <a:ext cx="2362599" cy="761650"/>
                <a:chOff x="5977319" y="3199098"/>
                <a:chExt cx="2362599" cy="761650"/>
              </a:xfrm>
            </p:grpSpPr>
            <p:sp>
              <p:nvSpPr>
                <p:cNvPr id="44" name="Прямоугольник 43"/>
                <p:cNvSpPr/>
                <p:nvPr/>
              </p:nvSpPr>
              <p:spPr>
                <a:xfrm>
                  <a:off x="5977319" y="3199098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5" name="Прямоугольник 44"/>
                <p:cNvSpPr/>
                <p:nvPr/>
              </p:nvSpPr>
              <p:spPr>
                <a:xfrm>
                  <a:off x="7547830" y="3199098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  <p:sp>
              <p:nvSpPr>
                <p:cNvPr id="46" name="Прямоугольник 45"/>
                <p:cNvSpPr/>
                <p:nvPr/>
              </p:nvSpPr>
              <p:spPr>
                <a:xfrm>
                  <a:off x="6755742" y="3199098"/>
                  <a:ext cx="792088" cy="761650"/>
                </a:xfrm>
                <a:prstGeom prst="rect">
                  <a:avLst/>
                </a:prstGeom>
                <a:ln>
                  <a:solidFill>
                    <a:srgbClr val="7030A0"/>
                  </a:solidFill>
                </a:ln>
              </p:spPr>
              <p:style>
                <a:lnRef idx="1">
                  <a:schemeClr val="accent5"/>
                </a:lnRef>
                <a:fillRef idx="2">
                  <a:schemeClr val="accent5"/>
                </a:fillRef>
                <a:effectRef idx="1">
                  <a:schemeClr val="accent5"/>
                </a:effectRef>
                <a:fontRef idx="minor">
                  <a:schemeClr val="dk1"/>
                </a:fontRef>
              </p:style>
              <p:txBody>
                <a:bodyPr rtlCol="0" anchor="ctr"/>
                <a:lstStyle/>
                <a:p>
                  <a:pPr algn="ctr"/>
                  <a:endParaRPr lang="ru-RU"/>
                </a:p>
              </p:txBody>
            </p:sp>
          </p:grpSp>
        </p:grpSp>
        <p:grpSp>
          <p:nvGrpSpPr>
            <p:cNvPr id="50" name="Группа 49"/>
            <p:cNvGrpSpPr/>
            <p:nvPr/>
          </p:nvGrpSpPr>
          <p:grpSpPr>
            <a:xfrm>
              <a:off x="7182983" y="5465429"/>
              <a:ext cx="3138881" cy="761650"/>
              <a:chOff x="5931935" y="3205356"/>
              <a:chExt cx="3138881" cy="761650"/>
            </a:xfrm>
          </p:grpSpPr>
          <p:sp>
            <p:nvSpPr>
              <p:cNvPr id="51" name="Прямоугольник 50"/>
              <p:cNvSpPr/>
              <p:nvPr/>
            </p:nvSpPr>
            <p:spPr>
              <a:xfrm>
                <a:off x="5931935" y="3205356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2" name="Прямоугольник 51"/>
              <p:cNvSpPr/>
              <p:nvPr/>
            </p:nvSpPr>
            <p:spPr>
              <a:xfrm>
                <a:off x="7486640" y="3205356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53" name="Прямоугольник 52"/>
              <p:cNvSpPr/>
              <p:nvPr/>
            </p:nvSpPr>
            <p:spPr>
              <a:xfrm>
                <a:off x="6694552" y="3205356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81" name="Прямоугольник 80"/>
              <p:cNvSpPr/>
              <p:nvPr/>
            </p:nvSpPr>
            <p:spPr>
              <a:xfrm>
                <a:off x="8278728" y="3205356"/>
                <a:ext cx="792088" cy="761650"/>
              </a:xfrm>
              <a:prstGeom prst="rect">
                <a:avLst/>
              </a:prstGeom>
              <a:ln>
                <a:solidFill>
                  <a:srgbClr val="7030A0"/>
                </a:solidFill>
              </a:ln>
            </p:spPr>
            <p:style>
              <a:lnRef idx="1">
                <a:schemeClr val="accent5"/>
              </a:lnRef>
              <a:fillRef idx="2">
                <a:schemeClr val="accent5"/>
              </a:fillRef>
              <a:effectRef idx="1">
                <a:schemeClr val="accent5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sp>
        <p:nvSpPr>
          <p:cNvPr id="19" name="TextBox 18"/>
          <p:cNvSpPr txBox="1"/>
          <p:nvPr/>
        </p:nvSpPr>
        <p:spPr>
          <a:xfrm>
            <a:off x="175471" y="1244158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883144" y="1229950"/>
            <a:ext cx="556563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ж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9" name="TextBox 58"/>
          <p:cNvSpPr txBox="1"/>
          <p:nvPr/>
        </p:nvSpPr>
        <p:spPr>
          <a:xfrm>
            <a:off x="175471" y="2549771"/>
            <a:ext cx="4411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у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0" name="TextBox 59"/>
          <p:cNvSpPr txBox="1"/>
          <p:nvPr/>
        </p:nvSpPr>
        <p:spPr>
          <a:xfrm>
            <a:off x="840059" y="2549771"/>
            <a:ext cx="617477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ш</a:t>
            </a:r>
            <a:endParaRPr lang="ru-RU" sz="4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5" name="Прямоугольник 54"/>
          <p:cNvSpPr/>
          <p:nvPr/>
        </p:nvSpPr>
        <p:spPr>
          <a:xfrm>
            <a:off x="1729278" y="2529852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6" name="Прямоугольник 55"/>
          <p:cNvSpPr/>
          <p:nvPr/>
        </p:nvSpPr>
        <p:spPr>
          <a:xfrm>
            <a:off x="208875" y="4016422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58" name="Прямоугольник 57"/>
          <p:cNvSpPr/>
          <p:nvPr/>
        </p:nvSpPr>
        <p:spPr>
          <a:xfrm>
            <a:off x="1727853" y="3998525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1" name="Прямоугольник 60"/>
          <p:cNvSpPr/>
          <p:nvPr/>
        </p:nvSpPr>
        <p:spPr>
          <a:xfrm>
            <a:off x="984330" y="3981086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7" name="Прямоугольник 66"/>
          <p:cNvSpPr/>
          <p:nvPr/>
        </p:nvSpPr>
        <p:spPr>
          <a:xfrm>
            <a:off x="4126821" y="3998525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2" name="Прямоугольник 61"/>
          <p:cNvSpPr/>
          <p:nvPr/>
        </p:nvSpPr>
        <p:spPr>
          <a:xfrm>
            <a:off x="2581120" y="4026054"/>
            <a:ext cx="43633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3" name="Прямоугольник 62"/>
          <p:cNvSpPr/>
          <p:nvPr/>
        </p:nvSpPr>
        <p:spPr>
          <a:xfrm>
            <a:off x="3471732" y="4022792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6" name="Прямоугольник 4095"/>
          <p:cNvSpPr/>
          <p:nvPr/>
        </p:nvSpPr>
        <p:spPr>
          <a:xfrm>
            <a:off x="142636" y="5506860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4097" name="Прямоугольник 4096"/>
          <p:cNvSpPr/>
          <p:nvPr/>
        </p:nvSpPr>
        <p:spPr>
          <a:xfrm>
            <a:off x="953872" y="5533493"/>
            <a:ext cx="53412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99" name="Прямоугольник 4098"/>
          <p:cNvSpPr/>
          <p:nvPr/>
        </p:nvSpPr>
        <p:spPr>
          <a:xfrm>
            <a:off x="1687059" y="5533493"/>
            <a:ext cx="585417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ы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2" name="Прямоугольник 4101"/>
          <p:cNvSpPr/>
          <p:nvPr/>
        </p:nvSpPr>
        <p:spPr>
          <a:xfrm>
            <a:off x="2501079" y="5536871"/>
            <a:ext cx="46198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3" name="Прямоугольник 4102"/>
          <p:cNvSpPr/>
          <p:nvPr/>
        </p:nvSpPr>
        <p:spPr>
          <a:xfrm>
            <a:off x="3293167" y="5533493"/>
            <a:ext cx="44114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4" name="Прямоугольник 4103"/>
          <p:cNvSpPr/>
          <p:nvPr/>
        </p:nvSpPr>
        <p:spPr>
          <a:xfrm>
            <a:off x="4149277" y="5536871"/>
            <a:ext cx="473206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5" name="Прямоугольник 4104"/>
          <p:cNvSpPr/>
          <p:nvPr/>
        </p:nvSpPr>
        <p:spPr>
          <a:xfrm>
            <a:off x="4848856" y="5533742"/>
            <a:ext cx="45557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ь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6" name="Прямоугольник 4105"/>
          <p:cNvSpPr/>
          <p:nvPr/>
        </p:nvSpPr>
        <p:spPr>
          <a:xfrm>
            <a:off x="5642719" y="5533493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7" name="Прямоугольник 4106"/>
          <p:cNvSpPr/>
          <p:nvPr/>
        </p:nvSpPr>
        <p:spPr>
          <a:xfrm>
            <a:off x="6450425" y="5506860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109" name="Прямоугольник 4108"/>
          <p:cNvSpPr/>
          <p:nvPr/>
        </p:nvSpPr>
        <p:spPr>
          <a:xfrm>
            <a:off x="7261265" y="5533493"/>
            <a:ext cx="4796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40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000" b="1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учитель-логопед\картинки для работы\картинки разные\мойдодыр.jpg"/>
          <p:cNvPicPr>
            <a:picLocks noChangeAspect="1" noChangeArrowheads="1"/>
          </p:cNvPicPr>
          <p:nvPr/>
        </p:nvPicPr>
        <p:blipFill rotWithShape="1"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308" b="88430" l="8157" r="89608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37" t="2805" r="11854" b="9008"/>
          <a:stretch/>
        </p:blipFill>
        <p:spPr bwMode="auto">
          <a:xfrm>
            <a:off x="6450424" y="798314"/>
            <a:ext cx="2514063" cy="35345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012743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1000"/>
                            </p:stCondLst>
                            <p:childTnLst>
                              <p:par>
                                <p:cTn id="3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4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2" fill="hold">
                      <p:stCondLst>
                        <p:cond delay="indefinite"/>
                      </p:stCondLst>
                      <p:childTnLst>
                        <p:par>
                          <p:cTn id="43" fill="hold">
                            <p:stCondLst>
                              <p:cond delay="0"/>
                            </p:stCondLst>
                            <p:childTnLst>
                              <p:par>
                                <p:cTn id="44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6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1000"/>
                            </p:stCondLst>
                            <p:childTnLst>
                              <p:par>
                                <p:cTn id="6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8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2000"/>
                            </p:stCondLst>
                            <p:childTnLst>
                              <p:par>
                                <p:cTn id="7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6" fill="hold">
                      <p:stCondLst>
                        <p:cond delay="indefinite"/>
                      </p:stCondLst>
                      <p:childTnLst>
                        <p:par>
                          <p:cTn id="77" fill="hold">
                            <p:stCondLst>
                              <p:cond delay="0"/>
                            </p:stCondLst>
                            <p:childTnLst>
                              <p:par>
                                <p:cTn id="78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0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1" fill="hold">
                            <p:stCondLst>
                              <p:cond delay="500"/>
                            </p:stCondLst>
                            <p:childTnLst>
                              <p:par>
                                <p:cTn id="82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8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5" fill="hold">
                      <p:stCondLst>
                        <p:cond delay="indefinite"/>
                      </p:stCondLst>
                      <p:childTnLst>
                        <p:par>
                          <p:cTn id="86" fill="hold">
                            <p:stCondLst>
                              <p:cond delay="0"/>
                            </p:stCondLst>
                            <p:childTnLst>
                              <p:par>
                                <p:cTn id="8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2" presetID="55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97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1000"/>
                            </p:stCondLst>
                            <p:childTnLst>
                              <p:par>
                                <p:cTn id="10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8" dur="1000" fill="hold"/>
                                        <p:tgtEl>
                                          <p:spTgt spid="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9" dur="1000"/>
                                        <p:tgtEl>
                                          <p:spTgt spid="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0" fill="hold">
                            <p:stCondLst>
                              <p:cond delay="2000"/>
                            </p:stCondLst>
                            <p:childTnLst>
                              <p:par>
                                <p:cTn id="11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4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5" dur="1000" fill="hold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6" dur="1000"/>
                                        <p:tgtEl>
                                          <p:spTgt spid="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1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0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3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4" fill="hold">
                            <p:stCondLst>
                              <p:cond delay="4000"/>
                            </p:stCondLst>
                            <p:childTnLst>
                              <p:par>
                                <p:cTn id="12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8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9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0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1" fill="hold">
                            <p:stCondLst>
                              <p:cond delay="5000"/>
                            </p:stCondLst>
                            <p:childTnLst>
                              <p:par>
                                <p:cTn id="13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5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6" dur="1000" fill="hold"/>
                                        <p:tgtEl>
                                          <p:spTgt spid="6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7" dur="1000"/>
                                        <p:tgtEl>
                                          <p:spTgt spid="6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8" fill="hold">
                      <p:stCondLst>
                        <p:cond delay="indefinite"/>
                      </p:stCondLst>
                      <p:childTnLst>
                        <p:par>
                          <p:cTn id="139" fill="hold">
                            <p:stCondLst>
                              <p:cond delay="0"/>
                            </p:stCondLst>
                            <p:childTnLst>
                              <p:par>
                                <p:cTn id="14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500"/>
                            </p:stCondLst>
                            <p:childTnLst>
                              <p:par>
                                <p:cTn id="1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4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7" fill="hold">
                            <p:stCondLst>
                              <p:cond delay="1000"/>
                            </p:stCondLst>
                            <p:childTnLst>
                              <p:par>
                                <p:cTn id="1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0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1" fill="hold">
                      <p:stCondLst>
                        <p:cond delay="indefinite"/>
                      </p:stCondLst>
                      <p:childTnLst>
                        <p:par>
                          <p:cTn id="152" fill="hold">
                            <p:stCondLst>
                              <p:cond delay="0"/>
                            </p:stCondLst>
                            <p:childTnLst>
                              <p:par>
                                <p:cTn id="153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8" fill="hold">
                      <p:stCondLst>
                        <p:cond delay="indefinite"/>
                      </p:stCondLst>
                      <p:childTnLst>
                        <p:par>
                          <p:cTn id="159" fill="hold">
                            <p:stCondLst>
                              <p:cond delay="0"/>
                            </p:stCondLst>
                            <p:childTnLst>
                              <p:par>
                                <p:cTn id="160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5" presetID="3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7" dur="10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40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0" dur="1000"/>
                                        <p:tgtEl>
                                          <p:spTgt spid="40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1" fill="hold">
                            <p:stCondLst>
                              <p:cond delay="1000"/>
                            </p:stCondLst>
                            <p:childTnLst>
                              <p:par>
                                <p:cTn id="17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4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40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7" dur="1000"/>
                                        <p:tgtEl>
                                          <p:spTgt spid="40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8" fill="hold">
                            <p:stCondLst>
                              <p:cond delay="2000"/>
                            </p:stCondLst>
                            <p:childTnLst>
                              <p:par>
                                <p:cTn id="17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1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2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4" dur="10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5" fill="hold">
                            <p:stCondLst>
                              <p:cond delay="3000"/>
                            </p:stCondLst>
                            <p:childTnLst>
                              <p:par>
                                <p:cTn id="1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8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9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1" dur="10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2" fill="hold">
                            <p:stCondLst>
                              <p:cond delay="4000"/>
                            </p:stCondLst>
                            <p:childTnLst>
                              <p:par>
                                <p:cTn id="19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5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6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410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1000"/>
                                        <p:tgtEl>
                                          <p:spTgt spid="41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9" fill="hold">
                            <p:stCondLst>
                              <p:cond delay="5000"/>
                            </p:stCondLst>
                            <p:childTnLst>
                              <p:par>
                                <p:cTn id="20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2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3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410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5" dur="1000"/>
                                        <p:tgtEl>
                                          <p:spTgt spid="410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6" fill="hold">
                            <p:stCondLst>
                              <p:cond delay="6000"/>
                            </p:stCondLst>
                            <p:childTnLst>
                              <p:par>
                                <p:cTn id="20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9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0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410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2" dur="1000"/>
                                        <p:tgtEl>
                                          <p:spTgt spid="410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3" fill="hold">
                            <p:stCondLst>
                              <p:cond delay="7000"/>
                            </p:stCondLst>
                            <p:childTnLst>
                              <p:par>
                                <p:cTn id="21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6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7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410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9" dur="1000"/>
                                        <p:tgtEl>
                                          <p:spTgt spid="41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0" fill="hold">
                            <p:stCondLst>
                              <p:cond delay="8000"/>
                            </p:stCondLst>
                            <p:childTnLst>
                              <p:par>
                                <p:cTn id="22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3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4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5" dur="1000" fill="hold"/>
                                        <p:tgtEl>
                                          <p:spTgt spid="410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6" dur="1000"/>
                                        <p:tgtEl>
                                          <p:spTgt spid="410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7" fill="hold">
                            <p:stCondLst>
                              <p:cond delay="9000"/>
                            </p:stCondLst>
                            <p:childTnLst>
                              <p:par>
                                <p:cTn id="22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0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1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2" dur="1000" fill="hold"/>
                                        <p:tgtEl>
                                          <p:spTgt spid="410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3" dur="1000"/>
                                        <p:tgtEl>
                                          <p:spTgt spid="410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4" fill="hold">
                      <p:stCondLst>
                        <p:cond delay="indefinite"/>
                      </p:stCondLst>
                      <p:childTnLst>
                        <p:par>
                          <p:cTn id="235" fill="hold">
                            <p:stCondLst>
                              <p:cond delay="0"/>
                            </p:stCondLst>
                            <p:childTnLst>
                              <p:par>
                                <p:cTn id="236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9" fill="hold">
                            <p:stCondLst>
                              <p:cond delay="500"/>
                            </p:stCondLst>
                            <p:childTnLst>
                              <p:par>
                                <p:cTn id="240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2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4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46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7" fill="hold">
                            <p:stCondLst>
                              <p:cond delay="1500"/>
                            </p:stCondLst>
                            <p:childTnLst>
                              <p:par>
                                <p:cTn id="248" presetID="16" presetClass="entr" presetSubtype="2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0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  <p:bldP spid="14" grpId="0" animBg="1"/>
      <p:bldP spid="15" grpId="0" animBg="1"/>
      <p:bldP spid="16" grpId="0" animBg="1"/>
      <p:bldP spid="17" grpId="0" animBg="1"/>
      <p:bldP spid="36" grpId="0" animBg="1"/>
      <p:bldP spid="37" grpId="0" animBg="1"/>
      <p:bldP spid="38" grpId="0" animBg="1"/>
      <p:bldP spid="39" grpId="0" animBg="1"/>
      <p:bldP spid="40" grpId="0" animBg="1"/>
      <p:bldP spid="19" grpId="0"/>
      <p:bldP spid="20" grpId="0"/>
      <p:bldP spid="59" grpId="0"/>
      <p:bldP spid="60" grpId="0"/>
      <p:bldP spid="55" grpId="0"/>
      <p:bldP spid="56" grpId="0"/>
      <p:bldP spid="61" grpId="0"/>
      <p:bldP spid="67" grpId="0"/>
      <p:bldP spid="62" grpId="0"/>
      <p:bldP spid="63" grpId="0"/>
      <p:bldP spid="4096" grpId="0"/>
      <p:bldP spid="4097" grpId="0"/>
      <p:bldP spid="4099" grpId="0"/>
      <p:bldP spid="4102" grpId="0"/>
      <p:bldP spid="4103" grpId="0"/>
      <p:bldP spid="4104" grpId="0"/>
      <p:bldP spid="4105" grpId="0"/>
      <p:bldP spid="4106" grpId="0"/>
      <p:bldP spid="4107" grpId="0"/>
      <p:bldP spid="4109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77849" y="404664"/>
            <a:ext cx="8788303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Отгадай слова, добавив на конце звук [у]</a:t>
            </a:r>
            <a:endParaRPr lang="ru-RU" sz="36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учитель-логопед\картинки для работы\картинки разные\какаду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4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0000" b="90000" l="10000" r="90000">
                        <a14:foregroundMark x1="64126" y1="29016" x2="64126" y2="29016"/>
                        <a14:foregroundMark x1="68200" y1="27029" x2="68200" y2="27029"/>
                        <a14:foregroundMark x1="66491" y1="26598" x2="66491" y2="265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544" y="3366499"/>
            <a:ext cx="2319337" cy="35290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9" name="Picture 5" descr="F:\в помощь логопеду\картинки для работы\Кенгуру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6709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5702"/>
          <a:stretch/>
        </p:blipFill>
        <p:spPr bwMode="auto">
          <a:xfrm>
            <a:off x="6372200" y="1147976"/>
            <a:ext cx="2141449" cy="26351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876649" y="1588388"/>
            <a:ext cx="1764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Кенгур</a:t>
            </a:r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1043608" y="2348880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dirty="0"/>
          </a:p>
        </p:txBody>
      </p:sp>
      <p:sp>
        <p:nvSpPr>
          <p:cNvPr id="6" name="TextBox 5"/>
          <p:cNvSpPr txBox="1"/>
          <p:nvPr/>
        </p:nvSpPr>
        <p:spPr>
          <a:xfrm>
            <a:off x="3876649" y="2173165"/>
            <a:ext cx="139070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Почем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3876649" y="2773429"/>
            <a:ext cx="1223412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Сниз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837536" y="3432496"/>
            <a:ext cx="1429815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Какад</a:t>
            </a:r>
            <a:r>
              <a:rPr lang="ru-RU" sz="3200" b="1" dirty="0">
                <a:latin typeface="Times New Roman" pitchFamily="18" charset="0"/>
                <a:cs typeface="Times New Roman" pitchFamily="18" charset="0"/>
              </a:rPr>
              <a:t> </a:t>
            </a:r>
            <a:endParaRPr lang="ru-RU" dirty="0"/>
          </a:p>
        </p:txBody>
      </p:sp>
      <p:sp>
        <p:nvSpPr>
          <p:cNvPr id="9" name="TextBox 8"/>
          <p:cNvSpPr txBox="1"/>
          <p:nvPr/>
        </p:nvSpPr>
        <p:spPr>
          <a:xfrm>
            <a:off x="3858811" y="4206223"/>
            <a:ext cx="11817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Сраз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988781" y="3432496"/>
            <a:ext cx="389850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4758653" y="4206222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187291" y="1588389"/>
            <a:ext cx="2885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3200" b="1" dirty="0">
              <a:solidFill>
                <a:srgbClr val="C0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4835207" y="2773429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  <p:sp>
        <p:nvSpPr>
          <p:cNvPr id="14" name="Прямоугольник 13"/>
          <p:cNvSpPr/>
          <p:nvPr/>
        </p:nvSpPr>
        <p:spPr>
          <a:xfrm>
            <a:off x="5072426" y="2173165"/>
            <a:ext cx="389850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32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</a:p>
        </p:txBody>
      </p:sp>
    </p:spTree>
    <p:extLst>
      <p:ext uri="{BB962C8B-B14F-4D97-AF65-F5344CB8AC3E}">
        <p14:creationId xmlns:p14="http://schemas.microsoft.com/office/powerpoint/2010/main" val="7413089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1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0" fill="hold">
                      <p:stCondLst>
                        <p:cond delay="indefinite"/>
                      </p:stCondLst>
                      <p:childTnLst>
                        <p:par>
                          <p:cTn id="61" fill="hold">
                            <p:stCondLst>
                              <p:cond delay="0"/>
                            </p:stCondLst>
                            <p:childTnLst>
                              <p:par>
                                <p:cTn id="6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5" fill="hold">
                            <p:stCondLst>
                              <p:cond delay="1000"/>
                            </p:stCondLst>
                            <p:childTnLst>
                              <p:par>
                                <p:cTn id="7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8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>
                      <p:stCondLst>
                        <p:cond delay="indefinite"/>
                      </p:stCondLst>
                      <p:childTnLst>
                        <p:par>
                          <p:cTn id="87" fill="hold">
                            <p:stCondLst>
                              <p:cond delay="0"/>
                            </p:stCondLst>
                            <p:childTnLst>
                              <p:par>
                                <p:cTn id="88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1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3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6" grpId="0"/>
      <p:bldP spid="7" grpId="0"/>
      <p:bldP spid="8" grpId="0"/>
      <p:bldP spid="9" grpId="0"/>
      <p:bldP spid="13" grpId="0"/>
      <p:bldP spid="11" grpId="0"/>
      <p:bldP spid="10" grpId="0"/>
      <p:bldP spid="12" grpId="0"/>
      <p:bldP spid="14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883601" y="179929"/>
            <a:ext cx="46494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rgbClr val="CC00FF"/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«Отгадай загадки»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rgbClr val="CC00FF"/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52058" y="885780"/>
            <a:ext cx="4061305" cy="2062103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Что это у Галочки?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Ниточка на палочке.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Палочка в руке,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Ниточка в воде.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124770" y="4242024"/>
            <a:ext cx="4852610" cy="2062103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 реке Простыне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Плывёт пароход.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 за ним такая гладь – </a:t>
            </a:r>
          </a:p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Ни морщинки не видать.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" name="Picture 5" descr="F:\в помощь логопеду\картинки для работы\77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65" b="100000" l="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715923" y="581140"/>
            <a:ext cx="1728192" cy="2095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0" name="Picture 2" descr="F:\в помощь логопеду\картинки для работы\утюг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92895" y="2305298"/>
            <a:ext cx="2520280" cy="128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169157" y="5153279"/>
            <a:ext cx="3479863" cy="1077218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Сама ползёт,</a:t>
            </a:r>
            <a:endParaRPr lang="ru-RU" b="1" dirty="0" smtClean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32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На себе дом везёт.</a:t>
            </a:r>
            <a:endParaRPr lang="ru-RU" sz="3200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1" name="Picture 3" descr="F:\в помощь логопеду\картинки для работы\улитка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375" b="100000" l="236" r="9913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6" y="3196622"/>
            <a:ext cx="2436348" cy="153123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4566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0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5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20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4" grpId="0" animBg="1"/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143504" y="1142984"/>
            <a:ext cx="285303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«пчёлки»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995780" y="1807999"/>
            <a:ext cx="3818033" cy="52322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Пчёлки в ульях сидят,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261496" y="404664"/>
            <a:ext cx="4621009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физкультминутка</a:t>
            </a:r>
            <a:endParaRPr lang="ru-RU" sz="32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7" name="Picture 2" descr="C:\Users\User\Desktop\учитель-логопед\картинки для работы\букварь нищевой\читаем букву 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478" b="96164" l="32055" r="664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410" t="64327" r="34101" b="4678"/>
          <a:stretch/>
        </p:blipFill>
        <p:spPr bwMode="auto">
          <a:xfrm>
            <a:off x="850566" y="1328037"/>
            <a:ext cx="3048000" cy="31302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S:\в помощь логопеду\картинки для работы\пчела на одуванчике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929" r="99257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5329088" y="4458237"/>
            <a:ext cx="2481862" cy="1512284"/>
          </a:xfrm>
          <a:prstGeom prst="rect">
            <a:avLst/>
          </a:prstGeom>
          <a:noFill/>
        </p:spPr>
      </p:pic>
      <p:pic>
        <p:nvPicPr>
          <p:cNvPr id="13" name="Picture 2" descr="S:\в помощь логопеду\картинки для работы\пчёлы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832" b="70050" l="68937" r="99183">
                        <a14:foregroundMark x1="80654" y1="55198" x2="80654" y2="55198"/>
                        <a14:foregroundMark x1="74659" y1="57921" x2="74659" y2="57921"/>
                        <a14:foregroundMark x1="73025" y1="60149" x2="73025" y2="60149"/>
                        <a14:foregroundMark x1="89101" y1="49752" x2="89101" y2="49752"/>
                        <a14:foregroundMark x1="94278" y1="51238" x2="94278" y2="51238"/>
                        <a14:foregroundMark x1="92643" y1="53960" x2="92643" y2="53960"/>
                        <a14:foregroundMark x1="84469" y1="57921" x2="84469" y2="57921"/>
                      </a14:backgroundRemoval>
                    </a14:imgEffect>
                  </a14:imgLayer>
                </a14:imgProps>
              </a:ext>
            </a:extLst>
          </a:blip>
          <a:srcRect l="70300" t="40558" b="29721"/>
          <a:stretch/>
        </p:blipFill>
        <p:spPr bwMode="auto">
          <a:xfrm flipH="1">
            <a:off x="2389617" y="2434477"/>
            <a:ext cx="824063" cy="917320"/>
          </a:xfrm>
          <a:prstGeom prst="rect">
            <a:avLst/>
          </a:prstGeom>
          <a:noFill/>
        </p:spPr>
      </p:pic>
      <p:pic>
        <p:nvPicPr>
          <p:cNvPr id="1027" name="Picture 3" descr="S:\в помощь логопеду\картинки для работы\пчёлка с цветком.JPG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89604" l="0" r="89974">
                        <a14:foregroundMark x1="10290" y1="15594" x2="10290" y2="15594"/>
                        <a14:foregroundMark x1="27968" y1="18564" x2="27968" y2="18564"/>
                        <a14:foregroundMark x1="19789" y1="14851" x2="19789" y2="14851"/>
                        <a14:foregroundMark x1="8443" y1="26485" x2="8443" y2="26485"/>
                        <a14:foregroundMark x1="14776" y1="22277" x2="14776" y2="22277"/>
                        <a14:foregroundMark x1="22427" y1="20792" x2="22427" y2="20792"/>
                        <a14:foregroundMark x1="36412" y1="17822" x2="36412" y2="17822"/>
                        <a14:foregroundMark x1="6860" y1="21287" x2="6860" y2="21287"/>
                        <a14:foregroundMark x1="26385" y1="14109" x2="26385" y2="14109"/>
                      </a14:backgroundRemoval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 rot="21189715">
            <a:off x="2739487" y="4309006"/>
            <a:ext cx="1864751" cy="1987756"/>
          </a:xfrm>
          <a:prstGeom prst="rect">
            <a:avLst/>
          </a:prstGeom>
          <a:noFill/>
        </p:spPr>
      </p:pic>
      <p:pic>
        <p:nvPicPr>
          <p:cNvPr id="12" name="Picture 2" descr="S:\в помощь логопеду\картинки для работы\пчёлы.JPG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41832" b="70050" l="68937" r="99183">
                        <a14:foregroundMark x1="80654" y1="55198" x2="80654" y2="55198"/>
                        <a14:foregroundMark x1="74659" y1="57921" x2="74659" y2="57921"/>
                        <a14:foregroundMark x1="73025" y1="60149" x2="73025" y2="60149"/>
                        <a14:foregroundMark x1="89101" y1="49752" x2="89101" y2="49752"/>
                        <a14:foregroundMark x1="94278" y1="51238" x2="94278" y2="51238"/>
                        <a14:foregroundMark x1="92643" y1="53960" x2="92643" y2="53960"/>
                        <a14:foregroundMark x1="84469" y1="57921" x2="84469" y2="57921"/>
                      </a14:backgroundRemoval>
                    </a14:imgEffect>
                  </a14:imgLayer>
                </a14:imgProps>
              </a:ext>
            </a:extLst>
          </a:blip>
          <a:srcRect l="70300" t="40558" b="29721"/>
          <a:stretch/>
        </p:blipFill>
        <p:spPr bwMode="auto">
          <a:xfrm>
            <a:off x="2428216" y="1872559"/>
            <a:ext cx="824063" cy="917320"/>
          </a:xfrm>
          <a:prstGeom prst="rect">
            <a:avLst/>
          </a:prstGeom>
          <a:noFill/>
        </p:spPr>
      </p:pic>
      <p:grpSp>
        <p:nvGrpSpPr>
          <p:cNvPr id="19" name="Группа 18"/>
          <p:cNvGrpSpPr/>
          <p:nvPr/>
        </p:nvGrpSpPr>
        <p:grpSpPr>
          <a:xfrm>
            <a:off x="7887386" y="624195"/>
            <a:ext cx="1085850" cy="990095"/>
            <a:chOff x="7268025" y="360341"/>
            <a:chExt cx="1497881" cy="1282483"/>
          </a:xfrm>
        </p:grpSpPr>
        <p:pic>
          <p:nvPicPr>
            <p:cNvPr id="21" name="Picture 2" descr="S:\в помощь логопеду\картинки для работы\пчёлы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1832" b="70050" l="68937" r="99183">
                          <a14:foregroundMark x1="80654" y1="55198" x2="80654" y2="55198"/>
                          <a14:foregroundMark x1="74659" y1="57921" x2="74659" y2="57921"/>
                          <a14:foregroundMark x1="73025" y1="60149" x2="73025" y2="60149"/>
                          <a14:foregroundMark x1="89101" y1="49752" x2="89101" y2="49752"/>
                          <a14:foregroundMark x1="94278" y1="51238" x2="94278" y2="51238"/>
                          <a14:foregroundMark x1="92643" y1="53960" x2="92643" y2="53960"/>
                          <a14:foregroundMark x1="84469" y1="57921" x2="84469" y2="57921"/>
                        </a14:backgroundRemoval>
                      </a14:imgEffect>
                    </a14:imgLayer>
                  </a14:imgProps>
                </a:ext>
              </a:extLst>
            </a:blip>
            <a:srcRect l="70300" t="40558" b="29721"/>
            <a:stretch/>
          </p:blipFill>
          <p:spPr bwMode="auto">
            <a:xfrm flipH="1">
              <a:off x="7398918" y="725504"/>
              <a:ext cx="824063" cy="917320"/>
            </a:xfrm>
            <a:prstGeom prst="rect">
              <a:avLst/>
            </a:prstGeom>
            <a:noFill/>
          </p:spPr>
        </p:pic>
        <p:pic>
          <p:nvPicPr>
            <p:cNvPr id="23" name="Picture 2" descr="S:\в помощь логопеду\картинки для работы\пчёлы.JPG"/>
            <p:cNvPicPr>
              <a:picLocks noChangeAspect="1" noChangeArrowheads="1"/>
            </p:cNvPicPr>
            <p:nvPr/>
          </p:nvPicPr>
          <p:blipFill rotWithShape="1">
            <a:blip r:embed="rId6">
              <a:extLst>
                <a:ext uri="{BEBA8EAE-BF5A-486C-A8C5-ECC9F3942E4B}">
                  <a14:imgProps xmlns:a14="http://schemas.microsoft.com/office/drawing/2010/main">
                    <a14:imgLayer r:embed="rId7">
                      <a14:imgEffect>
                        <a14:backgroundRemoval t="41832" b="70050" l="68937" r="99183">
                          <a14:foregroundMark x1="80654" y1="55198" x2="80654" y2="55198"/>
                          <a14:foregroundMark x1="74659" y1="57921" x2="74659" y2="57921"/>
                          <a14:foregroundMark x1="73025" y1="60149" x2="73025" y2="60149"/>
                          <a14:foregroundMark x1="89101" y1="49752" x2="89101" y2="49752"/>
                          <a14:foregroundMark x1="94278" y1="51238" x2="94278" y2="51238"/>
                          <a14:foregroundMark x1="92643" y1="53960" x2="92643" y2="53960"/>
                          <a14:foregroundMark x1="84469" y1="57921" x2="84469" y2="57921"/>
                        </a14:backgroundRemoval>
                      </a14:imgEffect>
                    </a14:imgLayer>
                  </a14:imgProps>
                </a:ext>
              </a:extLst>
            </a:blip>
            <a:srcRect l="70300" t="40558" b="29721"/>
            <a:stretch/>
          </p:blipFill>
          <p:spPr bwMode="auto">
            <a:xfrm flipH="1">
              <a:off x="7941843" y="360341"/>
              <a:ext cx="824063" cy="917320"/>
            </a:xfrm>
            <a:prstGeom prst="rect">
              <a:avLst/>
            </a:prstGeom>
            <a:noFill/>
          </p:spPr>
        </p:pic>
        <p:pic>
          <p:nvPicPr>
            <p:cNvPr id="2050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268025" y="404664"/>
              <a:ext cx="1085850" cy="828675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026" name="Picture 2" descr="S:\в помощь логопеду\картинки для работы\пчёлы.JPG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6337" b="95050" l="41417" r="84196">
                        <a14:foregroundMark x1="57493" y1="72772" x2="57493" y2="72772"/>
                        <a14:foregroundMark x1="62943" y1="72277" x2="62943" y2="72277"/>
                        <a14:foregroundMark x1="55858" y1="75495" x2="55858" y2="75495"/>
                        <a14:foregroundMark x1="53678" y1="72772" x2="53678" y2="72772"/>
                        <a14:foregroundMark x1="58038" y1="76733" x2="58038" y2="76733"/>
                        <a14:foregroundMark x1="61308" y1="77970" x2="61308" y2="77970"/>
                        <a14:foregroundMark x1="60763" y1="81436" x2="60763" y2="81436"/>
                        <a14:foregroundMark x1="49319" y1="78713" x2="49319" y2="78713"/>
                        <a14:foregroundMark x1="51226" y1="81931" x2="51226" y2="81931"/>
                        <a14:foregroundMark x1="70845" y1="72772" x2="70845" y2="72772"/>
                        <a14:foregroundMark x1="72752" y1="78713" x2="72752" y2="78713"/>
                        <a14:foregroundMark x1="69210" y1="78713" x2="69210" y2="78713"/>
                      </a14:backgroundRemoval>
                    </a14:imgEffect>
                  </a14:imgLayer>
                </a14:imgProps>
              </a:ext>
            </a:extLst>
          </a:blip>
          <a:srcRect l="41005" t="65951" r="15393" b="4265"/>
          <a:stretch/>
        </p:blipFill>
        <p:spPr bwMode="auto">
          <a:xfrm>
            <a:off x="1831002" y="2434477"/>
            <a:ext cx="1087129" cy="826069"/>
          </a:xfrm>
          <a:prstGeom prst="rect">
            <a:avLst/>
          </a:prstGeom>
          <a:noFill/>
        </p:spPr>
      </p:pic>
      <p:sp>
        <p:nvSpPr>
          <p:cNvPr id="29" name="TextBox 28"/>
          <p:cNvSpPr txBox="1"/>
          <p:nvPr/>
        </p:nvSpPr>
        <p:spPr>
          <a:xfrm>
            <a:off x="3995780" y="3681843"/>
            <a:ext cx="3866828" cy="52322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Мёд скорее собирайте!</a:t>
            </a:r>
            <a:endParaRPr lang="ru-RU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" name="TextBox 29"/>
          <p:cNvSpPr txBox="1"/>
          <p:nvPr/>
        </p:nvSpPr>
        <p:spPr>
          <a:xfrm>
            <a:off x="3995780" y="2434477"/>
            <a:ext cx="3677289" cy="52322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На цветы они глядят,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995780" y="3090187"/>
            <a:ext cx="4729436" cy="523220"/>
          </a:xfrm>
          <a:prstGeom prst="rect">
            <a:avLst/>
          </a:prstGeom>
          <a:ln>
            <a:noFill/>
          </a:ln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Пчёлки, с ульев вылетайте!</a:t>
            </a:r>
          </a:p>
        </p:txBody>
      </p:sp>
    </p:spTree>
    <p:extLst>
      <p:ext uri="{BB962C8B-B14F-4D97-AF65-F5344CB8AC3E}">
        <p14:creationId xmlns:p14="http://schemas.microsoft.com/office/powerpoint/2010/main" val="25441175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4" fill="hold">
                      <p:stCondLst>
                        <p:cond delay="indefinite"/>
                      </p:stCondLst>
                      <p:childTnLst>
                        <p:par>
                          <p:cTn id="55" fill="hold">
                            <p:stCondLst>
                              <p:cond delay="0"/>
                            </p:stCondLst>
                            <p:childTnLst>
                              <p:par>
                                <p:cTn id="5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1000"/>
                            </p:stCondLst>
                            <p:childTnLst>
                              <p:par>
                                <p:cTn id="62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5" presetID="42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-2.22222E-6 L 0.39809 0.3419 " pathEditMode="relative" rAng="0" ptsTypes="AA">
                                      <p:cBhvr>
                                        <p:cTn id="66" dur="2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9896" y="1708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3000"/>
                            </p:stCondLst>
                            <p:childTnLst>
                              <p:par>
                                <p:cTn id="68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35 0.00278 L 0.43351 0.43311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1649" y="21505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0"/>
                            </p:stCondLst>
                            <p:childTnLst>
                              <p:par>
                                <p:cTn id="71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E-6 1.11111E-6 L 0.37796 0.27315 " pathEditMode="relative" rAng="0" ptsTypes="AA">
                                      <p:cBhvr>
                                        <p:cTn id="72" dur="2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8889" y="1365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7000"/>
                            </p:stCondLst>
                            <p:childTnLst>
                              <p:par>
                                <p:cTn id="7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8" dur="1000" fill="hold"/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9" dur="10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  <p:bldP spid="6" grpId="0"/>
      <p:bldP spid="29" grpId="0" animBg="1"/>
      <p:bldP spid="30" grpId="0" animBg="1"/>
      <p:bldP spid="17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339752" y="276701"/>
            <a:ext cx="524733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«</a:t>
            </a:r>
            <a:r>
              <a:rPr lang="ru-RU" sz="3200" b="1" cap="all" dirty="0" err="1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Психогимнастика</a:t>
            </a:r>
            <a:r>
              <a:rPr lang="ru-RU" sz="32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»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5061347" y="3981450"/>
            <a:ext cx="157927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20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И. Костарев</a:t>
            </a:r>
            <a:endParaRPr lang="ru-RU" sz="20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700748" y="5728273"/>
            <a:ext cx="7742504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ещё раз прочитаю стихотворение, а вы изобразите удода и ужа.</a:t>
            </a:r>
            <a:endParaRPr lang="ru-RU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339752" y="1467505"/>
            <a:ext cx="4658648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solidFill>
                  <a:schemeClr val="accent5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Послушайте стихотворение</a:t>
            </a:r>
            <a:endParaRPr lang="ru-RU" sz="2800" b="1" dirty="0">
              <a:solidFill>
                <a:schemeClr val="accent5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2485209"/>
            <a:ext cx="217399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Удод у дороги </a:t>
            </a:r>
          </a:p>
        </p:txBody>
      </p:sp>
      <p:sp>
        <p:nvSpPr>
          <p:cNvPr id="7" name="Прямоугольник 6"/>
          <p:cNvSpPr/>
          <p:nvPr/>
        </p:nvSpPr>
        <p:spPr>
          <a:xfrm>
            <a:off x="0" y="2901717"/>
            <a:ext cx="179844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Увидел </a:t>
            </a:r>
            <a:r>
              <a:rPr lang="ru-RU" sz="2400" b="1" dirty="0" smtClean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ужа</a:t>
            </a:r>
            <a:endParaRPr lang="ru-RU" sz="2400" b="1" dirty="0">
              <a:solidFill>
                <a:schemeClr val="accent4">
                  <a:lumMod val="50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-82974" y="3363382"/>
            <a:ext cx="328428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Удод улетел,</a:t>
            </a:r>
          </a:p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От испуга дрожа.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3015086" y="2486218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А уж зашуршал</a:t>
            </a:r>
          </a:p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И уполз в камыши,</a:t>
            </a:r>
          </a:p>
        </p:txBody>
      </p:sp>
      <p:sp>
        <p:nvSpPr>
          <p:cNvPr id="10" name="Прямоугольник 9"/>
          <p:cNvSpPr/>
          <p:nvPr/>
        </p:nvSpPr>
        <p:spPr>
          <a:xfrm>
            <a:off x="2987824" y="3422927"/>
            <a:ext cx="4572000" cy="830997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Над глупым удодом</a:t>
            </a:r>
          </a:p>
          <a:p>
            <a:pPr lvl="0"/>
            <a:r>
              <a:rPr lang="ru-RU" sz="2400" b="1" dirty="0">
                <a:solidFill>
                  <a:schemeClr val="accent4">
                    <a:lumMod val="50000"/>
                  </a:schemeClr>
                </a:solidFill>
                <a:latin typeface="Times New Roman" pitchFamily="18" charset="0"/>
                <a:cs typeface="Times New Roman" pitchFamily="18" charset="0"/>
              </a:rPr>
              <a:t>Смеясь от души.</a:t>
            </a: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283585" y="4194379"/>
            <a:ext cx="2374656" cy="1250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82669" y="1578223"/>
            <a:ext cx="2042666" cy="3866815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700748" y="6381328"/>
            <a:ext cx="7914987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Вспомните слова – действия на звук [у] про удода, а потом про ужа.</a:t>
            </a:r>
            <a:endParaRPr lang="ru-RU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7925" y="-93535"/>
            <a:ext cx="2152650" cy="2573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6138108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5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1000"/>
                            </p:stCondLst>
                            <p:childTnLst>
                              <p:par>
                                <p:cTn id="36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5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40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52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Scale>
                                      <p:cBhvr>
                                        <p:cTn id="51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</p:cBhvr>
                                      <p:from x="100000" y="100000"/>
                                      <p:to x="250000" y="250000"/>
                                    </p:animScale>
                                    <p:animMotion origin="layout" path="M 0.0000 0.0000 C 0.03802 0.0 0.1441 0.02341 0.1826 0.0915 C 0.22118 0.15964 0.24705 0.31256 0.2318 0.4083 C 0.21649 0.50394 0.20747 0.57948 0.0908 0.6661 C -0.02552 0.75279 -0.37517 0.88508 -0.4674 0.9289" pathEditMode="relative" ptsTypes="">
                                      <p:cBhvr>
                                        <p:cTn id="52" dur="1000" ac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out" filter="fade">
                                      <p:cBhvr>
                                        <p:cTn id="53" dur="1000"/>
                                        <p:tgtEl>
                                          <p:spTgt spid="410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999"/>
                                          </p:stCondLst>
                                        </p:cTn>
                                        <p:tgtEl>
                                          <p:spTgt spid="41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500"/>
                                        <p:tgtEl>
                                          <p:spTgt spid="410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5" fill="hold">
                            <p:stCondLst>
                              <p:cond delay="1000"/>
                            </p:stCondLst>
                            <p:childTnLst>
                              <p:par>
                                <p:cTn id="66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4" fill="hold">
                            <p:stCondLst>
                              <p:cond delay="2000"/>
                            </p:stCondLst>
                            <p:childTnLst>
                              <p:par>
                                <p:cTn id="75" presetID="57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1.11111E-6 4.44444E-6 L 1.11111E-6 -0.03542 C 1.11111E-6 -0.05139 0.14219 -0.07084 0.25799 -0.07084 L 0.51597 -0.07084 " pathEditMode="relative" rAng="0" ptsTypes="FfFF">
                                      <p:cBhvr>
                                        <p:cTn id="76" dur="2000" fill="hold"/>
                                        <p:tgtEl>
                                          <p:spTgt spid="409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25799" y="-3542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3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  <p:bldP spid="5" grpId="0"/>
      <p:bldP spid="3" grpId="0"/>
      <p:bldP spid="6" grpId="0"/>
      <p:bldP spid="7" grpId="0"/>
      <p:bldP spid="8" grpId="0"/>
      <p:bldP spid="9" grpId="0"/>
      <p:bldP spid="10" grpId="0"/>
      <p:bldP spid="11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6927" y="1198269"/>
            <a:ext cx="2620963" cy="24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97518" y="1212868"/>
            <a:ext cx="2835275" cy="24447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313" y="1187065"/>
            <a:ext cx="2835275" cy="24685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46834" y="5148866"/>
            <a:ext cx="1719262" cy="8759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4" name="Picture 6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18243" y="3536947"/>
            <a:ext cx="2002165" cy="10227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5" name="Picture 7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441" y="3791590"/>
            <a:ext cx="1301427" cy="7680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6" name="Picture 8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6595" y="5139167"/>
            <a:ext cx="1491109" cy="139221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7" name="Picture 9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8047" l="4433" r="100000">
                        <a14:foregroundMark x1="19704" y1="35938" x2="19704" y2="35938"/>
                        <a14:foregroundMark x1="16749" y1="49219" x2="16749" y2="49219"/>
                        <a14:foregroundMark x1="19704" y1="44141" x2="19704" y2="44141"/>
                        <a14:foregroundMark x1="43350" y1="42578" x2="43350" y2="42578"/>
                        <a14:foregroundMark x1="19704" y1="55469" x2="19704" y2="55469"/>
                        <a14:foregroundMark x1="37931" y1="50781" x2="37931" y2="50781"/>
                        <a14:foregroundMark x1="50246" y1="41797" x2="50246" y2="41797"/>
                        <a14:foregroundMark x1="52709" y1="38672" x2="52709" y2="38672"/>
                        <a14:foregroundMark x1="39409" y1="45313" x2="39409" y2="45313"/>
                        <a14:foregroundMark x1="31527" y1="55078" x2="31527" y2="55078"/>
                        <a14:foregroundMark x1="55172" y1="39453" x2="55172" y2="3945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58"/>
          <a:stretch/>
        </p:blipFill>
        <p:spPr bwMode="auto">
          <a:xfrm>
            <a:off x="2947377" y="4886843"/>
            <a:ext cx="1348414" cy="1842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8" name="Picture 10"/>
          <p:cNvPicPr>
            <a:picLocks noChangeAspect="1" noChangeArrowheads="1"/>
          </p:cNvPicPr>
          <p:nvPr/>
        </p:nvPicPr>
        <p:blipFill>
          <a:blip r:embed="rId1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06767" y="3594619"/>
            <a:ext cx="878546" cy="1193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9" name="Picture 11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08899" y="4788503"/>
            <a:ext cx="1357819" cy="152081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80" name="Picture 12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69071" y="3612081"/>
            <a:ext cx="1597025" cy="12747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264217" y="246664"/>
            <a:ext cx="8293489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 smtClean="0">
                <a:ln w="1905"/>
                <a:solidFill>
                  <a:srgbClr val="7030A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Определи позицию звука у  в названии предметов</a:t>
            </a:r>
            <a:endParaRPr lang="ru-RU" sz="2800" b="1" dirty="0">
              <a:ln w="1905"/>
              <a:solidFill>
                <a:srgbClr val="7030A0"/>
              </a:soli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8766096" y="6531377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1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2567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717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717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717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61111E-6 3.33333E-6 L 0.29115 -0.2007 " pathEditMode="relative" rAng="0" ptsTypes="AA">
                                      <p:cBhvr>
                                        <p:cTn id="34" dur="2000" fill="hold"/>
                                        <p:tgtEl>
                                          <p:spTgt spid="717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4549" y="-1004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71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2.22222E-6 L -0.30399 -0.19537 " pathEditMode="relative" rAng="0" ptsTypes="AA">
                                      <p:cBhvr>
                                        <p:cTn id="46" dur="2000" fill="hold"/>
                                        <p:tgtEl>
                                          <p:spTgt spid="717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5208" y="-97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1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5.55556E-7 3.7037E-6 L -0.13524 -0.20139 " pathEditMode="relative" rAng="0" ptsTypes="AA">
                                      <p:cBhvr>
                                        <p:cTn id="58" dur="2000" fill="hold"/>
                                        <p:tgtEl>
                                          <p:spTgt spid="717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771" y="-1006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71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35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4.44444E-6 L -0.71788 -0.22453 " pathEditMode="relative" rAng="0" ptsTypes="AA">
                                      <p:cBhvr>
                                        <p:cTn id="70" dur="2000" fill="hold"/>
                                        <p:tgtEl>
                                          <p:spTgt spid="7180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5903" y="-1122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1" fill="hold">
                      <p:stCondLst>
                        <p:cond delay="indefinite"/>
                      </p:stCondLst>
                      <p:childTnLst>
                        <p:par>
                          <p:cTn id="72" fill="hold">
                            <p:stCondLst>
                              <p:cond delay="0"/>
                            </p:stCondLst>
                            <p:childTnLst>
                              <p:par>
                                <p:cTn id="7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1000"/>
                                        <p:tgtEl>
                                          <p:spTgt spid="71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72222E-6 7.40741E-7 L 0.11718 -0.4581 " pathEditMode="relative" rAng="0" ptsTypes="AA">
                                      <p:cBhvr>
                                        <p:cTn id="82" dur="2000" fill="hold"/>
                                        <p:tgtEl>
                                          <p:spTgt spid="717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5851" y="-2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3" fill="hold">
                      <p:stCondLst>
                        <p:cond delay="indefinite"/>
                      </p:stCondLst>
                      <p:childTnLst>
                        <p:par>
                          <p:cTn id="84" fill="hold">
                            <p:stCondLst>
                              <p:cond delay="0"/>
                            </p:stCondLst>
                            <p:childTnLst>
                              <p:par>
                                <p:cTn id="8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1000"/>
                                        <p:tgtEl>
                                          <p:spTgt spid="71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1" fill="hold">
                      <p:stCondLst>
                        <p:cond delay="indefinite"/>
                      </p:stCondLst>
                      <p:childTnLst>
                        <p:par>
                          <p:cTn id="92" fill="hold">
                            <p:stCondLst>
                              <p:cond delay="0"/>
                            </p:stCondLst>
                            <p:childTnLst>
                              <p:par>
                                <p:cTn id="9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7 L 0.20486 -0.44282 " pathEditMode="relative" rAng="0" ptsTypes="AA">
                                      <p:cBhvr>
                                        <p:cTn id="94" dur="2000" fill="hold"/>
                                        <p:tgtEl>
                                          <p:spTgt spid="717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10243" y="-2215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5" fill="hold">
                      <p:stCondLst>
                        <p:cond delay="indefinite"/>
                      </p:stCondLst>
                      <p:childTnLst>
                        <p:par>
                          <p:cTn id="96" fill="hold">
                            <p:stCondLst>
                              <p:cond delay="0"/>
                            </p:stCondLst>
                            <p:childTnLst>
                              <p:par>
                                <p:cTn id="9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9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0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1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1000"/>
                                        <p:tgtEl>
                                          <p:spTgt spid="71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3" fill="hold">
                      <p:stCondLst>
                        <p:cond delay="indefinite"/>
                      </p:stCondLst>
                      <p:childTnLst>
                        <p:par>
                          <p:cTn id="104" fill="hold">
                            <p:stCondLst>
                              <p:cond delay="0"/>
                            </p:stCondLst>
                            <p:childTnLst>
                              <p:par>
                                <p:cTn id="105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16667E-6 -1.48148E-6 L -0.12865 -0.55 " pathEditMode="relative" rAng="0" ptsTypes="AA">
                                      <p:cBhvr>
                                        <p:cTn id="106" dur="2000" fill="hold"/>
                                        <p:tgtEl>
                                          <p:spTgt spid="7179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441" y="-2750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7" fill="hold">
                      <p:stCondLst>
                        <p:cond delay="indefinite"/>
                      </p:stCondLst>
                      <p:childTnLst>
                        <p:par>
                          <p:cTn id="108" fill="hold">
                            <p:stCondLst>
                              <p:cond delay="0"/>
                            </p:stCondLst>
                            <p:childTnLst>
                              <p:par>
                                <p:cTn id="10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1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1000"/>
                                        <p:tgtEl>
                                          <p:spTgt spid="717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5" fill="hold">
                      <p:stCondLst>
                        <p:cond delay="indefinite"/>
                      </p:stCondLst>
                      <p:childTnLst>
                        <p:par>
                          <p:cTn id="116" fill="hold">
                            <p:stCondLst>
                              <p:cond delay="0"/>
                            </p:stCondLst>
                            <p:childTnLst>
                              <p:par>
                                <p:cTn id="11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4.16667E-6 -1.48148E-6 L -0.72569 -0.53958 " pathEditMode="relative" rAng="0" ptsTypes="AA">
                                      <p:cBhvr>
                                        <p:cTn id="118" dur="2000" fill="hold"/>
                                        <p:tgtEl>
                                          <p:spTgt spid="717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6285" y="-2699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" name="Группа 20"/>
          <p:cNvGrpSpPr/>
          <p:nvPr/>
        </p:nvGrpSpPr>
        <p:grpSpPr>
          <a:xfrm>
            <a:off x="251517" y="553001"/>
            <a:ext cx="2592287" cy="2443951"/>
            <a:chOff x="755576" y="404664"/>
            <a:chExt cx="2808313" cy="2592288"/>
          </a:xfrm>
        </p:grpSpPr>
        <p:grpSp>
          <p:nvGrpSpPr>
            <p:cNvPr id="13" name="Группа 12"/>
            <p:cNvGrpSpPr/>
            <p:nvPr/>
          </p:nvGrpSpPr>
          <p:grpSpPr>
            <a:xfrm>
              <a:off x="755576" y="404664"/>
              <a:ext cx="2808313" cy="2592288"/>
              <a:chOff x="755576" y="404664"/>
              <a:chExt cx="2808313" cy="2592288"/>
            </a:xfrm>
          </p:grpSpPr>
          <p:sp>
            <p:nvSpPr>
              <p:cNvPr id="2" name="Прямоугольник 1"/>
              <p:cNvSpPr/>
              <p:nvPr/>
            </p:nvSpPr>
            <p:spPr>
              <a:xfrm>
                <a:off x="755576" y="1196752"/>
                <a:ext cx="2808312" cy="1800200"/>
              </a:xfrm>
              <a:prstGeom prst="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7" name="Прямоугольник 6"/>
              <p:cNvSpPr/>
              <p:nvPr/>
            </p:nvSpPr>
            <p:spPr>
              <a:xfrm>
                <a:off x="2699792" y="524327"/>
                <a:ext cx="288032" cy="360040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3" name="Равнобедренный треугольник 2"/>
              <p:cNvSpPr/>
              <p:nvPr/>
            </p:nvSpPr>
            <p:spPr>
              <a:xfrm>
                <a:off x="755577" y="404664"/>
                <a:ext cx="2808312" cy="79208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11" name="Группа 10"/>
            <p:cNvGrpSpPr/>
            <p:nvPr/>
          </p:nvGrpSpPr>
          <p:grpSpPr>
            <a:xfrm>
              <a:off x="971599" y="1619730"/>
              <a:ext cx="2376264" cy="792088"/>
              <a:chOff x="5004048" y="1700808"/>
              <a:chExt cx="2376264" cy="792088"/>
            </a:xfrm>
          </p:grpSpPr>
          <p:sp>
            <p:nvSpPr>
              <p:cNvPr id="9" name="Прямоугольник 8"/>
              <p:cNvSpPr/>
              <p:nvPr/>
            </p:nvSpPr>
            <p:spPr>
              <a:xfrm>
                <a:off x="5004048" y="1700808"/>
                <a:ext cx="792088" cy="792088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5796136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6588224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2" name="Группа 21"/>
          <p:cNvGrpSpPr/>
          <p:nvPr/>
        </p:nvGrpSpPr>
        <p:grpSpPr>
          <a:xfrm>
            <a:off x="3141426" y="553001"/>
            <a:ext cx="2835275" cy="2443951"/>
            <a:chOff x="6017376" y="524327"/>
            <a:chExt cx="2835275" cy="262096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017376" y="524327"/>
              <a:ext cx="2835275" cy="2620962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grpSp>
          <p:nvGrpSpPr>
            <p:cNvPr id="37" name="Группа 36"/>
            <p:cNvGrpSpPr/>
            <p:nvPr/>
          </p:nvGrpSpPr>
          <p:grpSpPr>
            <a:xfrm>
              <a:off x="6246881" y="1834808"/>
              <a:ext cx="2376264" cy="792088"/>
              <a:chOff x="5004048" y="1700808"/>
              <a:chExt cx="2376264" cy="792088"/>
            </a:xfrm>
          </p:grpSpPr>
          <p:sp>
            <p:nvSpPr>
              <p:cNvPr id="38" name="Прямоугольник 37"/>
              <p:cNvSpPr/>
              <p:nvPr/>
            </p:nvSpPr>
            <p:spPr>
              <a:xfrm>
                <a:off x="5004048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39" name="Прямоугольник 38"/>
              <p:cNvSpPr/>
              <p:nvPr/>
            </p:nvSpPr>
            <p:spPr>
              <a:xfrm>
                <a:off x="5796136" y="1700808"/>
                <a:ext cx="792088" cy="792088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40" name="Прямоугольник 39"/>
              <p:cNvSpPr/>
              <p:nvPr/>
            </p:nvSpPr>
            <p:spPr>
              <a:xfrm>
                <a:off x="6588224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grpSp>
        <p:nvGrpSpPr>
          <p:cNvPr id="24" name="Группа 23"/>
          <p:cNvGrpSpPr/>
          <p:nvPr/>
        </p:nvGrpSpPr>
        <p:grpSpPr>
          <a:xfrm>
            <a:off x="6156177" y="553001"/>
            <a:ext cx="2808312" cy="2443951"/>
            <a:chOff x="755575" y="3549749"/>
            <a:chExt cx="2808313" cy="2592288"/>
          </a:xfrm>
        </p:grpSpPr>
        <p:grpSp>
          <p:nvGrpSpPr>
            <p:cNvPr id="16" name="Группа 15"/>
            <p:cNvGrpSpPr/>
            <p:nvPr/>
          </p:nvGrpSpPr>
          <p:grpSpPr>
            <a:xfrm>
              <a:off x="755575" y="3549749"/>
              <a:ext cx="2808313" cy="2592288"/>
              <a:chOff x="755576" y="404664"/>
              <a:chExt cx="2808313" cy="2592288"/>
            </a:xfrm>
          </p:grpSpPr>
          <p:sp>
            <p:nvSpPr>
              <p:cNvPr id="17" name="Прямоугольник 16"/>
              <p:cNvSpPr/>
              <p:nvPr/>
            </p:nvSpPr>
            <p:spPr>
              <a:xfrm>
                <a:off x="755576" y="1196752"/>
                <a:ext cx="2808312" cy="1800200"/>
              </a:xfrm>
              <a:prstGeom prst="rect">
                <a:avLst/>
              </a:prstGeom>
              <a:blipFill>
                <a:blip r:embed="rId2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2699792" y="524327"/>
                <a:ext cx="288032" cy="360040"/>
              </a:xfrm>
              <a:prstGeom prst="rect">
                <a:avLst/>
              </a:prstGeom>
              <a:blipFill>
                <a:blip r:embed="rId3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19" name="Равнобедренный треугольник 18"/>
              <p:cNvSpPr/>
              <p:nvPr/>
            </p:nvSpPr>
            <p:spPr>
              <a:xfrm>
                <a:off x="755577" y="404664"/>
                <a:ext cx="2808312" cy="792088"/>
              </a:xfrm>
              <a:prstGeom prst="triangle">
                <a:avLst/>
              </a:prstGeom>
              <a:blipFill>
                <a:blip r:embed="rId4"/>
                <a:tile tx="0" ty="0" sx="100000" sy="100000" flip="none" algn="tl"/>
              </a:blipFill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  <p:grpSp>
          <p:nvGrpSpPr>
            <p:cNvPr id="42" name="Группа 41"/>
            <p:cNvGrpSpPr/>
            <p:nvPr/>
          </p:nvGrpSpPr>
          <p:grpSpPr>
            <a:xfrm>
              <a:off x="971600" y="4845893"/>
              <a:ext cx="2376264" cy="792088"/>
              <a:chOff x="5004048" y="1700808"/>
              <a:chExt cx="2376264" cy="792088"/>
            </a:xfrm>
          </p:grpSpPr>
          <p:sp>
            <p:nvSpPr>
              <p:cNvPr id="43" name="Прямоугольник 42"/>
              <p:cNvSpPr/>
              <p:nvPr/>
            </p:nvSpPr>
            <p:spPr>
              <a:xfrm>
                <a:off x="5004048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44" name="Прямоугольник 43"/>
              <p:cNvSpPr/>
              <p:nvPr/>
            </p:nvSpPr>
            <p:spPr>
              <a:xfrm>
                <a:off x="5796136" y="1700808"/>
                <a:ext cx="792088" cy="792088"/>
              </a:xfrm>
              <a:prstGeom prst="rect">
                <a:avLst/>
              </a:prstGeom>
              <a:solidFill>
                <a:srgbClr val="99CCFF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  <p:sp>
            <p:nvSpPr>
              <p:cNvPr id="45" name="Прямоугольник 44"/>
              <p:cNvSpPr/>
              <p:nvPr/>
            </p:nvSpPr>
            <p:spPr>
              <a:xfrm>
                <a:off x="6588224" y="1700808"/>
                <a:ext cx="792088" cy="792088"/>
              </a:xfrm>
              <a:prstGeom prst="rect">
                <a:avLst/>
              </a:prstGeom>
              <a:solidFill>
                <a:srgbClr val="FF0000"/>
              </a:solidFill>
              <a:ln>
                <a:solidFill>
                  <a:srgbClr val="0070C0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white"/>
                  </a:solidFill>
                </a:endParaRPr>
              </a:p>
            </p:txBody>
          </p:sp>
        </p:grpSp>
      </p:grpSp>
      <p:pic>
        <p:nvPicPr>
          <p:cNvPr id="1038" name="Picture 14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9662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8027" y="3289196"/>
            <a:ext cx="667156" cy="108591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43" name="Picture 19" descr="F:\в помощь логопеду\картинки для работы\76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281" r="10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4610418" y="3239862"/>
            <a:ext cx="1481465" cy="17405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44" name="Picture 20" descr="F:\в помощь логопеду\картинки для работы\105.jpg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0" b="100000" l="105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395" y="5501117"/>
            <a:ext cx="1317352" cy="13137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2" name="Picture 28" descr="F:\в помощь логопеду\картинки для работы\Руль.jpg"/>
          <p:cNvPicPr>
            <a:picLocks noChangeAspect="1" noChangeArrowheads="1"/>
          </p:cNvPicPr>
          <p:nvPr/>
        </p:nvPicPr>
        <p:blipFill>
          <a:blip r:embed="rId12" cstate="print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0" b="100000" l="0" r="100000">
                        <a14:backgroundMark x1="38356" y1="22277" x2="38356" y2="22277"/>
                        <a14:backgroundMark x1="52968" y1="25743" x2="52968" y2="25743"/>
                        <a14:backgroundMark x1="62100" y1="39604" x2="62100" y2="39604"/>
                        <a14:backgroundMark x1="22374" y1="25743" x2="22374" y2="25743"/>
                        <a14:backgroundMark x1="49772" y1="13366" x2="49772" y2="13366"/>
                        <a14:backgroundMark x1="35160" y1="30693" x2="35160" y2="30693"/>
                        <a14:backgroundMark x1="56164" y1="37624" x2="56164" y2="37624"/>
                        <a14:backgroundMark x1="65297" y1="30693" x2="65297" y2="30693"/>
                        <a14:backgroundMark x1="38356" y1="11881" x2="38356" y2="11881"/>
                        <a14:backgroundMark x1="27397" y1="16832" x2="27397" y2="16832"/>
                        <a14:backgroundMark x1="62100" y1="15347" x2="62100" y2="153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13240" y="5013176"/>
            <a:ext cx="1402290" cy="12961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5" name="Picture 31" descr="F:\в помощь логопеду\картинки для работы\улитка.jpg"/>
          <p:cNvPicPr>
            <a:picLocks noChangeAspect="1" noChangeArrowheads="1"/>
          </p:cNvPicPr>
          <p:nvPr/>
        </p:nvPicPr>
        <p:blipFill>
          <a:blip r:embed="rId14" cstate="print">
            <a:extLst>
              <a:ext uri="{BEBA8EAE-BF5A-486C-A8C5-ECC9F3942E4B}">
                <a14:imgProps xmlns:a14="http://schemas.microsoft.com/office/drawing/2010/main">
                  <a14:imgLayer r:embed="rId15">
                    <a14:imgEffect>
                      <a14:backgroundRemoval t="0" b="100000" l="0" r="9941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271" y="5149732"/>
            <a:ext cx="1301296" cy="81785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58" name="Picture 34" descr="F:\в помощь логопеду\картинки для работы\Кенгуру.jpg"/>
          <p:cNvPicPr>
            <a:picLocks noChangeAspect="1" noChangeArrowheads="1"/>
          </p:cNvPicPr>
          <p:nvPr/>
        </p:nvPicPr>
        <p:blipFill>
          <a:blip r:embed="rId16" cstate="print">
            <a:extLst>
              <a:ext uri="{BEBA8EAE-BF5A-486C-A8C5-ECC9F3942E4B}">
                <a14:imgProps xmlns:a14="http://schemas.microsoft.com/office/drawing/2010/main">
                  <a14:imgLayer r:embed="rId17">
                    <a14:imgEffect>
                      <a14:backgroundRemoval t="0" b="95153" l="888" r="89941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83395" y="3259130"/>
            <a:ext cx="1765069" cy="20481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18">
            <a:extLst>
              <a:ext uri="{BEBA8EAE-BF5A-486C-A8C5-ECC9F3942E4B}">
                <a14:imgProps xmlns:a14="http://schemas.microsoft.com/office/drawing/2010/main">
                  <a14:imgLayer r:embed="rId19">
                    <a14:imgEffect>
                      <a14:backgroundRemoval t="2671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66975" y="5194622"/>
            <a:ext cx="2101169" cy="143327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5" name="Picture 3" descr="14"/>
          <p:cNvPicPr>
            <a:picLocks noChangeAspect="1" noChangeArrowheads="1"/>
          </p:cNvPicPr>
          <p:nvPr/>
        </p:nvPicPr>
        <p:blipFill rotWithShape="1">
          <a:blip r:embed="rId20">
            <a:extLst>
              <a:ext uri="{BEBA8EAE-BF5A-486C-A8C5-ECC9F3942E4B}">
                <a14:imgProps xmlns:a14="http://schemas.microsoft.com/office/drawing/2010/main">
                  <a14:imgLayer r:embed="rId21">
                    <a14:imgEffect>
                      <a14:backgroundRemoval t="48500" b="100000" l="0" r="35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79" r="64231"/>
          <a:stretch/>
        </p:blipFill>
        <p:spPr bwMode="auto">
          <a:xfrm>
            <a:off x="1707293" y="2980027"/>
            <a:ext cx="1832688" cy="174511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8748465" y="6381328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2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3398545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0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33333E-7 3.7037E-6 L -0.01944 -0.25834 " pathEditMode="relative" rAng="0" ptsTypes="AA">
                                      <p:cBhvr>
                                        <p:cTn id="24" dur="2000" fill="hold"/>
                                        <p:tgtEl>
                                          <p:spTgt spid="103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972" y="-12917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4.44444E-6 -4.07407E-6 L 0.09513 -0.26111 " pathEditMode="relative" rAng="0" ptsTypes="AA">
                                      <p:cBhvr>
                                        <p:cTn id="33" dur="2000" fill="hold"/>
                                        <p:tgtEl>
                                          <p:spTgt spid="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4757" y="-13056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10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5.55556E-7 4.44444E-6 L -0.42361 -0.2882 " pathEditMode="relative" rAng="0" ptsTypes="AA">
                                      <p:cBhvr>
                                        <p:cTn id="42" dur="2000" fill="hold"/>
                                        <p:tgtEl>
                                          <p:spTgt spid="1043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1181" y="-14421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10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05556E-6 2.96296E-6 L -0.06093 -0.32408 " pathEditMode="relative" rAng="0" ptsTypes="AA">
                                      <p:cBhvr>
                                        <p:cTn id="51" dur="2000" fill="hold"/>
                                        <p:tgtEl>
                                          <p:spTgt spid="1058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3056" y="-1620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6" dur="500"/>
                                        <p:tgtEl>
                                          <p:spTgt spid="1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3.88889E-6 3.33333E-6 L 0.14791 -0.50996 " pathEditMode="relative" rAng="0" ptsTypes="AA">
                                      <p:cBhvr>
                                        <p:cTn id="60" dur="2000" fill="hold"/>
                                        <p:tgtEl>
                                          <p:spTgt spid="105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7396" y="-25509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5" dur="500"/>
                                        <p:tgtEl>
                                          <p:spTgt spid="10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6" fill="hold">
                      <p:stCondLst>
                        <p:cond delay="indefinite"/>
                      </p:stCondLst>
                      <p:childTnLst>
                        <p:par>
                          <p:cTn id="67" fill="hold">
                            <p:stCondLst>
                              <p:cond delay="0"/>
                            </p:stCondLst>
                            <p:childTnLst>
                              <p:par>
                                <p:cTn id="68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77778E-7 1.85185E-6 L 0.19566 -0.52662 " pathEditMode="relative" rAng="0" ptsTypes="AA">
                                      <p:cBhvr>
                                        <p:cTn id="69" dur="2000" fill="hold"/>
                                        <p:tgtEl>
                                          <p:spTgt spid="1052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9774" y="-2634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0" fill="hold">
                      <p:stCondLst>
                        <p:cond delay="indefinite"/>
                      </p:stCondLst>
                      <p:childTnLst>
                        <p:par>
                          <p:cTn id="71" fill="hold">
                            <p:stCondLst>
                              <p:cond delay="0"/>
                            </p:stCondLst>
                            <p:childTnLst>
                              <p:par>
                                <p:cTn id="7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4" dur="500"/>
                                        <p:tgtEl>
                                          <p:spTgt spid="81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8.33333E-7 -4.07407E-6 L -0.40712 -0.72476 " pathEditMode="relative" rAng="0" ptsTypes="AA">
                                      <p:cBhvr>
                                        <p:cTn id="78" dur="2000" fill="hold"/>
                                        <p:tgtEl>
                                          <p:spTgt spid="819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20365" y="-3625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9" fill="hold">
                      <p:stCondLst>
                        <p:cond delay="indefinite"/>
                      </p:stCondLst>
                      <p:childTnLst>
                        <p:par>
                          <p:cTn id="80" fill="hold">
                            <p:stCondLst>
                              <p:cond delay="0"/>
                            </p:stCondLst>
                            <p:childTnLst>
                              <p:par>
                                <p:cTn id="81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83" dur="500"/>
                                        <p:tgtEl>
                                          <p:spTgt spid="10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4" fill="hold">
                      <p:stCondLst>
                        <p:cond delay="indefinite"/>
                      </p:stCondLst>
                      <p:childTnLst>
                        <p:par>
                          <p:cTn id="85" fill="hold">
                            <p:stCondLst>
                              <p:cond delay="0"/>
                            </p:stCondLst>
                            <p:childTnLst>
                              <p:par>
                                <p:cTn id="86" presetID="64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88889E-6 3.33333E-6 L -0.26493 -0.59746 " pathEditMode="relative" rAng="0" ptsTypes="AA">
                                      <p:cBhvr>
                                        <p:cTn id="87" dur="2000" fill="hold"/>
                                        <p:tgtEl>
                                          <p:spTgt spid="104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3247" y="-29884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714202"/>
          </a:xfrm>
        </p:spPr>
        <p:txBody>
          <a:bodyPr>
            <a:noAutofit/>
          </a:bodyPr>
          <a:lstStyle/>
          <a:p>
            <a:r>
              <a:rPr lang="ru-RU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Отгадай предмет, в названии которого звук [а] «живёт» в середине слова</a:t>
            </a:r>
            <a:endParaRPr lang="ru-RU" sz="4000" b="1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7" name="Picture 3" descr="C:\Users\User\Desktop\учитель-логопед\картинки для работы\мак.pn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4607" b="89888" l="7059" r="9451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9380" t="15607" r="6770" b="9215"/>
          <a:stretch/>
        </p:blipFill>
        <p:spPr bwMode="auto">
          <a:xfrm rot="16200000">
            <a:off x="718186" y="5125540"/>
            <a:ext cx="1221396" cy="114661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26396" y="5005989"/>
            <a:ext cx="1011119" cy="16577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31" name="Picture 7" descr="F:\в помощь логопеду\картинки для работы\бант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9836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65084" y="3263575"/>
            <a:ext cx="1446479" cy="1206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4" name="Picture 10" descr="F:\в помощь логопеду\картинки для работы\Руль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52400" y1="15152" x2="52400" y2="15152"/>
                        <a14:foregroundMark x1="44200" y1="19481" x2="44200" y2="19481"/>
                        <a14:foregroundMark x1="33600" y1="22078" x2="33600" y2="22078"/>
                        <a14:foregroundMark x1="20600" y1="24026" x2="20600" y2="24026"/>
                        <a14:foregroundMark x1="61600" y1="33766" x2="61600" y2="33766"/>
                        <a14:foregroundMark x1="50000" y1="29221" x2="50000" y2="29221"/>
                        <a14:foregroundMark x1="60600" y1="24026" x2="60600" y2="24026"/>
                        <a14:foregroundMark x1="60600" y1="40909" x2="60600" y2="40909"/>
                        <a14:foregroundMark x1="33600" y1="30952" x2="33600" y2="30952"/>
                        <a14:foregroundMark x1="38600" y1="13203" x2="38600" y2="13203"/>
                        <a14:foregroundMark x1="53400" y1="35498" x2="53400" y2="3549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3170598"/>
            <a:ext cx="1506655" cy="13926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8445996" y="6150835"/>
            <a:ext cx="314510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000" b="1" dirty="0" smtClean="0">
                <a:solidFill>
                  <a:srgbClr val="7030A0"/>
                </a:solidFill>
              </a:rPr>
              <a:t>1</a:t>
            </a:r>
            <a:endParaRPr lang="ru-RU" sz="2000" b="1" dirty="0">
              <a:solidFill>
                <a:srgbClr val="7030A0"/>
              </a:solidFill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1655676" y="2211650"/>
            <a:ext cx="5832648" cy="880733"/>
            <a:chOff x="1655676" y="2211650"/>
            <a:chExt cx="5832648" cy="880733"/>
          </a:xfrm>
        </p:grpSpPr>
        <p:sp>
          <p:nvSpPr>
            <p:cNvPr id="5" name="Прямоугольник 4"/>
            <p:cNvSpPr/>
            <p:nvPr/>
          </p:nvSpPr>
          <p:spPr>
            <a:xfrm>
              <a:off x="1655676" y="2342605"/>
              <a:ext cx="5832648" cy="58233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3074" name="Picture 2"/>
            <p:cNvPicPr>
              <a:picLocks noChangeAspect="1" noChangeArrowheads="1"/>
            </p:cNvPicPr>
            <p:nvPr/>
          </p:nvPicPr>
          <p:blipFill>
            <a:blip r:embed="rId10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224" y="2211650"/>
              <a:ext cx="920017" cy="880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3080" name="Picture 8" descr="F:\в помощь логопеду\картинки для работы\49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7904" y="2990329"/>
            <a:ext cx="1829015" cy="17763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9" name="Picture 4" descr="123"/>
          <p:cNvPicPr>
            <a:picLocks noChangeAspect="1" noChangeArrowheads="1"/>
          </p:cNvPicPr>
          <p:nvPr/>
        </p:nvPicPr>
        <p:blipFill rotWithShape="1">
          <a:blip r:embed="rId13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6000" b="45500" l="4340" r="32821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985" t="6073" r="66644" b="50000"/>
          <a:stretch/>
        </p:blipFill>
        <p:spPr bwMode="auto">
          <a:xfrm>
            <a:off x="3275856" y="4619264"/>
            <a:ext cx="2109043" cy="21433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8582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10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500"/>
                            </p:stCondLst>
                            <p:childTnLst>
                              <p:par>
                                <p:cTn id="21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1000"/>
                            </p:stCondLst>
                            <p:childTnLst>
                              <p:par>
                                <p:cTn id="2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8" fill="hold">
                            <p:stCondLst>
                              <p:cond delay="1500"/>
                            </p:stCondLst>
                            <p:childTnLst>
                              <p:par>
                                <p:cTn id="2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1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6" fill="hold">
                            <p:stCondLst>
                              <p:cond delay="2500"/>
                            </p:stCondLst>
                            <p:childTnLst>
                              <p:par>
                                <p:cTn id="3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308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0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10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3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4" name="Picture 4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4702" l="43098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43647" b="14091"/>
          <a:stretch/>
        </p:blipFill>
        <p:spPr bwMode="auto">
          <a:xfrm>
            <a:off x="2748402" y="3717032"/>
            <a:ext cx="1020737" cy="15820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83288" y="958836"/>
            <a:ext cx="2069282" cy="187220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6" name="Picture 6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48835" y="2561597"/>
            <a:ext cx="738187" cy="1762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8" name="Picture 8" descr="F:\в помощь логопеду\картинки для работы\лось 1.jp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0477" y="4149081"/>
            <a:ext cx="2435596" cy="27089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9" name="Picture 9" descr="F:\в помощь логопеду\картинки для работы\зубр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625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3972567" y="4625065"/>
            <a:ext cx="1838325" cy="200580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1" name="Picture 11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BEBA8EAE-BF5A-486C-A8C5-ECC9F3942E4B}">
                <a14:imgProps xmlns:a14="http://schemas.microsoft.com/office/drawing/2010/main">
                  <a14:imgLayer r:embed="rId11">
                    <a14:imgEffect>
                      <a14:backgroundRemoval t="251" b="96992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785" y="2850493"/>
            <a:ext cx="1306476" cy="118433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8811823" y="6362465"/>
            <a:ext cx="30168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</a:t>
            </a:r>
            <a:endParaRPr lang="ru-RU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1751373" y="0"/>
            <a:ext cx="5832648" cy="880733"/>
            <a:chOff x="1655676" y="2211650"/>
            <a:chExt cx="5832648" cy="880733"/>
          </a:xfrm>
        </p:grpSpPr>
        <p:sp>
          <p:nvSpPr>
            <p:cNvPr id="16" name="Прямоугольник 15"/>
            <p:cNvSpPr/>
            <p:nvPr/>
          </p:nvSpPr>
          <p:spPr>
            <a:xfrm>
              <a:off x="1655676" y="2342605"/>
              <a:ext cx="5832648" cy="58233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7" name="Picture 2"/>
            <p:cNvPicPr>
              <a:picLocks noChangeAspect="1" noChangeArrowheads="1"/>
            </p:cNvPicPr>
            <p:nvPr/>
          </p:nvPicPr>
          <p:blipFill>
            <a:blip r:embed="rId1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224" y="2211650"/>
              <a:ext cx="920017" cy="880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pic>
        <p:nvPicPr>
          <p:cNvPr id="19" name="Picture 6" descr="F:\в помощь логопеду\картинки для работы\68.jpg"/>
          <p:cNvPicPr>
            <a:picLocks noChangeAspect="1" noChangeArrowheads="1"/>
          </p:cNvPicPr>
          <p:nvPr/>
        </p:nvPicPr>
        <p:blipFill>
          <a:blip r:embed="rId13" cstate="print">
            <a:extLst>
              <a:ext uri="{BEBA8EAE-BF5A-486C-A8C5-ECC9F3942E4B}">
                <a14:imgProps xmlns:a14="http://schemas.microsoft.com/office/drawing/2010/main">
                  <a14:imgLayer r:embed="rId14">
                    <a14:imgEffect>
                      <a14:backgroundRemoval t="289" b="1000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34018" y="1048751"/>
            <a:ext cx="1640400" cy="14208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36" name="Picture 16" descr="30"/>
          <p:cNvPicPr>
            <a:picLocks noChangeAspect="1" noChangeArrowheads="1"/>
          </p:cNvPicPr>
          <p:nvPr/>
        </p:nvPicPr>
        <p:blipFill rotWithShape="1">
          <a:blip r:embed="rId15">
            <a:extLst>
              <a:ext uri="{BEBA8EAE-BF5A-486C-A8C5-ECC9F3942E4B}">
                <a14:imgProps xmlns:a14="http://schemas.microsoft.com/office/drawing/2010/main">
                  <a14:imgLayer r:embed="rId16">
                    <a14:imgEffect>
                      <a14:backgroundRemoval t="48625" b="100000" l="290" r="2840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22" r="71325"/>
          <a:stretch/>
        </p:blipFill>
        <p:spPr bwMode="auto">
          <a:xfrm>
            <a:off x="6652413" y="4233707"/>
            <a:ext cx="1980061" cy="231342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3" descr="14"/>
          <p:cNvPicPr>
            <a:picLocks noChangeAspect="1" noChangeArrowheads="1"/>
          </p:cNvPicPr>
          <p:nvPr/>
        </p:nvPicPr>
        <p:blipFill rotWithShape="1">
          <a:blip r:embed="rId17">
            <a:extLst>
              <a:ext uri="{BEBA8EAE-BF5A-486C-A8C5-ECC9F3942E4B}">
                <a14:imgProps xmlns:a14="http://schemas.microsoft.com/office/drawing/2010/main">
                  <a14:imgLayer r:embed="rId18">
                    <a14:imgEffect>
                      <a14:backgroundRemoval t="48500" b="100000" l="0" r="358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8279" r="64231"/>
          <a:stretch/>
        </p:blipFill>
        <p:spPr bwMode="auto">
          <a:xfrm>
            <a:off x="367741" y="816075"/>
            <a:ext cx="2998447" cy="28551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1266846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51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3000"/>
                            </p:stCondLst>
                            <p:childTnLst>
                              <p:par>
                                <p:cTn id="3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8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3500"/>
                            </p:stCondLst>
                            <p:childTnLst>
                              <p:par>
                                <p:cTn id="4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4000"/>
                            </p:stCondLst>
                            <p:childTnLst>
                              <p:par>
                                <p:cTn id="4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6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0" dur="500"/>
                                        <p:tgtEl>
                                          <p:spTgt spid="512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55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0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>
                      <p:stCondLst>
                        <p:cond delay="indefinite"/>
                      </p:stCondLst>
                      <p:childTnLst>
                        <p:par>
                          <p:cTn id="63" fill="hold">
                            <p:stCondLst>
                              <p:cond delay="0"/>
                            </p:stCondLst>
                            <p:childTnLst>
                              <p:par>
                                <p:cTn id="6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65" dur="5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0" dur="500"/>
                                        <p:tgtEl>
                                          <p:spTgt spid="513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2" fill="hold">
                      <p:stCondLst>
                        <p:cond delay="indefinite"/>
                      </p:stCondLst>
                      <p:childTnLst>
                        <p:par>
                          <p:cTn id="73" fill="hold">
                            <p:stCondLst>
                              <p:cond delay="0"/>
                            </p:stCondLst>
                            <p:childTnLst>
                              <p:par>
                                <p:cTn id="74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75" dur="5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80" dur="500"/>
                                        <p:tgtEl>
                                          <p:spTgt spid="513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11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1402089"/>
            <a:ext cx="2188479" cy="17877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1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01978" y="4062992"/>
            <a:ext cx="1694157" cy="27333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6818988" y="4435581"/>
            <a:ext cx="1530064" cy="1988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" name="Picture 10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1311" r="100000">
                        <a14:foregroundMark x1="15375" y1="72040" x2="15375" y2="72040"/>
                        <a14:foregroundMark x1="10012" y1="78841" x2="10012" y2="78841"/>
                        <a14:foregroundMark x1="5602" y1="91436" x2="5602" y2="91436"/>
                        <a14:foregroundMark x1="7867" y1="87909" x2="7867" y2="87909"/>
                        <a14:foregroundMark x1="30036" y1="62720" x2="30036" y2="62720"/>
                        <a14:foregroundMark x1="30036" y1="69773" x2="30036" y2="69773"/>
                        <a14:foregroundMark x1="26818" y1="75315" x2="26818" y2="75315"/>
                        <a14:foregroundMark x1="22408" y1="86902" x2="22408" y2="86902"/>
                        <a14:foregroundMark x1="22408" y1="95970" x2="22408" y2="9597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73633"/>
            <a:ext cx="2528780" cy="119689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6" name="Picture 12" descr="F:\в помощь логопеду\картинки для работы\52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99860" l="0" r="995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25205" y="4302888"/>
            <a:ext cx="2322659" cy="2066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15" descr="Звук Ш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2">
                    <a14:imgEffect>
                      <a14:backgroundRemoval t="11375" b="54250" l="62819" r="89613">
                        <a14:foregroundMark x1="74279" y1="42000" x2="74279" y2="42000"/>
                        <a14:foregroundMark x1="74279" y1="45500" x2="74279" y2="45500"/>
                        <a14:foregroundMark x1="76092" y1="46625" x2="76092" y2="46625"/>
                        <a14:foregroundMark x1="79308" y1="45000" x2="79308" y2="45000"/>
                        <a14:foregroundMark x1="79472" y1="39625" x2="79472" y2="39625"/>
                        <a14:foregroundMark x1="78730" y1="31750" x2="78730" y2="31750"/>
                        <a14:foregroundMark x1="75598" y1="32500" x2="75598" y2="32500"/>
                        <a14:foregroundMark x1="71641" y1="39875" x2="71641" y2="39875"/>
                        <a14:foregroundMark x1="70899" y1="43375" x2="70899" y2="43375"/>
                        <a14:foregroundMark x1="68673" y1="41250" x2="68673" y2="41250"/>
                        <a14:foregroundMark x1="64633" y1="39375" x2="64633" y2="3937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058" t="12097" r="9794" b="45516"/>
          <a:stretch/>
        </p:blipFill>
        <p:spPr bwMode="auto">
          <a:xfrm>
            <a:off x="0" y="1190122"/>
            <a:ext cx="2555776" cy="26940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1751373" y="0"/>
            <a:ext cx="5832648" cy="880733"/>
            <a:chOff x="1655676" y="2211650"/>
            <a:chExt cx="5832648" cy="880733"/>
          </a:xfrm>
        </p:grpSpPr>
        <p:sp>
          <p:nvSpPr>
            <p:cNvPr id="10" name="Прямоугольник 9"/>
            <p:cNvSpPr/>
            <p:nvPr/>
          </p:nvSpPr>
          <p:spPr>
            <a:xfrm>
              <a:off x="1655676" y="2342605"/>
              <a:ext cx="5832648" cy="582339"/>
            </a:xfrm>
            <a:prstGeom prst="rect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solidFill>
                <a:srgbClr val="7030A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white"/>
                </a:solidFill>
              </a:endParaRPr>
            </a:p>
          </p:txBody>
        </p:sp>
        <p:pic>
          <p:nvPicPr>
            <p:cNvPr id="11" name="Picture 2"/>
            <p:cNvPicPr>
              <a:picLocks noChangeAspect="1" noChangeArrowheads="1"/>
            </p:cNvPicPr>
            <p:nvPr/>
          </p:nvPicPr>
          <p:blipFill>
            <a:blip r:embed="rId1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62224" y="2211650"/>
              <a:ext cx="920017" cy="88073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</p:grpSp>
      <p:sp>
        <p:nvSpPr>
          <p:cNvPr id="12" name="TextBox 11"/>
          <p:cNvSpPr txBox="1"/>
          <p:nvPr/>
        </p:nvSpPr>
        <p:spPr>
          <a:xfrm>
            <a:off x="8578110" y="6194703"/>
            <a:ext cx="340158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latin typeface="Times New Roman" pitchFamily="18" charset="0"/>
                <a:cs typeface="Times New Roman" pitchFamily="18" charset="0"/>
              </a:rPr>
              <a:t>3</a:t>
            </a:r>
            <a:endParaRPr lang="ru-RU" sz="2400" b="1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0841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000"/>
                            </p:stCondLst>
                            <p:childTnLst>
                              <p:par>
                                <p:cTn id="20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500"/>
                            </p:stCondLst>
                            <p:childTnLst>
                              <p:par>
                                <p:cTn id="24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000"/>
                            </p:stCondLst>
                            <p:childTnLst>
                              <p:par>
                                <p:cTn id="2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3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>
                      <p:stCondLst>
                        <p:cond delay="indefinite"/>
                      </p:stCondLst>
                      <p:childTnLst>
                        <p:par>
                          <p:cTn id="46" fill="hold">
                            <p:stCondLst>
                              <p:cond delay="0"/>
                            </p:stCondLst>
                            <p:childTnLst>
                              <p:par>
                                <p:cTn id="47" presetID="10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8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9041" y="65517"/>
            <a:ext cx="8229600" cy="1143000"/>
          </a:xfrm>
        </p:spPr>
        <p:txBody>
          <a:bodyPr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b="1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Звук [у]</a:t>
            </a:r>
            <a:endParaRPr lang="ru-RU" b="1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21" name="Группа 20"/>
          <p:cNvGrpSpPr/>
          <p:nvPr/>
        </p:nvGrpSpPr>
        <p:grpSpPr>
          <a:xfrm>
            <a:off x="6176159" y="2092737"/>
            <a:ext cx="2915816" cy="2448272"/>
            <a:chOff x="5500694" y="1376388"/>
            <a:chExt cx="2685899" cy="2256827"/>
          </a:xfrm>
        </p:grpSpPr>
        <p:pic>
          <p:nvPicPr>
            <p:cNvPr id="3074" name="Picture 2" descr="H:\MAMA\янкова н ф\рабочие документы\мама\Логопедические картинки\картинки для работы\клубок и кот.JPG"/>
            <p:cNvPicPr>
              <a:picLocks noChangeAspect="1" noChangeArrowheads="1"/>
            </p:cNvPicPr>
            <p:nvPr/>
          </p:nvPicPr>
          <p:blipFill>
            <a:blip r:embed="rId2">
              <a:lum/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11200"/>
                      </a14:imgEffect>
                    </a14:imgLayer>
                  </a14:imgProps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500694" y="1643050"/>
              <a:ext cx="1401224" cy="1352546"/>
            </a:xfrm>
            <a:prstGeom prst="rect">
              <a:avLst/>
            </a:prstGeom>
            <a:noFill/>
          </p:spPr>
        </p:pic>
        <p:sp>
          <p:nvSpPr>
            <p:cNvPr id="17" name="Полилиния 16"/>
            <p:cNvSpPr/>
            <p:nvPr/>
          </p:nvSpPr>
          <p:spPr>
            <a:xfrm>
              <a:off x="6024494" y="1376388"/>
              <a:ext cx="2162099" cy="2256827"/>
            </a:xfrm>
            <a:custGeom>
              <a:avLst/>
              <a:gdLst>
                <a:gd name="connsiteX0" fmla="*/ 434340 w 2336292"/>
                <a:gd name="connsiteY0" fmla="*/ 1810512 h 2490216"/>
                <a:gd name="connsiteX1" fmla="*/ 22860 w 2336292"/>
                <a:gd name="connsiteY1" fmla="*/ 2130552 h 2490216"/>
                <a:gd name="connsiteX2" fmla="*/ 571500 w 2336292"/>
                <a:gd name="connsiteY2" fmla="*/ 2249424 h 2490216"/>
                <a:gd name="connsiteX3" fmla="*/ 681228 w 2336292"/>
                <a:gd name="connsiteY3" fmla="*/ 2468880 h 2490216"/>
                <a:gd name="connsiteX4" fmla="*/ 1001268 w 2336292"/>
                <a:gd name="connsiteY4" fmla="*/ 2121408 h 2490216"/>
                <a:gd name="connsiteX5" fmla="*/ 1193292 w 2336292"/>
                <a:gd name="connsiteY5" fmla="*/ 1325880 h 2490216"/>
                <a:gd name="connsiteX6" fmla="*/ 1879092 w 2336292"/>
                <a:gd name="connsiteY6" fmla="*/ 658368 h 2490216"/>
                <a:gd name="connsiteX7" fmla="*/ 2336292 w 2336292"/>
                <a:gd name="connsiteY7" fmla="*/ 0 h 249021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2336292" h="2490216">
                  <a:moveTo>
                    <a:pt x="434340" y="1810512"/>
                  </a:moveTo>
                  <a:cubicBezTo>
                    <a:pt x="217170" y="1933956"/>
                    <a:pt x="0" y="2057400"/>
                    <a:pt x="22860" y="2130552"/>
                  </a:cubicBezTo>
                  <a:cubicBezTo>
                    <a:pt x="45720" y="2203704"/>
                    <a:pt x="461772" y="2193036"/>
                    <a:pt x="571500" y="2249424"/>
                  </a:cubicBezTo>
                  <a:cubicBezTo>
                    <a:pt x="681228" y="2305812"/>
                    <a:pt x="609600" y="2490216"/>
                    <a:pt x="681228" y="2468880"/>
                  </a:cubicBezTo>
                  <a:cubicBezTo>
                    <a:pt x="752856" y="2447544"/>
                    <a:pt x="915924" y="2311908"/>
                    <a:pt x="1001268" y="2121408"/>
                  </a:cubicBezTo>
                  <a:cubicBezTo>
                    <a:pt x="1086612" y="1930908"/>
                    <a:pt x="1046988" y="1569720"/>
                    <a:pt x="1193292" y="1325880"/>
                  </a:cubicBezTo>
                  <a:cubicBezTo>
                    <a:pt x="1339596" y="1082040"/>
                    <a:pt x="1688592" y="879348"/>
                    <a:pt x="1879092" y="658368"/>
                  </a:cubicBezTo>
                  <a:cubicBezTo>
                    <a:pt x="2069592" y="437388"/>
                    <a:pt x="2263140" y="109728"/>
                    <a:pt x="2336292" y="0"/>
                  </a:cubicBezTo>
                </a:path>
              </a:pathLst>
            </a:cu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/>
              <a:endParaRPr lang="ru-RU">
                <a:solidFill>
                  <a:prstClr val="black"/>
                </a:solidFill>
              </a:endParaRPr>
            </a:p>
          </p:txBody>
        </p:sp>
      </p:grpSp>
      <p:pic>
        <p:nvPicPr>
          <p:cNvPr id="1026" name="Picture 2" descr="H:\MAMA\янкова н ф\рабочие документы\мама\Логопедические картинки\картинки для работы\девочка поёт.JPG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colorTemperature colorTemp="11200"/>
                    </a14:imgEffect>
                  </a14:imgLayer>
                </a14:imgProps>
              </a:ext>
            </a:extLst>
          </a:blip>
          <a:srcRect/>
          <a:stretch>
            <a:fillRect/>
          </a:stretch>
        </p:blipFill>
        <p:spPr bwMode="auto">
          <a:xfrm>
            <a:off x="4362226" y="1672067"/>
            <a:ext cx="1394416" cy="2119889"/>
          </a:xfrm>
          <a:prstGeom prst="rect">
            <a:avLst/>
          </a:prstGeom>
          <a:noFill/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1793" y="425296"/>
            <a:ext cx="73818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93292" y="4086522"/>
            <a:ext cx="2174452" cy="2591682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Губы вытягиваются в трубочку, нет преграды на пути воздушной струи, она выходит свободно</a:t>
            </a:r>
          </a:p>
        </p:txBody>
      </p:sp>
      <p:sp>
        <p:nvSpPr>
          <p:cNvPr id="12" name="Стрелка вниз 11"/>
          <p:cNvSpPr/>
          <p:nvPr/>
        </p:nvSpPr>
        <p:spPr>
          <a:xfrm>
            <a:off x="670217" y="3504179"/>
            <a:ext cx="77596" cy="552407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13" name="Прямоугольник 12"/>
          <p:cNvSpPr/>
          <p:nvPr/>
        </p:nvSpPr>
        <p:spPr>
          <a:xfrm>
            <a:off x="2415610" y="4789308"/>
            <a:ext cx="1924604" cy="871940"/>
          </a:xfrm>
          <a:prstGeom prst="rect">
            <a:avLst/>
          </a:prstGeom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 [у] произносится </a:t>
            </a:r>
            <a:r>
              <a:rPr lang="ru-RU" sz="2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с голосом</a:t>
            </a:r>
          </a:p>
        </p:txBody>
      </p:sp>
      <p:sp>
        <p:nvSpPr>
          <p:cNvPr id="18" name="Прямоугольник 17"/>
          <p:cNvSpPr/>
          <p:nvPr/>
        </p:nvSpPr>
        <p:spPr>
          <a:xfrm>
            <a:off x="4395567" y="4789308"/>
            <a:ext cx="1996682" cy="87194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Звук [у]  можно петь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6570448" y="4800992"/>
            <a:ext cx="1800200" cy="860255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0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Звук [у]  можно тянуть</a:t>
            </a:r>
          </a:p>
        </p:txBody>
      </p:sp>
      <p:sp>
        <p:nvSpPr>
          <p:cNvPr id="22" name="Скругленный прямоугольник 21"/>
          <p:cNvSpPr/>
          <p:nvPr/>
        </p:nvSpPr>
        <p:spPr>
          <a:xfrm>
            <a:off x="2485604" y="5877273"/>
            <a:ext cx="5885044" cy="800932"/>
          </a:xfrm>
          <a:prstGeom prst="round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8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Звук [у] - гласный </a:t>
            </a:r>
          </a:p>
        </p:txBody>
      </p:sp>
      <p:sp>
        <p:nvSpPr>
          <p:cNvPr id="23" name="Стрелка вниз 22"/>
          <p:cNvSpPr/>
          <p:nvPr/>
        </p:nvSpPr>
        <p:spPr>
          <a:xfrm>
            <a:off x="3264292" y="3645025"/>
            <a:ext cx="227240" cy="1088934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29" name="Стрелка вниз 28"/>
          <p:cNvSpPr/>
          <p:nvPr/>
        </p:nvSpPr>
        <p:spPr>
          <a:xfrm>
            <a:off x="5076137" y="3849304"/>
            <a:ext cx="227240" cy="905608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sp>
        <p:nvSpPr>
          <p:cNvPr id="30" name="Стрелка вниз 29"/>
          <p:cNvSpPr/>
          <p:nvPr/>
        </p:nvSpPr>
        <p:spPr>
          <a:xfrm>
            <a:off x="7092280" y="3780383"/>
            <a:ext cx="227240" cy="914469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5122" name="Picture 2" descr="F:\в помощь логопеду\картинки для работы\звонок с красным бантом.jpg"/>
          <p:cNvPicPr>
            <a:picLocks noChangeAspect="1" noChangeArrowheads="1"/>
          </p:cNvPicPr>
          <p:nvPr/>
        </p:nvPicPr>
        <p:blipFill>
          <a:blip r:embed="rId7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0" b="100000" l="0" r="100000"/>
                    </a14:imgEffect>
                    <a14:imgEffect>
                      <a14:colorTemperature colorTemp="112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68704" y="2324301"/>
            <a:ext cx="1018416" cy="145608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10569" b="63415" l="5804" r="26637">
                        <a14:foregroundMark x1="21577" y1="22764" x2="21577" y2="22764"/>
                        <a14:foregroundMark x1="22321" y1="19512" x2="22321" y2="19512"/>
                        <a14:foregroundMark x1="20238" y1="16260" x2="20238" y2="16260"/>
                        <a14:foregroundMark x1="16964" y1="14634" x2="16964" y2="14634"/>
                        <a14:foregroundMark x1="14732" y1="14228" x2="14732" y2="14228"/>
                        <a14:foregroundMark x1="12500" y1="12602" x2="12500" y2="1260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11" t="11417" r="74304" b="36910"/>
          <a:stretch/>
        </p:blipFill>
        <p:spPr bwMode="auto">
          <a:xfrm>
            <a:off x="7918386" y="-5794"/>
            <a:ext cx="1128976" cy="10962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11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23984" b="53659" l="77976" r="9568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7818" t="20699" r="4025" b="46122"/>
          <a:stretch/>
        </p:blipFill>
        <p:spPr bwMode="auto">
          <a:xfrm>
            <a:off x="23049" y="2740935"/>
            <a:ext cx="1161843" cy="777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12">
            <a:extLst>
              <a:ext uri="{BEBA8EAE-BF5A-486C-A8C5-ECC9F3942E4B}">
                <a14:imgProps xmlns:a14="http://schemas.microsoft.com/office/drawing/2010/main">
                  <a14:imgLayer r:embed="rId13">
                    <a14:imgEffect>
                      <a14:backgroundRemoval t="9600" b="89600" l="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691" y="326788"/>
            <a:ext cx="1133786" cy="109061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930421">
            <a:off x="513096" y="1679175"/>
            <a:ext cx="2415101" cy="1404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603970" y="1090459"/>
            <a:ext cx="776667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C00000"/>
                </a:solidFill>
                <a:latin typeface="Times New Roman" pitchFamily="18" charset="0"/>
                <a:cs typeface="Times New Roman" pitchFamily="18" charset="0"/>
              </a:rPr>
              <a:t>Вытяни губы трубочкой и произнеси звук [у]</a:t>
            </a:r>
          </a:p>
        </p:txBody>
      </p:sp>
    </p:spTree>
    <p:extLst>
      <p:ext uri="{BB962C8B-B14F-4D97-AF65-F5344CB8AC3E}">
        <p14:creationId xmlns:p14="http://schemas.microsoft.com/office/powerpoint/2010/main" val="28434222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500"/>
                            </p:stCondLst>
                            <p:childTnLst>
                              <p:par>
                                <p:cTn id="1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2000"/>
                            </p:stCondLst>
                            <p:childTnLst>
                              <p:par>
                                <p:cTn id="1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5" dur="500"/>
                                        <p:tgtEl>
                                          <p:spTgt spid="10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6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3" dur="2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>
                      <p:stCondLst>
                        <p:cond delay="indefinite"/>
                      </p:stCondLst>
                      <p:childTnLst>
                        <p:par>
                          <p:cTn id="45" fill="hold">
                            <p:stCondLst>
                              <p:cond delay="0"/>
                            </p:stCondLst>
                            <p:childTnLst>
                              <p:par>
                                <p:cTn id="46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1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3" dur="20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54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1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5" dur="10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1000"/>
                            </p:stCondLst>
                            <p:childTnLst>
                              <p:par>
                                <p:cTn id="67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9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1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72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4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5" fill="hold">
                      <p:stCondLst>
                        <p:cond delay="indefinite"/>
                      </p:stCondLst>
                      <p:childTnLst>
                        <p:par>
                          <p:cTn id="76" fill="hold">
                            <p:stCondLst>
                              <p:cond delay="0"/>
                            </p:stCondLst>
                            <p:childTnLst>
                              <p:par>
                                <p:cTn id="77" presetID="5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0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1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2" fill="hold">
                      <p:stCondLst>
                        <p:cond delay="indefinite"/>
                      </p:stCondLst>
                      <p:childTnLst>
                        <p:par>
                          <p:cTn id="83" fill="hold">
                            <p:stCondLst>
                              <p:cond delay="0"/>
                            </p:stCondLst>
                            <p:childTnLst>
                              <p:par>
                                <p:cTn id="8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9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91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1" grpId="0" animBg="1"/>
      <p:bldP spid="12" grpId="0" animBg="1"/>
      <p:bldP spid="13" grpId="0" animBg="1"/>
      <p:bldP spid="18" grpId="0" animBg="1"/>
      <p:bldP spid="20" grpId="0" animBg="1"/>
      <p:bldP spid="22" grpId="0" animBg="1"/>
      <p:bldP spid="23" grpId="0" animBg="1"/>
      <p:bldP spid="29" grpId="0" animBg="1"/>
      <p:bldP spid="30" grpId="0" animBg="1"/>
      <p:bldP spid="5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21" name="Picture 5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8077" l="86275" r="100000">
                        <a14:foregroundMark x1="88889" y1="47115" x2="88889" y2="47115"/>
                        <a14:foregroundMark x1="91013" y1="36538" x2="91013" y2="36538"/>
                        <a14:foregroundMark x1="87745" y1="36538" x2="87745" y2="36538"/>
                        <a14:foregroundMark x1="91340" y1="70192" x2="91340" y2="70192"/>
                        <a14:foregroundMark x1="91340" y1="80769" x2="91340" y2="80769"/>
                        <a14:backgroundMark x1="93301" y1="70192" x2="93301" y2="70192"/>
                        <a14:backgroundMark x1="96242" y1="80769" x2="96242" y2="80769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86873" b="12566"/>
          <a:stretch/>
        </p:blipFill>
        <p:spPr bwMode="auto">
          <a:xfrm>
            <a:off x="4652908" y="2237092"/>
            <a:ext cx="1788490" cy="20242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527527" y="404664"/>
            <a:ext cx="8088946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0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Прочитай предложение по схемам</a:t>
            </a:r>
            <a:endParaRPr lang="ru-RU" sz="4000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617232" y="2144472"/>
            <a:ext cx="58862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cxnSp>
        <p:nvCxnSpPr>
          <p:cNvPr id="11" name="Прямая соединительная линия 10"/>
          <p:cNvCxnSpPr/>
          <p:nvPr/>
        </p:nvCxnSpPr>
        <p:spPr>
          <a:xfrm>
            <a:off x="1119293" y="2564904"/>
            <a:ext cx="2592288" cy="4014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cxnSp>
        <p:nvCxnSpPr>
          <p:cNvPr id="14" name="Прямая соединительная линия 13"/>
          <p:cNvCxnSpPr/>
          <p:nvPr/>
        </p:nvCxnSpPr>
        <p:spPr>
          <a:xfrm flipV="1">
            <a:off x="4343162" y="2569825"/>
            <a:ext cx="2174942" cy="4014"/>
          </a:xfrm>
          <a:prstGeom prst="line">
            <a:avLst/>
          </a:prstGeom>
          <a:ln/>
        </p:spPr>
        <p:style>
          <a:lnRef idx="3">
            <a:schemeClr val="accent5"/>
          </a:lnRef>
          <a:fillRef idx="0">
            <a:schemeClr val="accent5"/>
          </a:fillRef>
          <a:effectRef idx="2">
            <a:schemeClr val="accent5"/>
          </a:effectRef>
          <a:fontRef idx="minor">
            <a:schemeClr val="tx1"/>
          </a:fontRef>
        </p:style>
      </p:cxnSp>
      <p:pic>
        <p:nvPicPr>
          <p:cNvPr id="18" name="Picture 5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731" b="90385" l="11765" r="29085">
                        <a14:foregroundMark x1="24510" y1="32692" x2="24510" y2="32692"/>
                        <a14:foregroundMark x1="21895" y1="53846" x2="21895" y2="53846"/>
                        <a14:foregroundMark x1="19118" y1="60577" x2="19118" y2="60577"/>
                        <a14:foregroundMark x1="21242" y1="66346" x2="21242" y2="6634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2209" r="71707" b="15385"/>
          <a:stretch/>
        </p:blipFill>
        <p:spPr bwMode="auto">
          <a:xfrm>
            <a:off x="1706142" y="1190652"/>
            <a:ext cx="1393138" cy="124545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5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26923" b="88462" l="28105" r="4411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470" t="31269" r="56319" b="15380"/>
          <a:stretch/>
        </p:blipFill>
        <p:spPr bwMode="auto">
          <a:xfrm>
            <a:off x="4671976" y="1371062"/>
            <a:ext cx="1786903" cy="10650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" name="Picture 5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87500" l="64706" r="88399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4728" r="11742" b="7817"/>
          <a:stretch/>
        </p:blipFill>
        <p:spPr bwMode="auto">
          <a:xfrm>
            <a:off x="1712461" y="3047400"/>
            <a:ext cx="2125763" cy="14152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657307" y="4134354"/>
            <a:ext cx="54854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dirty="0" smtClean="0"/>
              <a:t> </a:t>
            </a:r>
            <a:endParaRPr lang="ru-RU" dirty="0"/>
          </a:p>
        </p:txBody>
      </p:sp>
      <p:cxnSp>
        <p:nvCxnSpPr>
          <p:cNvPr id="8" name="Прямая соединительная линия 7"/>
          <p:cNvCxnSpPr>
            <a:stCxn id="2" idx="3"/>
          </p:cNvCxnSpPr>
          <p:nvPr/>
        </p:nvCxnSpPr>
        <p:spPr>
          <a:xfrm>
            <a:off x="1205855" y="4426742"/>
            <a:ext cx="2480275" cy="35921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cxnSp>
        <p:nvCxnSpPr>
          <p:cNvPr id="10" name="Прямая соединительная линия 9"/>
          <p:cNvCxnSpPr/>
          <p:nvPr/>
        </p:nvCxnSpPr>
        <p:spPr>
          <a:xfrm>
            <a:off x="4296084" y="4462663"/>
            <a:ext cx="2502138" cy="0"/>
          </a:xfrm>
          <a:prstGeom prst="line">
            <a:avLst/>
          </a:prstGeom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3" name="TextBox 2"/>
          <p:cNvSpPr txBox="1"/>
          <p:nvPr/>
        </p:nvSpPr>
        <p:spPr>
          <a:xfrm>
            <a:off x="6738067" y="1690779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6945816" y="3534189"/>
            <a:ext cx="415498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7200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endParaRPr lang="ru-RU" sz="7200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716064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627" t="17518" r="57880" b="66423"/>
          <a:stretch/>
        </p:blipFill>
        <p:spPr bwMode="auto">
          <a:xfrm>
            <a:off x="200737" y="1124744"/>
            <a:ext cx="2698931" cy="13798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lum contrast="2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6938" t="14940" r="21410" b="67284"/>
          <a:stretch/>
        </p:blipFill>
        <p:spPr bwMode="auto">
          <a:xfrm>
            <a:off x="6751100" y="918012"/>
            <a:ext cx="2016224" cy="14488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218" t="68034" r="60404" b="20876"/>
          <a:stretch/>
        </p:blipFill>
        <p:spPr bwMode="auto">
          <a:xfrm>
            <a:off x="247492" y="5016158"/>
            <a:ext cx="2681000" cy="1251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-27710" y="8608"/>
            <a:ext cx="933755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Добавь у к словам, называющим действия. </a:t>
            </a: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3340" t="39331" r="20699" b="40260"/>
          <a:stretch/>
        </p:blipFill>
        <p:spPr bwMode="auto">
          <a:xfrm>
            <a:off x="6650314" y="3113240"/>
            <a:ext cx="1953359" cy="11991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1259" t="64630" r="23065" b="13785"/>
          <a:stretch/>
        </p:blipFill>
        <p:spPr bwMode="auto">
          <a:xfrm>
            <a:off x="6751100" y="4960333"/>
            <a:ext cx="1852573" cy="136314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4797" t="43498" r="57334" b="43404"/>
          <a:stretch/>
        </p:blipFill>
        <p:spPr bwMode="auto">
          <a:xfrm>
            <a:off x="247491" y="3212976"/>
            <a:ext cx="2786654" cy="11463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1256687" y="2522630"/>
            <a:ext cx="334360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Утка плыла и 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4380041" y="2509878"/>
            <a:ext cx="190789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плыла.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56687" y="4396467"/>
            <a:ext cx="2742226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Удав полз и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3866600" y="4396467"/>
            <a:ext cx="146738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полз.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1103985" y="6169597"/>
            <a:ext cx="304762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Удод летел  и 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7" name="TextBox 16"/>
          <p:cNvSpPr txBox="1"/>
          <p:nvPr/>
        </p:nvSpPr>
        <p:spPr>
          <a:xfrm>
            <a:off x="3866600" y="6178048"/>
            <a:ext cx="179061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улетел.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2023717" y="575854"/>
            <a:ext cx="5342103" cy="52322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8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Как изменилось значение слов?</a:t>
            </a:r>
          </a:p>
        </p:txBody>
      </p:sp>
    </p:spTree>
    <p:extLst>
      <p:ext uri="{BB962C8B-B14F-4D97-AF65-F5344CB8AC3E}">
        <p14:creationId xmlns:p14="http://schemas.microsoft.com/office/powerpoint/2010/main" val="11331093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«Общее слово»</a:t>
            </a:r>
            <a:endParaRPr lang="ru-RU" sz="3600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учитель-логопед\звук у\улитка и черепаха.jpe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0" b="54755" l="70206" r="91015"/>
                    </a14:imgEffect>
                    <a14:imgEffect>
                      <a14:colorTemperature colorTemp="59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8544" r="6639" b="40165"/>
          <a:stretch/>
        </p:blipFill>
        <p:spPr bwMode="auto">
          <a:xfrm rot="-10800000">
            <a:off x="1535069" y="1990365"/>
            <a:ext cx="2132163" cy="220770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210368" y="1243859"/>
            <a:ext cx="8303683" cy="95410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Подбери общее слово – </a:t>
            </a:r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признак</a:t>
            </a:r>
          </a:p>
          <a:p>
            <a:r>
              <a:rPr lang="ru-RU" sz="28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для </a:t>
            </a:r>
            <a:r>
              <a:rPr lang="ru-RU" sz="28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двух на первый взгляд, непохожих предметов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5491" b="90982" l="63371" r="9148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62976" t="38736" r="4238"/>
          <a:stretch/>
        </p:blipFill>
        <p:spPr bwMode="auto">
          <a:xfrm>
            <a:off x="5300798" y="2285746"/>
            <a:ext cx="2324492" cy="186343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10368" y="3824260"/>
            <a:ext cx="857667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8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Черепаха и улитка (какие?) </a:t>
            </a:r>
            <a:r>
              <a:rPr lang="ru-RU" sz="28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медленные</a:t>
            </a:r>
            <a:endParaRPr lang="ru-RU" sz="28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35069" y="4609047"/>
            <a:ext cx="1719263" cy="18907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3846" b="96154" l="4217" r="9548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304602" y="4437112"/>
            <a:ext cx="2024063" cy="1901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9288096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854" y="1072110"/>
            <a:ext cx="5842992" cy="1143000"/>
          </a:xfrm>
        </p:spPr>
        <p:txBody>
          <a:bodyPr>
            <a:normAutofit/>
          </a:bodyPr>
          <a:lstStyle/>
          <a:p>
            <a:r>
              <a:rPr lang="ru-RU" sz="32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Прослушайте стихотворение</a:t>
            </a:r>
            <a:endParaRPr lang="ru-RU" sz="32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363072" y="3861779"/>
            <a:ext cx="4087914" cy="461665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Звук у обозначается буквой </a:t>
            </a:r>
            <a:endParaRPr lang="ru-RU" sz="2000" dirty="0">
              <a:solidFill>
                <a:srgbClr val="CC00FF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330782" y="2226439"/>
            <a:ext cx="5076646" cy="1077218"/>
          </a:xfrm>
          <a:prstGeom prst="rec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Уля сварила уху для утят, </a:t>
            </a:r>
          </a:p>
          <a:p>
            <a:r>
              <a:rPr lang="ru-RU" sz="32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только утята уху не 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хотят.</a:t>
            </a:r>
            <a:endParaRPr lang="ru-RU" sz="32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V="1">
            <a:off x="5580112" y="1311797"/>
            <a:ext cx="3451179" cy="265788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1677227" y="4391011"/>
            <a:ext cx="1512168" cy="1107996"/>
          </a:xfrm>
          <a:prstGeom prst="rect">
            <a:avLst/>
          </a:prstGeom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6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63072" y="5589240"/>
            <a:ext cx="4503412" cy="1077218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– сучок в любом лесу</a:t>
            </a:r>
          </a:p>
          <a:p>
            <a:r>
              <a:rPr lang="ru-RU" sz="32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Ты увидишь букву У</a:t>
            </a:r>
            <a:endParaRPr lang="ru-RU" sz="28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" name="Picture 2" descr="мак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500" b="48125" l="35769" r="6337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5291" r="36546" b="50000"/>
          <a:stretch/>
        </p:blipFill>
        <p:spPr bwMode="auto">
          <a:xfrm flipH="1">
            <a:off x="5673065" y="3789040"/>
            <a:ext cx="1851263" cy="29959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292072" y="3321896"/>
            <a:ext cx="3863109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chemeClr val="accent6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Назовите слова на звук[ у]</a:t>
            </a:r>
            <a:endParaRPr lang="ru-RU" sz="2400" b="1" dirty="0">
              <a:solidFill>
                <a:schemeClr val="accent6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9729" y="105297"/>
            <a:ext cx="9509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2831880" y="62027"/>
            <a:ext cx="219201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Буква</a:t>
            </a:r>
            <a:r>
              <a:rPr lang="ru-RU" sz="3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 У</a:t>
            </a:r>
            <a:endParaRPr lang="ru-RU" sz="36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24-конечная звезда 8"/>
          <p:cNvSpPr/>
          <p:nvPr/>
        </p:nvSpPr>
        <p:spPr>
          <a:xfrm>
            <a:off x="83939" y="1561786"/>
            <a:ext cx="184568" cy="216024"/>
          </a:xfrm>
          <a:prstGeom prst="star24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3" name="24-конечная звезда 12"/>
          <p:cNvSpPr/>
          <p:nvPr/>
        </p:nvSpPr>
        <p:spPr>
          <a:xfrm>
            <a:off x="50044" y="3444716"/>
            <a:ext cx="184568" cy="216024"/>
          </a:xfrm>
          <a:prstGeom prst="star24">
            <a:avLst/>
          </a:prstGeom>
          <a:solidFill>
            <a:srgbClr val="CC00FF"/>
          </a:solidFill>
          <a:ln>
            <a:solidFill>
              <a:srgbClr val="CC00F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9939565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Найди на </a:t>
            </a:r>
            <a:r>
              <a:rPr lang="ru-RU" sz="3600" b="1" dirty="0" smtClean="0">
                <a:ln w="1905"/>
                <a:solidFill>
                  <a:srgbClr val="0070C0"/>
                </a:soli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rPr>
              <a:t>картинке</a:t>
            </a:r>
            <a:r>
              <a:rPr lang="ru-RU" sz="3600" b="1" dirty="0" smtClean="0">
                <a:ln w="11430"/>
                <a:solidFill>
                  <a:srgbClr val="0070C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как можно больше букв у</a:t>
            </a:r>
            <a:endParaRPr lang="ru-RU" sz="3600" b="1" dirty="0">
              <a:ln w="11430"/>
              <a:solidFill>
                <a:srgbClr val="0070C0"/>
              </a:solidFill>
              <a:effectLst>
                <a:outerShdw blurRad="80000" dist="40000" dir="5040000" algn="tl">
                  <a:srgbClr val="000000">
                    <a:alpha val="30000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-1996" t="12043" r="1996" b="-582"/>
          <a:stretch/>
        </p:blipFill>
        <p:spPr bwMode="auto">
          <a:xfrm flipV="1">
            <a:off x="2123728" y="1456005"/>
            <a:ext cx="6589232" cy="52709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170531" y="1568112"/>
            <a:ext cx="1512168" cy="1107996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66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 </a:t>
            </a:r>
            <a:r>
              <a:rPr lang="ru-RU" sz="6600" b="1" dirty="0" err="1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66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130455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4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" presetID="4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2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5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5723084" y="609144"/>
            <a:ext cx="2185214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900" b="1" dirty="0" smtClean="0"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У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" name="TextBox 4"/>
          <p:cNvSpPr txBox="1"/>
          <p:nvPr/>
        </p:nvSpPr>
        <p:spPr>
          <a:xfrm>
            <a:off x="4490965" y="1988839"/>
            <a:ext cx="2323072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900" b="1" dirty="0" smtClean="0">
                <a:solidFill>
                  <a:srgbClr val="FF3300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  <a:r>
              <a:rPr lang="ru-RU" sz="3200" dirty="0" smtClean="0"/>
              <a:t> </a:t>
            </a:r>
            <a:endParaRPr lang="ru-RU" sz="3200" dirty="0"/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/>
                    </a14:imgEffect>
                    <a14:imgEffect>
                      <a14:colorTemperature colorTemp="11200"/>
                    </a14:imgEffect>
                    <a14:imgEffect>
                      <a14:brightnessContrast bright="20000" contrast="-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>
            <a:off x="611560" y="1484784"/>
            <a:ext cx="2843957" cy="30481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1661135" y="476672"/>
            <a:ext cx="6542625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Какие буквы здесь написаны?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3042186" y="3100313"/>
            <a:ext cx="1890261" cy="377026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3900" b="1" dirty="0" smtClean="0">
                <a:solidFill>
                  <a:srgbClr val="FF9933"/>
                </a:solidFill>
                <a:latin typeface="Arial Unicode MS" pitchFamily="34" charset="-128"/>
                <a:ea typeface="Arial Unicode MS" pitchFamily="34" charset="-128"/>
                <a:cs typeface="Arial Unicode MS" pitchFamily="34" charset="-128"/>
              </a:rPr>
              <a:t>а</a:t>
            </a:r>
            <a:endParaRPr lang="ru-RU" sz="23900" b="1" dirty="0">
              <a:solidFill>
                <a:srgbClr val="FF9933"/>
              </a:solidFill>
              <a:latin typeface="Arial Unicode MS" pitchFamily="34" charset="-128"/>
              <a:ea typeface="Arial Unicode MS" pitchFamily="34" charset="-128"/>
              <a:cs typeface="Arial Unicode MS" pitchFamily="34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3610424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5" grpId="0"/>
      <p:bldP spid="2" grpId="0"/>
      <p:bldP spid="3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7777" t="47107" b="8585"/>
          <a:stretch/>
        </p:blipFill>
        <p:spPr bwMode="auto">
          <a:xfrm>
            <a:off x="5678105" y="1271932"/>
            <a:ext cx="2540318" cy="3769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sharpenSoften amount="50000"/>
                    </a14:imgEffect>
                    <a14:imgEffect>
                      <a14:colorTemperature colorTemp="8800"/>
                    </a14:imgEffect>
                    <a14:imgEffect>
                      <a14:saturation sat="400000"/>
                    </a14:imgEffect>
                    <a14:imgEffect>
                      <a14:brightnessContrast contras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121" t="56849" r="60009" b="12800"/>
          <a:stretch/>
        </p:blipFill>
        <p:spPr bwMode="auto">
          <a:xfrm rot="10800000">
            <a:off x="899592" y="1237884"/>
            <a:ext cx="3267918" cy="380349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57599" y="174249"/>
            <a:ext cx="8924559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Прочитай, что написано под картинками.</a:t>
            </a:r>
            <a:endParaRPr lang="ru-RU" sz="36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605879" y="5427829"/>
            <a:ext cx="692818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54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296049" y="5339829"/>
            <a:ext cx="68480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5400" b="1" dirty="0" smtClean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5400" b="1" dirty="0">
              <a:solidFill>
                <a:srgbClr val="99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298696" y="5442588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а!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6948264" y="5400090"/>
            <a:ext cx="761747" cy="9233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/>
            <a:r>
              <a:rPr lang="ru-RU" sz="5400" b="1" dirty="0">
                <a:solidFill>
                  <a:srgbClr val="9900CC"/>
                </a:solidFill>
                <a:latin typeface="Times New Roman" pitchFamily="18" charset="0"/>
                <a:cs typeface="Times New Roman" pitchFamily="18" charset="0"/>
              </a:rPr>
              <a:t>у!</a:t>
            </a:r>
          </a:p>
        </p:txBody>
      </p:sp>
    </p:spTree>
    <p:extLst>
      <p:ext uri="{BB962C8B-B14F-4D97-AF65-F5344CB8AC3E}">
        <p14:creationId xmlns:p14="http://schemas.microsoft.com/office/powerpoint/2010/main" val="27824826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546895" y="116632"/>
            <a:ext cx="4050211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«Реши кроссворд»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5868144" y="2996952"/>
            <a:ext cx="4870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3200" b="1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ru-RU" sz="1800" b="0" i="0" u="none" strike="noStrike" kern="0" cap="none" spc="0" normalizeH="0" baseline="0" noProof="0" dirty="0" smtClean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</a:rPr>
              <a:t>  </a:t>
            </a:r>
            <a:endParaRPr kumimoji="0" lang="ru-RU" sz="1800" b="0" i="0" u="none" strike="noStrike" kern="0" cap="none" spc="0" normalizeH="0" baseline="0" noProof="0" dirty="0">
              <a:ln>
                <a:noFill/>
              </a:ln>
              <a:solidFill>
                <a:sysClr val="windowText" lastClr="000000"/>
              </a:solidFill>
              <a:effectLst/>
              <a:uLnTx/>
              <a:uFillTx/>
            </a:endParaRPr>
          </a:p>
        </p:txBody>
      </p:sp>
      <p:grpSp>
        <p:nvGrpSpPr>
          <p:cNvPr id="6" name="Группа 5"/>
          <p:cNvGrpSpPr/>
          <p:nvPr/>
        </p:nvGrpSpPr>
        <p:grpSpPr>
          <a:xfrm>
            <a:off x="2174010" y="1002109"/>
            <a:ext cx="4874383" cy="3384376"/>
            <a:chOff x="-407137" y="1280221"/>
            <a:chExt cx="4331065" cy="2880320"/>
          </a:xfrm>
        </p:grpSpPr>
        <p:grpSp>
          <p:nvGrpSpPr>
            <p:cNvPr id="5" name="Группа 4"/>
            <p:cNvGrpSpPr/>
            <p:nvPr/>
          </p:nvGrpSpPr>
          <p:grpSpPr>
            <a:xfrm>
              <a:off x="1043608" y="1280221"/>
              <a:ext cx="2880320" cy="720080"/>
              <a:chOff x="1043608" y="1280221"/>
              <a:chExt cx="2880320" cy="720080"/>
            </a:xfrm>
          </p:grpSpPr>
          <p:sp>
            <p:nvSpPr>
              <p:cNvPr id="4" name="Прямоугольник 3"/>
              <p:cNvSpPr/>
              <p:nvPr/>
            </p:nvSpPr>
            <p:spPr>
              <a:xfrm>
                <a:off x="104360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0" name="Прямоугольник 9"/>
              <p:cNvSpPr/>
              <p:nvPr/>
            </p:nvSpPr>
            <p:spPr>
              <a:xfrm>
                <a:off x="176368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1" name="Прямоугольник 10"/>
              <p:cNvSpPr/>
              <p:nvPr/>
            </p:nvSpPr>
            <p:spPr>
              <a:xfrm>
                <a:off x="248376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2" name="Прямоугольник 11"/>
              <p:cNvSpPr/>
              <p:nvPr/>
            </p:nvSpPr>
            <p:spPr>
              <a:xfrm>
                <a:off x="320384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4" name="Группа 13"/>
            <p:cNvGrpSpPr/>
            <p:nvPr/>
          </p:nvGrpSpPr>
          <p:grpSpPr>
            <a:xfrm>
              <a:off x="323528" y="2000301"/>
              <a:ext cx="2880320" cy="720080"/>
              <a:chOff x="1043608" y="1280221"/>
              <a:chExt cx="2880320" cy="720080"/>
            </a:xfrm>
          </p:grpSpPr>
          <p:sp>
            <p:nvSpPr>
              <p:cNvPr id="15" name="Прямоугольник 14"/>
              <p:cNvSpPr/>
              <p:nvPr/>
            </p:nvSpPr>
            <p:spPr>
              <a:xfrm>
                <a:off x="104360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6" name="Прямоугольник 15"/>
              <p:cNvSpPr/>
              <p:nvPr/>
            </p:nvSpPr>
            <p:spPr>
              <a:xfrm>
                <a:off x="176368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7" name="Прямоугольник 16"/>
              <p:cNvSpPr/>
              <p:nvPr/>
            </p:nvSpPr>
            <p:spPr>
              <a:xfrm>
                <a:off x="248376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18" name="Прямоугольник 17"/>
              <p:cNvSpPr/>
              <p:nvPr/>
            </p:nvSpPr>
            <p:spPr>
              <a:xfrm>
                <a:off x="320384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19" name="Группа 18"/>
            <p:cNvGrpSpPr/>
            <p:nvPr/>
          </p:nvGrpSpPr>
          <p:grpSpPr>
            <a:xfrm>
              <a:off x="323528" y="2720381"/>
              <a:ext cx="2880320" cy="720080"/>
              <a:chOff x="1043608" y="1280221"/>
              <a:chExt cx="2880320" cy="720080"/>
            </a:xfrm>
          </p:grpSpPr>
          <p:sp>
            <p:nvSpPr>
              <p:cNvPr id="20" name="Прямоугольник 19"/>
              <p:cNvSpPr/>
              <p:nvPr/>
            </p:nvSpPr>
            <p:spPr>
              <a:xfrm>
                <a:off x="104360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1" name="Прямоугольник 20"/>
              <p:cNvSpPr/>
              <p:nvPr/>
            </p:nvSpPr>
            <p:spPr>
              <a:xfrm>
                <a:off x="176368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2" name="Прямоугольник 21"/>
              <p:cNvSpPr/>
              <p:nvPr/>
            </p:nvSpPr>
            <p:spPr>
              <a:xfrm>
                <a:off x="248376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3" name="Прямоугольник 22"/>
              <p:cNvSpPr/>
              <p:nvPr/>
            </p:nvSpPr>
            <p:spPr>
              <a:xfrm>
                <a:off x="320384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4" name="Группа 23"/>
            <p:cNvGrpSpPr/>
            <p:nvPr/>
          </p:nvGrpSpPr>
          <p:grpSpPr>
            <a:xfrm>
              <a:off x="-407137" y="3440461"/>
              <a:ext cx="2880320" cy="720080"/>
              <a:chOff x="1043608" y="1280221"/>
              <a:chExt cx="2880320" cy="720080"/>
            </a:xfrm>
          </p:grpSpPr>
          <p:sp>
            <p:nvSpPr>
              <p:cNvPr id="25" name="Прямоугольник 24"/>
              <p:cNvSpPr/>
              <p:nvPr/>
            </p:nvSpPr>
            <p:spPr>
              <a:xfrm>
                <a:off x="104360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6" name="Прямоугольник 25"/>
              <p:cNvSpPr/>
              <p:nvPr/>
            </p:nvSpPr>
            <p:spPr>
              <a:xfrm>
                <a:off x="176368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7" name="Прямоугольник 26"/>
              <p:cNvSpPr/>
              <p:nvPr/>
            </p:nvSpPr>
            <p:spPr>
              <a:xfrm>
                <a:off x="248376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28" name="Прямоугольник 27"/>
              <p:cNvSpPr/>
              <p:nvPr/>
            </p:nvSpPr>
            <p:spPr>
              <a:xfrm>
                <a:off x="320384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  <p:grpSp>
          <p:nvGrpSpPr>
            <p:cNvPr id="29" name="Группа 28"/>
            <p:cNvGrpSpPr/>
            <p:nvPr/>
          </p:nvGrpSpPr>
          <p:grpSpPr>
            <a:xfrm>
              <a:off x="2473183" y="3440461"/>
              <a:ext cx="1440160" cy="720080"/>
              <a:chOff x="1043608" y="1280221"/>
              <a:chExt cx="1440160" cy="720080"/>
            </a:xfrm>
          </p:grpSpPr>
          <p:sp>
            <p:nvSpPr>
              <p:cNvPr id="30" name="Прямоугольник 29"/>
              <p:cNvSpPr/>
              <p:nvPr/>
            </p:nvSpPr>
            <p:spPr>
              <a:xfrm>
                <a:off x="104360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  <p:sp>
            <p:nvSpPr>
              <p:cNvPr id="31" name="Прямоугольник 30"/>
              <p:cNvSpPr/>
              <p:nvPr/>
            </p:nvSpPr>
            <p:spPr>
              <a:xfrm>
                <a:off x="1763688" y="1280221"/>
                <a:ext cx="720080" cy="720080"/>
              </a:xfrm>
              <a:prstGeom prst="rect">
                <a:avLst/>
              </a:prstGeom>
            </p:spPr>
            <p:style>
              <a:lnRef idx="1">
                <a:schemeClr val="accent6"/>
              </a:lnRef>
              <a:fillRef idx="2">
                <a:schemeClr val="accent6"/>
              </a:fillRef>
              <a:effectRef idx="1">
                <a:schemeClr val="accent6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/>
              </a:p>
            </p:txBody>
          </p:sp>
        </p:grpSp>
      </p:grpSp>
      <p:grpSp>
        <p:nvGrpSpPr>
          <p:cNvPr id="8" name="Группа 7"/>
          <p:cNvGrpSpPr/>
          <p:nvPr/>
        </p:nvGrpSpPr>
        <p:grpSpPr>
          <a:xfrm>
            <a:off x="81746" y="773501"/>
            <a:ext cx="2005013" cy="1360867"/>
            <a:chOff x="81746" y="773501"/>
            <a:chExt cx="2005013" cy="1360867"/>
          </a:xfrm>
        </p:grpSpPr>
        <p:pic>
          <p:nvPicPr>
            <p:cNvPr id="3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81746" y="773501"/>
              <a:ext cx="2005013" cy="1023937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7" name="Овал 36"/>
            <p:cNvSpPr/>
            <p:nvPr/>
          </p:nvSpPr>
          <p:spPr>
            <a:xfrm>
              <a:off x="558035" y="1639490"/>
              <a:ext cx="526217" cy="494878"/>
            </a:xfrm>
            <a:prstGeom prst="ellipse">
              <a:avLst/>
            </a:prstGeom>
            <a:solidFill>
              <a:srgbClr val="00B0F0"/>
            </a:solidFill>
            <a:ln>
              <a:solidFill>
                <a:srgbClr val="00B0F0"/>
              </a:solidFill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39" name="Равнобедренный треугольник 38"/>
          <p:cNvSpPr/>
          <p:nvPr/>
        </p:nvSpPr>
        <p:spPr>
          <a:xfrm>
            <a:off x="2024109" y="1964663"/>
            <a:ext cx="616563" cy="624417"/>
          </a:xfrm>
          <a:prstGeom prst="triangle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3" name="Группа 32"/>
          <p:cNvGrpSpPr/>
          <p:nvPr/>
        </p:nvGrpSpPr>
        <p:grpSpPr>
          <a:xfrm>
            <a:off x="7381315" y="3265036"/>
            <a:ext cx="2089407" cy="2908981"/>
            <a:chOff x="7524328" y="3189320"/>
            <a:chExt cx="2089407" cy="2908981"/>
          </a:xfrm>
        </p:grpSpPr>
        <p:pic>
          <p:nvPicPr>
            <p:cNvPr id="7" name="Picture 2" descr="C:\Users\User\Desktop\учитель-логопед\картинки для работы\картинки разные\у в кросвордах.jpg"/>
            <p:cNvPicPr>
              <a:picLocks noChangeAspect="1" noChangeArrowheads="1"/>
            </p:cNvPicPr>
            <p:nvPr/>
          </p:nvPicPr>
          <p:blipFill rotWithShape="1">
            <a:blip r:embed="rId3" cstate="print">
              <a:duotone>
                <a:prstClr val="black"/>
                <a:schemeClr val="accent6">
                  <a:tint val="45000"/>
                  <a:satMod val="400000"/>
                </a:schemeClr>
              </a:duotone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34169" b="50228" l="65882" r="82647">
                          <a14:foregroundMark x1="73529" y1="44077" x2="73529" y2="44077"/>
                          <a14:foregroundMark x1="76471" y1="43508" x2="76471" y2="43508"/>
                          <a14:foregroundMark x1="74706" y1="39294" x2="74706" y2="39294"/>
                          <a14:foregroundMark x1="72794" y1="42369" x2="72794" y2="42369"/>
                        </a14:backgroundRemoval>
                      </a14:imgEffect>
                      <a14:imgEffect>
                        <a14:brightnessContrast contrast="-4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5954" t="34256" r="17023" b="50000"/>
            <a:stretch/>
          </p:blipFill>
          <p:spPr bwMode="auto">
            <a:xfrm>
              <a:off x="7524328" y="3189320"/>
              <a:ext cx="2089407" cy="249558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42" name="Прямоугольник 41"/>
            <p:cNvSpPr/>
            <p:nvPr/>
          </p:nvSpPr>
          <p:spPr>
            <a:xfrm>
              <a:off x="7848829" y="5542158"/>
              <a:ext cx="576308" cy="556143"/>
            </a:xfrm>
            <a:prstGeom prst="rect">
              <a:avLst/>
            </a:prstGeom>
            <a:solidFill>
              <a:srgbClr val="FFFF00"/>
            </a:solidFill>
            <a:ln>
              <a:solidFill>
                <a:srgbClr val="FFFF0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grpSp>
        <p:nvGrpSpPr>
          <p:cNvPr id="13" name="Группа 12"/>
          <p:cNvGrpSpPr/>
          <p:nvPr/>
        </p:nvGrpSpPr>
        <p:grpSpPr>
          <a:xfrm>
            <a:off x="7300783" y="1002109"/>
            <a:ext cx="1597025" cy="1760702"/>
            <a:chOff x="7300783" y="1002109"/>
            <a:chExt cx="1597025" cy="1760702"/>
          </a:xfrm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V="1">
              <a:off x="7300783" y="1002109"/>
              <a:ext cx="1597025" cy="1274763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35" name="Овал 34"/>
            <p:cNvSpPr/>
            <p:nvPr/>
          </p:nvSpPr>
          <p:spPr>
            <a:xfrm>
              <a:off x="7848829" y="2271250"/>
              <a:ext cx="864096" cy="491561"/>
            </a:xfrm>
            <a:prstGeom prst="ellipse">
              <a:avLst/>
            </a:prstGeom>
            <a:solidFill>
              <a:srgbClr val="92D050"/>
            </a:solidFill>
            <a:ln>
              <a:solidFill>
                <a:srgbClr val="92D05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5" name="Овал 44"/>
          <p:cNvSpPr/>
          <p:nvPr/>
        </p:nvSpPr>
        <p:spPr>
          <a:xfrm>
            <a:off x="2765279" y="1135662"/>
            <a:ext cx="526217" cy="494878"/>
          </a:xfrm>
          <a:prstGeom prst="ellipse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grpSp>
        <p:nvGrpSpPr>
          <p:cNvPr id="32" name="Группа 31"/>
          <p:cNvGrpSpPr/>
          <p:nvPr/>
        </p:nvGrpSpPr>
        <p:grpSpPr>
          <a:xfrm>
            <a:off x="2024109" y="4616477"/>
            <a:ext cx="2141417" cy="1518848"/>
            <a:chOff x="3221340" y="4570714"/>
            <a:chExt cx="2141417" cy="1518848"/>
          </a:xfrm>
        </p:grpSpPr>
        <p:pic>
          <p:nvPicPr>
            <p:cNvPr id="1028" name="Picture 4"/>
            <p:cNvPicPr>
              <a:picLocks noChangeAspect="1" noChangeArrowheads="1"/>
            </p:cNvPicPr>
            <p:nvPr/>
          </p:nvPicPr>
          <p:blipFill>
            <a:blip r:embed="rId6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575302" y="4570714"/>
              <a:ext cx="1787455" cy="1518848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46" name="Равнобедренный треугольник 45"/>
            <p:cNvSpPr/>
            <p:nvPr/>
          </p:nvSpPr>
          <p:spPr>
            <a:xfrm>
              <a:off x="3221340" y="5266973"/>
              <a:ext cx="616563" cy="624417"/>
            </a:xfrm>
            <a:prstGeom prst="triangle">
              <a:avLst/>
            </a:prstGeom>
            <a:solidFill>
              <a:srgbClr val="FF3300"/>
            </a:solidFill>
            <a:ln>
              <a:solidFill>
                <a:srgbClr val="FF3300"/>
              </a:solidFill>
            </a:ln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pPr algn="ctr"/>
              <a:endParaRPr lang="ru-RU"/>
            </a:p>
          </p:txBody>
        </p:sp>
      </p:grpSp>
      <p:sp>
        <p:nvSpPr>
          <p:cNvPr id="47" name="Прямоугольник 46"/>
          <p:cNvSpPr/>
          <p:nvPr/>
        </p:nvSpPr>
        <p:spPr>
          <a:xfrm>
            <a:off x="1885856" y="2911247"/>
            <a:ext cx="576308" cy="556143"/>
          </a:xfrm>
          <a:prstGeom prst="rect">
            <a:avLst/>
          </a:prstGeom>
          <a:solidFill>
            <a:srgbClr val="FFFF00"/>
          </a:solidFill>
          <a:ln>
            <a:solidFill>
              <a:srgbClr val="FFFF0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9322" y="3704675"/>
            <a:ext cx="884237" cy="5175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8" name="TextBox 37"/>
          <p:cNvSpPr txBox="1"/>
          <p:nvPr/>
        </p:nvSpPr>
        <p:spPr>
          <a:xfrm>
            <a:off x="1478183" y="6135325"/>
            <a:ext cx="6648487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 smtClean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Прочитай слово – отгадку в розовом столбике.</a:t>
            </a:r>
            <a:endParaRPr lang="ru-RU" sz="2400" b="1" dirty="0"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0" name="Стрелка вправо 39"/>
          <p:cNvSpPr/>
          <p:nvPr/>
        </p:nvSpPr>
        <p:spPr>
          <a:xfrm flipV="1">
            <a:off x="3387847" y="1314831"/>
            <a:ext cx="393293" cy="265190"/>
          </a:xfrm>
          <a:prstGeom prst="rightArrow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8" name="Стрелка вправо 77"/>
          <p:cNvSpPr/>
          <p:nvPr/>
        </p:nvSpPr>
        <p:spPr>
          <a:xfrm flipV="1">
            <a:off x="2563002" y="2184945"/>
            <a:ext cx="393293" cy="265190"/>
          </a:xfrm>
          <a:prstGeom prst="rightArrow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9" name="Стрелка вправо 78"/>
          <p:cNvSpPr/>
          <p:nvPr/>
        </p:nvSpPr>
        <p:spPr>
          <a:xfrm flipV="1">
            <a:off x="1737641" y="3830843"/>
            <a:ext cx="393293" cy="265190"/>
          </a:xfrm>
          <a:prstGeom prst="rightArrow">
            <a:avLst/>
          </a:prstGeom>
          <a:solidFill>
            <a:srgbClr val="92D050"/>
          </a:solidFill>
          <a:ln>
            <a:solidFill>
              <a:srgbClr val="92D05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80" name="Стрелка вправо 79"/>
          <p:cNvSpPr/>
          <p:nvPr/>
        </p:nvSpPr>
        <p:spPr>
          <a:xfrm flipV="1">
            <a:off x="2544019" y="3014295"/>
            <a:ext cx="393293" cy="350045"/>
          </a:xfrm>
          <a:prstGeom prst="rightArrow">
            <a:avLst/>
          </a:prstGeom>
          <a:solidFill>
            <a:srgbClr val="FFFF00"/>
          </a:solidFill>
          <a:ln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3" name="TextBox 42"/>
          <p:cNvSpPr txBox="1"/>
          <p:nvPr/>
        </p:nvSpPr>
        <p:spPr>
          <a:xfrm>
            <a:off x="3966643" y="1022933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3" name="TextBox 82"/>
          <p:cNvSpPr txBox="1"/>
          <p:nvPr/>
        </p:nvSpPr>
        <p:spPr>
          <a:xfrm>
            <a:off x="6516819" y="1018700"/>
            <a:ext cx="500458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л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4" name="TextBox 83"/>
          <p:cNvSpPr txBox="1"/>
          <p:nvPr/>
        </p:nvSpPr>
        <p:spPr>
          <a:xfrm>
            <a:off x="4892395" y="1040435"/>
            <a:ext cx="41069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з</a:t>
            </a:r>
          </a:p>
        </p:txBody>
      </p:sp>
      <p:sp>
        <p:nvSpPr>
          <p:cNvPr id="85" name="TextBox 84"/>
          <p:cNvSpPr txBox="1"/>
          <p:nvPr/>
        </p:nvSpPr>
        <p:spPr>
          <a:xfrm>
            <a:off x="3168144" y="1862778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6" name="TextBox 85"/>
          <p:cNvSpPr txBox="1"/>
          <p:nvPr/>
        </p:nvSpPr>
        <p:spPr>
          <a:xfrm>
            <a:off x="5644979" y="1039440"/>
            <a:ext cx="43473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е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7" name="TextBox 86"/>
          <p:cNvSpPr txBox="1"/>
          <p:nvPr/>
        </p:nvSpPr>
        <p:spPr>
          <a:xfrm>
            <a:off x="4842702" y="1875320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8" name="TextBox 87"/>
          <p:cNvSpPr txBox="1"/>
          <p:nvPr/>
        </p:nvSpPr>
        <p:spPr>
          <a:xfrm>
            <a:off x="3943824" y="1862778"/>
            <a:ext cx="46198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т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9" name="TextBox 88"/>
          <p:cNvSpPr txBox="1"/>
          <p:nvPr/>
        </p:nvSpPr>
        <p:spPr>
          <a:xfrm>
            <a:off x="5587466" y="1875296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0" name="TextBox 89"/>
          <p:cNvSpPr txBox="1"/>
          <p:nvPr/>
        </p:nvSpPr>
        <p:spPr>
          <a:xfrm>
            <a:off x="6397878" y="3572199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1" name="TextBox 90"/>
          <p:cNvSpPr txBox="1"/>
          <p:nvPr/>
        </p:nvSpPr>
        <p:spPr>
          <a:xfrm>
            <a:off x="3950612" y="2758949"/>
            <a:ext cx="498855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р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2" name="TextBox 91"/>
          <p:cNvSpPr txBox="1"/>
          <p:nvPr/>
        </p:nvSpPr>
        <p:spPr>
          <a:xfrm>
            <a:off x="3117699" y="2732623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3" name="TextBox 92"/>
          <p:cNvSpPr txBox="1"/>
          <p:nvPr/>
        </p:nvSpPr>
        <p:spPr>
          <a:xfrm>
            <a:off x="4793009" y="2762811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н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4" name="TextBox 93"/>
          <p:cNvSpPr txBox="1"/>
          <p:nvPr/>
        </p:nvSpPr>
        <p:spPr>
          <a:xfrm>
            <a:off x="5577265" y="2730110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а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5" name="TextBox 94"/>
          <p:cNvSpPr txBox="1"/>
          <p:nvPr/>
        </p:nvSpPr>
        <p:spPr>
          <a:xfrm>
            <a:off x="2345819" y="3557804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6" name="TextBox 95"/>
          <p:cNvSpPr txBox="1"/>
          <p:nvPr/>
        </p:nvSpPr>
        <p:spPr>
          <a:xfrm>
            <a:off x="3152847" y="3572199"/>
            <a:ext cx="470000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д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7" name="TextBox 96"/>
          <p:cNvSpPr txBox="1"/>
          <p:nvPr/>
        </p:nvSpPr>
        <p:spPr>
          <a:xfrm>
            <a:off x="4002235" y="3613182"/>
            <a:ext cx="46679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о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4734870" y="3617044"/>
            <a:ext cx="503664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ч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5565825" y="3613181"/>
            <a:ext cx="510076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4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к</a:t>
            </a:r>
            <a:endParaRPr lang="ru-RU" sz="4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139604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1000"/>
                            </p:stCondLst>
                            <p:childTnLst>
                              <p:par>
                                <p:cTn id="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>
                      <p:stCondLst>
                        <p:cond delay="indefinite"/>
                      </p:stCondLst>
                      <p:childTnLst>
                        <p:par>
                          <p:cTn id="51" fill="hold">
                            <p:stCondLst>
                              <p:cond delay="0"/>
                            </p:stCondLst>
                            <p:childTnLst>
                              <p:par>
                                <p:cTn id="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7" dur="10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1000"/>
                            </p:stCondLst>
                            <p:childTnLst>
                              <p:par>
                                <p:cTn id="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1000" fill="hold"/>
                                        <p:tgtEl>
                                          <p:spTgt spid="7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9" dur="5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500"/>
                            </p:stCondLst>
                            <p:childTnLst>
                              <p:par>
                                <p:cTn id="7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1000"/>
                            </p:stCondLst>
                            <p:childTnLst>
                              <p:par>
                                <p:cTn id="8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0" dur="1000" fill="hold"/>
                                        <p:tgtEl>
                                          <p:spTgt spid="7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1" dur="1000"/>
                                        <p:tgtEl>
                                          <p:spTgt spid="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>
                      <p:stCondLst>
                        <p:cond delay="indefinite"/>
                      </p:stCondLst>
                      <p:childTnLst>
                        <p:par>
                          <p:cTn id="93" fill="hold">
                            <p:stCondLst>
                              <p:cond delay="0"/>
                            </p:stCondLst>
                            <p:childTnLst>
                              <p:par>
                                <p:cTn id="94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6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7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8" dur="10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9" dur="10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0" fill="hold">
                            <p:stCondLst>
                              <p:cond delay="1000"/>
                            </p:stCondLst>
                            <p:childTnLst>
                              <p:par>
                                <p:cTn id="101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3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4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5" dur="1000" fill="hold"/>
                                        <p:tgtEl>
                                          <p:spTgt spid="8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6" dur="1000"/>
                                        <p:tgtEl>
                                          <p:spTgt spid="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7" fill="hold">
                            <p:stCondLst>
                              <p:cond delay="2000"/>
                            </p:stCondLst>
                            <p:childTnLst>
                              <p:par>
                                <p:cTn id="10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0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1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3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4" fill="hold">
                            <p:stCondLst>
                              <p:cond delay="3000"/>
                            </p:stCondLst>
                            <p:childTnLst>
                              <p:par>
                                <p:cTn id="11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7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8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1000" fill="hold"/>
                                        <p:tgtEl>
                                          <p:spTgt spid="8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1000"/>
                                        <p:tgtEl>
                                          <p:spTgt spid="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1" fill="hold">
                      <p:stCondLst>
                        <p:cond delay="indefinite"/>
                      </p:stCondLst>
                      <p:childTnLst>
                        <p:par>
                          <p:cTn id="122" fill="hold">
                            <p:stCondLst>
                              <p:cond delay="0"/>
                            </p:stCondLst>
                            <p:childTnLst>
                              <p:par>
                                <p:cTn id="123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5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6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8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9" fill="hold">
                            <p:stCondLst>
                              <p:cond delay="1000"/>
                            </p:stCondLst>
                            <p:childTnLst>
                              <p:par>
                                <p:cTn id="13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4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5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6" fill="hold">
                            <p:stCondLst>
                              <p:cond delay="2000"/>
                            </p:stCondLst>
                            <p:childTnLst>
                              <p:par>
                                <p:cTn id="137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9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0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1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2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3" fill="hold">
                            <p:stCondLst>
                              <p:cond delay="3000"/>
                            </p:stCondLst>
                            <p:childTnLst>
                              <p:par>
                                <p:cTn id="144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6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7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8" dur="1000" fill="hold"/>
                                        <p:tgtEl>
                                          <p:spTgt spid="8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9" dur="1000"/>
                                        <p:tgtEl>
                                          <p:spTgt spid="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0" fill="hold">
                      <p:stCondLst>
                        <p:cond delay="indefinite"/>
                      </p:stCondLst>
                      <p:childTnLst>
                        <p:par>
                          <p:cTn id="151" fill="hold">
                            <p:stCondLst>
                              <p:cond delay="0"/>
                            </p:stCondLst>
                            <p:childTnLst>
                              <p:par>
                                <p:cTn id="15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6" dur="1000" fill="hold"/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7" dur="10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8" fill="hold">
                            <p:stCondLst>
                              <p:cond delay="1000"/>
                            </p:stCondLst>
                            <p:childTnLst>
                              <p:par>
                                <p:cTn id="15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1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2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3" dur="1000" fill="hold"/>
                                        <p:tgtEl>
                                          <p:spTgt spid="9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4" dur="1000"/>
                                        <p:tgtEl>
                                          <p:spTgt spid="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5" fill="hold">
                            <p:stCondLst>
                              <p:cond delay="2000"/>
                            </p:stCondLst>
                            <p:childTnLst>
                              <p:par>
                                <p:cTn id="16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8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9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0" dur="1000" fill="hold"/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1" dur="10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2" fill="hold">
                            <p:stCondLst>
                              <p:cond delay="3000"/>
                            </p:stCondLst>
                            <p:childTnLst>
                              <p:par>
                                <p:cTn id="17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5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6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7" dur="1000" fill="hold"/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8" dur="10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9" fill="hold">
                      <p:stCondLst>
                        <p:cond delay="indefinite"/>
                      </p:stCondLst>
                      <p:childTnLst>
                        <p:par>
                          <p:cTn id="180" fill="hold">
                            <p:stCondLst>
                              <p:cond delay="0"/>
                            </p:stCondLst>
                            <p:childTnLst>
                              <p:par>
                                <p:cTn id="181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3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4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1000" fill="hold"/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10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000"/>
                            </p:stCondLst>
                            <p:childTnLst>
                              <p:par>
                                <p:cTn id="188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2" dur="1000" fill="hold"/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3" dur="10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4" fill="hold">
                            <p:stCondLst>
                              <p:cond delay="2000"/>
                            </p:stCondLst>
                            <p:childTnLst>
                              <p:par>
                                <p:cTn id="195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7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8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9" dur="1000" fill="hold"/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0" dur="10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1" fill="hold">
                            <p:stCondLst>
                              <p:cond delay="3000"/>
                            </p:stCondLst>
                            <p:childTnLst>
                              <p:par>
                                <p:cTn id="202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0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5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6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7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8" fill="hold">
                            <p:stCondLst>
                              <p:cond delay="4000"/>
                            </p:stCondLst>
                            <p:childTnLst>
                              <p:par>
                                <p:cTn id="209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1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2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3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4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5" fill="hold">
                            <p:stCondLst>
                              <p:cond delay="5000"/>
                            </p:stCondLst>
                            <p:childTnLst>
                              <p:par>
                                <p:cTn id="21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8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9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0" dur="1000" fill="hold"/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1" dur="10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2" fill="hold">
                      <p:stCondLst>
                        <p:cond delay="indefinite"/>
                      </p:stCondLst>
                      <p:childTnLst>
                        <p:par>
                          <p:cTn id="223" fill="hold">
                            <p:stCondLst>
                              <p:cond delay="0"/>
                            </p:stCondLst>
                            <p:childTnLst>
                              <p:par>
                                <p:cTn id="224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6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7" dur="10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8" dur="10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9" grpId="0" animBg="1"/>
      <p:bldP spid="45" grpId="0" animBg="1"/>
      <p:bldP spid="47" grpId="0" animBg="1"/>
      <p:bldP spid="38" grpId="0"/>
      <p:bldP spid="40" grpId="0" animBg="1"/>
      <p:bldP spid="78" grpId="0" animBg="1"/>
      <p:bldP spid="79" grpId="0" animBg="1"/>
      <p:bldP spid="80" grpId="0" animBg="1"/>
      <p:bldP spid="43" grpId="0"/>
      <p:bldP spid="83" grpId="0"/>
      <p:bldP spid="84" grpId="0"/>
      <p:bldP spid="85" grpId="0"/>
      <p:bldP spid="86" grpId="0"/>
      <p:bldP spid="87" grpId="0"/>
      <p:bldP spid="88" grpId="0"/>
      <p:bldP spid="89" grpId="0"/>
      <p:bldP spid="90" grpId="0"/>
      <p:bldP spid="91" grpId="0"/>
      <p:bldP spid="92" grpId="0"/>
      <p:bldP spid="93" grpId="0"/>
      <p:bldP spid="94" grpId="0"/>
      <p:bldP spid="95" grpId="0"/>
      <p:bldP spid="96" grpId="0"/>
      <p:bldP spid="97" grpId="0"/>
      <p:bldP spid="98" grpId="0"/>
      <p:bldP spid="99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939784"/>
          </a:xfrm>
        </p:spPr>
        <p:txBody>
          <a:bodyPr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r>
              <a:rPr lang="ru-RU" b="1" cap="all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  <a:latin typeface="Times New Roman" pitchFamily="18" charset="0"/>
                <a:cs typeface="Times New Roman" pitchFamily="18" charset="0"/>
              </a:rPr>
              <a:t>источники</a:t>
            </a:r>
            <a:endParaRPr lang="ru-RU" b="1" cap="all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TextBox 10"/>
          <p:cNvSpPr txBox="1"/>
          <p:nvPr/>
        </p:nvSpPr>
        <p:spPr>
          <a:xfrm>
            <a:off x="714348" y="4714884"/>
            <a:ext cx="237566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>
                <a:solidFill>
                  <a:prstClr val="black"/>
                </a:solidFill>
              </a:rPr>
              <a:t> </a:t>
            </a:r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16" name="TextBox 15"/>
          <p:cNvSpPr txBox="1"/>
          <p:nvPr/>
        </p:nvSpPr>
        <p:spPr>
          <a:xfrm>
            <a:off x="5929322" y="1785926"/>
            <a:ext cx="184731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ru-RU" sz="1400" dirty="0" smtClean="0">
              <a:solidFill>
                <a:prstClr val="black"/>
              </a:solidFill>
            </a:endParaRPr>
          </a:p>
          <a:p>
            <a:endParaRPr lang="ru-RU" dirty="0">
              <a:solidFill>
                <a:prstClr val="black"/>
              </a:solidFill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0" y="2351377"/>
            <a:ext cx="678602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Костылёва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Н.Ю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Азбука в кроссвордах.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 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- М. : ТЦ Сфера, 2008. ( ж. Конфетка). (15/6)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4745661"/>
            <a:ext cx="7897355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Обучающая азбука в загадках Н. С.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Старжинская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. Минск, ЧУП «Издательство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Юнипресс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», 2006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0" y="3573016"/>
            <a:ext cx="2958054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Лопухина </a:t>
            </a:r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И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.Е. Логопедия. М., 1996.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-7919" y="2852936"/>
            <a:ext cx="805118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Левина А. Обучаемся грамоте 4-5 года: Тетрадь для занятий взрослых с детьми. – М.: ОЛМА-ПРЕСС Экслибрис, 2003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0" y="5805264"/>
            <a:ext cx="9038587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Цуканова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С.П., Л.Л. </a:t>
            </a:r>
            <a:r>
              <a:rPr lang="ru-RU" sz="1400" dirty="0" err="1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Бетц</a:t>
            </a:r>
            <a:r>
              <a:rPr lang="ru-RU" sz="14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. Я учусь говорить и читать . Альбом 1 для индивидуальной работы.  - М . : ГНОМ и Д, 2006</a:t>
            </a:r>
            <a:endParaRPr lang="ru-RU" sz="1400" dirty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0" y="1704741"/>
            <a:ext cx="6269473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Жукова Н.С. Букварь: учебное пособие / М.: ЗАО Изд-во ЭКСМО –Пресс 2000;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Изд-во АРД ЛТД, 2000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0" y="1192399"/>
            <a:ext cx="4558620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Датешидзе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Т.А. Букварь от логопеда. – СПб.: КАРО,2005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TextBox 12"/>
          <p:cNvSpPr txBox="1"/>
          <p:nvPr/>
        </p:nvSpPr>
        <p:spPr>
          <a:xfrm>
            <a:off x="0" y="5102409"/>
            <a:ext cx="6163867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Пожиленко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Е.А. Волшебный мир звуков и слов (пособие для логопедов). – М.: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Гуманитарный издательский центр ВЛАДОС, 1999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0" y="4037775"/>
            <a:ext cx="672594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1400" dirty="0" err="1" smtClean="0">
                <a:latin typeface="Times New Roman" pitchFamily="18" charset="0"/>
                <a:cs typeface="Times New Roman" pitchFamily="18" charset="0"/>
              </a:rPr>
              <a:t>Нищева</a:t>
            </a:r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 Н.В. Мой Букварь. Книга для обучения школьников чтению / Художник О.Н.</a:t>
            </a:r>
          </a:p>
          <a:p>
            <a:r>
              <a:rPr lang="ru-RU" sz="1400" dirty="0" smtClean="0">
                <a:latin typeface="Times New Roman" pitchFamily="18" charset="0"/>
                <a:cs typeface="Times New Roman" pitchFamily="18" charset="0"/>
              </a:rPr>
              <a:t>Капустина. -  СПб.: ДЕТСТВО ПРЕСС, 2008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27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67810" y="293676"/>
            <a:ext cx="950913" cy="12065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8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9600" b="888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458" y="0"/>
            <a:ext cx="1152203" cy="1108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41753" y="184714"/>
            <a:ext cx="738187" cy="6651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2" name="Picture 2" descr="F:\картинки для работы\картинки 2\картинки для работы\гласные.JPG"/>
          <p:cNvPicPr>
            <a:picLocks noChangeAspect="1" noChangeArrowheads="1"/>
          </p:cNvPicPr>
          <p:nvPr/>
        </p:nvPicPr>
        <p:blipFill rotWithShape="1">
          <a:blip r:embed="rId6" cstate="print">
            <a:duotone>
              <a:prstClr val="black"/>
              <a:schemeClr val="accent2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30000" b="50875" l="75233" r="973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5599" t="30272" b="49019"/>
          <a:stretch/>
        </p:blipFill>
        <p:spPr bwMode="auto">
          <a:xfrm>
            <a:off x="7567810" y="1348929"/>
            <a:ext cx="976679" cy="12348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10786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43868" y="379680"/>
            <a:ext cx="8229600" cy="1143000"/>
          </a:xfrm>
        </p:spPr>
        <p:txBody>
          <a:bodyPr>
            <a:normAutofit/>
          </a:bodyPr>
          <a:lstStyle/>
          <a:p>
            <a:r>
              <a:rPr lang="ru-RU" sz="36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Где можно услышать : «У – у – у …»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61666" y="58729"/>
            <a:ext cx="738187" cy="6651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0" name="Прямоугольник 9"/>
          <p:cNvSpPr/>
          <p:nvPr/>
        </p:nvSpPr>
        <p:spPr>
          <a:xfrm>
            <a:off x="167534" y="4064945"/>
            <a:ext cx="2790226" cy="1656184"/>
          </a:xfrm>
          <a:prstGeom prst="rect">
            <a:avLst/>
          </a:prstGeom>
        </p:spPr>
        <p:style>
          <a:lnRef idx="1">
            <a:schemeClr val="accent6"/>
          </a:lnRef>
          <a:fillRef idx="2">
            <a:schemeClr val="accent6"/>
          </a:fillRef>
          <a:effectRef idx="1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Паровоз гудит: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«У – у –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у … !»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1" name="Прямоугольник 10"/>
          <p:cNvSpPr/>
          <p:nvPr/>
        </p:nvSpPr>
        <p:spPr>
          <a:xfrm>
            <a:off x="3059832" y="4051357"/>
            <a:ext cx="2664295" cy="1666203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Волк воет: 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«У – у – у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… !»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2" name="Прямоугольник 11"/>
          <p:cNvSpPr/>
          <p:nvPr/>
        </p:nvSpPr>
        <p:spPr>
          <a:xfrm>
            <a:off x="5844815" y="4078680"/>
            <a:ext cx="3173844" cy="1638880"/>
          </a:xfrm>
          <a:prstGeom prst="rect">
            <a:avLst/>
          </a:prstGeom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Пароход гудит:</a:t>
            </a:r>
          </a:p>
          <a:p>
            <a:pPr algn="ctr"/>
            <a:r>
              <a:rPr lang="ru-RU" sz="2400" b="1" dirty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«У – у – у </a:t>
            </a:r>
            <a:r>
              <a:rPr lang="ru-RU" sz="24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… !»</a:t>
            </a:r>
            <a:endParaRPr lang="ru-RU" sz="24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3" name="Стрелка вниз 12"/>
          <p:cNvSpPr/>
          <p:nvPr/>
        </p:nvSpPr>
        <p:spPr>
          <a:xfrm>
            <a:off x="1430759" y="3413792"/>
            <a:ext cx="171925" cy="558075"/>
          </a:xfrm>
          <a:prstGeom prst="down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>
              <a:solidFill>
                <a:prstClr val="white"/>
              </a:solidFill>
            </a:endParaRPr>
          </a:p>
        </p:txBody>
      </p:sp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7999" y="3499241"/>
            <a:ext cx="267959" cy="3769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06841" y="3405728"/>
            <a:ext cx="242733" cy="5639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99225">
                        <a14:foregroundMark x1="77907" y1="16800" x2="77907" y2="16800"/>
                        <a14:foregroundMark x1="84884" y1="11200" x2="84884" y2="11200"/>
                        <a14:foregroundMark x1="77907" y1="23200" x2="77907" y2="23200"/>
                        <a14:foregroundMark x1="80233" y1="6000" x2="80233" y2="6000"/>
                        <a14:foregroundMark x1="68605" y1="7600" x2="68605" y2="7600"/>
                        <a14:foregroundMark x1="49612" y1="4800" x2="49612" y2="4800"/>
                        <a14:foregroundMark x1="34884" y1="4000" x2="34884" y2="4000"/>
                        <a14:foregroundMark x1="6977" y1="34800" x2="6977" y2="34800"/>
                        <a14:foregroundMark x1="24806" y1="34800" x2="24806" y2="34800"/>
                        <a14:foregroundMark x1="31008" y1="37600" x2="31008" y2="37600"/>
                        <a14:foregroundMark x1="17829" y1="50400" x2="17829" y2="50400"/>
                        <a14:foregroundMark x1="34884" y1="78400" x2="34884" y2="78400"/>
                      </a14:backgroundRemoval>
                    </a14:imgEffect>
                    <a14:imgEffect>
                      <a14:brightnessContrast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5025" y="1219942"/>
            <a:ext cx="2776984" cy="24728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5" name="Picture 7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colorTemperature colorTemp="11200"/>
                    </a14:imgEffect>
                    <a14:imgEffect>
                      <a14:brightnessContrast contrast="-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4778" b="5907"/>
          <a:stretch/>
        </p:blipFill>
        <p:spPr bwMode="auto">
          <a:xfrm>
            <a:off x="3779912" y="1302327"/>
            <a:ext cx="1800200" cy="2308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8517" y="-44156"/>
            <a:ext cx="1077800" cy="10370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0991523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500"/>
                            </p:stCondLst>
                            <p:childTnLst>
                              <p:par>
                                <p:cTn id="16" presetID="6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8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500"/>
                            </p:stCondLst>
                            <p:childTnLst>
                              <p:par>
                                <p:cTn id="20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5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500"/>
                            </p:stCondLst>
                            <p:childTnLst>
                              <p:par>
                                <p:cTn id="31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205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"/>
                            </p:stCondLst>
                            <p:childTnLst>
                              <p:par>
                                <p:cTn id="4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42" dur="2000"/>
                                        <p:tgtEl>
                                          <p:spTgt spid="1229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2500"/>
                            </p:stCondLst>
                            <p:childTnLst>
                              <p:par>
                                <p:cTn id="4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3500"/>
                            </p:stCondLst>
                            <p:childTnLst>
                              <p:par>
                                <p:cTn id="50" presetID="6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52" dur="2000"/>
                                        <p:tgtEl>
                                          <p:spTgt spid="12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3" fill="hold">
                            <p:stCondLst>
                              <p:cond delay="5500"/>
                            </p:stCondLst>
                            <p:childTnLst>
                              <p:par>
                                <p:cTn id="54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8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10" grpId="0" animBg="1"/>
      <p:bldP spid="11" grpId="0" animBg="1"/>
      <p:bldP spid="12" grpId="0" animBg="1"/>
      <p:bldP spid="1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1843225" y="476672"/>
            <a:ext cx="545755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В</a:t>
            </a:r>
            <a:r>
              <a:rPr lang="ru-RU" sz="4000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ыучи стихотворение </a:t>
            </a:r>
            <a:endParaRPr lang="ru-RU" sz="4000" b="1" dirty="0">
              <a:ln w="10541" cmpd="sng">
                <a:solidFill>
                  <a:schemeClr val="accent1">
                    <a:shade val="88000"/>
                    <a:satMod val="110000"/>
                  </a:schemeClr>
                </a:solidFill>
                <a:prstDash val="solid"/>
              </a:ln>
              <a:solidFill>
                <a:srgbClr val="CC00FF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482007" y="2636912"/>
            <a:ext cx="4835860" cy="2520280"/>
          </a:xfrm>
          <a:prstGeom prst="rect">
            <a:avLst/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Паровоз гудит: «У – у!</a:t>
            </a:r>
          </a:p>
          <a:p>
            <a:pPr algn="ctr"/>
            <a:r>
              <a:rPr lang="ru-RU" sz="36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Я иду, иду, иду!»</a:t>
            </a:r>
            <a:endParaRPr lang="ru-RU" sz="36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1026" name="Picture 2" descr="C:\Users\User\Desktop\учитель-логопед\картинки для работы\звукоподражания, артикуляционные картинки\паровоз гудит.jpg"/>
          <p:cNvPicPr>
            <a:picLocks noChangeAspect="1" noChangeArrowheads="1"/>
          </p:cNvPicPr>
          <p:nvPr/>
        </p:nvPicPr>
        <p:blipFill>
          <a:blip r:embed="rId2" cstate="print">
            <a:duotone>
              <a:prstClr val="black"/>
              <a:schemeClr val="accent5">
                <a:tint val="45000"/>
                <a:satMod val="400000"/>
              </a:scheme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1611" b="90000" l="0" r="97699">
                        <a14:foregroundMark x1="65053" y1="36376" x2="65053" y2="36376"/>
                        <a14:foregroundMark x1="61937" y1="24765" x2="61937" y2="24765"/>
                        <a14:foregroundMark x1="50575" y1="15369" x2="50575" y2="15369"/>
                        <a14:foregroundMark x1="40748" y1="5973" x2="40748" y2="5973"/>
                        <a14:foregroundMark x1="72291" y1="79866" x2="72291" y2="79866"/>
                        <a14:foregroundMark x1="70757" y1="83490" x2="70757" y2="83490"/>
                        <a14:foregroundMark x1="80058" y1="82752" x2="80058" y2="82752"/>
                        <a14:foregroundMark x1="67641" y1="79866" x2="67641" y2="79866"/>
                        <a14:foregroundMark x1="43816" y1="12483" x2="43816" y2="12483"/>
                        <a14:foregroundMark x1="47987" y1="21879" x2="47987" y2="21879"/>
                        <a14:foregroundMark x1="56280" y1="16107" x2="56280" y2="16107"/>
                        <a14:foregroundMark x1="22100" y1="48725" x2="22100" y2="48725"/>
                        <a14:foregroundMark x1="45925" y1="15369" x2="45925" y2="15369"/>
                        <a14:foregroundMark x1="53164" y1="23356" x2="53164" y2="23356"/>
                        <a14:foregroundMark x1="56280" y1="18993" x2="56280" y2="18993"/>
                        <a14:foregroundMark x1="66107" y1="29128" x2="66107" y2="2912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5032"/>
            <a:ext cx="3282253" cy="23447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899592" y="1213367"/>
            <a:ext cx="8067273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dirty="0">
                <a:solidFill>
                  <a:srgbClr val="CC00FF"/>
                </a:solidFill>
                <a:latin typeface="Times New Roman" pitchFamily="18" charset="0"/>
                <a:cs typeface="Times New Roman" pitchFamily="18" charset="0"/>
              </a:rPr>
              <a:t>Правильно, вытягивая губки вперёд, произноси звук [у]</a:t>
            </a:r>
          </a:p>
        </p:txBody>
      </p:sp>
      <p:sp>
        <p:nvSpPr>
          <p:cNvPr id="2" name="24-конечная звезда 1"/>
          <p:cNvSpPr/>
          <p:nvPr/>
        </p:nvSpPr>
        <p:spPr>
          <a:xfrm>
            <a:off x="280263" y="1192103"/>
            <a:ext cx="457200" cy="504056"/>
          </a:xfrm>
          <a:prstGeom prst="star24">
            <a:avLst/>
          </a:prstGeom>
          <a:solidFill>
            <a:srgbClr val="FF3300"/>
          </a:solidFill>
          <a:ln>
            <a:solidFill>
              <a:srgbClr val="FF33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64461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0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500"/>
                            </p:stCondLst>
                            <p:childTnLst>
                              <p:par>
                                <p:cTn id="32" presetID="55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 animBg="1"/>
      <p:bldP spid="6" grpId="0"/>
      <p:bldP spid="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79" t="10538" r="5689" b="-1"/>
          <a:stretch/>
        </p:blipFill>
        <p:spPr bwMode="auto">
          <a:xfrm>
            <a:off x="158958" y="1484784"/>
            <a:ext cx="8897793" cy="518511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72416" y="0"/>
            <a:ext cx="8199168" cy="769441"/>
          </a:xfrm>
          <a:prstGeom prst="rect">
            <a:avLst/>
          </a:prstGeom>
          <a:noFill/>
        </p:spPr>
        <p:txBody>
          <a:bodyPr wrap="none" rtlCol="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r>
              <a:rPr lang="ru-RU" sz="4400" b="1" dirty="0" smtClean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«Выбери </a:t>
            </a:r>
            <a:r>
              <a:rPr lang="ru-RU" sz="4400" b="1" dirty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предметы на звук </a:t>
            </a:r>
            <a:r>
              <a:rPr lang="ru-RU" sz="4400" b="1" dirty="0" smtClean="0">
                <a:ln w="11430"/>
                <a:gradFill>
                  <a:gsLst>
                    <a:gs pos="0">
                      <a:srgbClr val="F3A447">
                        <a:tint val="70000"/>
                        <a:satMod val="245000"/>
                      </a:srgbClr>
                    </a:gs>
                    <a:gs pos="75000">
                      <a:srgbClr val="F3A447">
                        <a:tint val="90000"/>
                        <a:shade val="60000"/>
                        <a:satMod val="240000"/>
                      </a:srgbClr>
                    </a:gs>
                    <a:gs pos="100000">
                      <a:srgbClr val="F3A447">
                        <a:tint val="100000"/>
                        <a:shade val="50000"/>
                        <a:satMod val="240000"/>
                      </a:srgbClr>
                    </a:gs>
                  </a:gsLst>
                  <a:lin ang="5400000"/>
                </a:gradFill>
                <a:latin typeface="Times New Roman" pitchFamily="18" charset="0"/>
                <a:cs typeface="Times New Roman" pitchFamily="18" charset="0"/>
              </a:rPr>
              <a:t>[у]»</a:t>
            </a:r>
            <a:endParaRPr lang="ru-RU" sz="4400" b="1" dirty="0">
              <a:ln w="11430"/>
              <a:gradFill>
                <a:gsLst>
                  <a:gs pos="0">
                    <a:srgbClr val="F3A447">
                      <a:tint val="70000"/>
                      <a:satMod val="245000"/>
                    </a:srgbClr>
                  </a:gs>
                  <a:gs pos="75000">
                    <a:srgbClr val="F3A447">
                      <a:tint val="90000"/>
                      <a:shade val="60000"/>
                      <a:satMod val="240000"/>
                    </a:srgbClr>
                  </a:gs>
                  <a:gs pos="100000">
                    <a:srgbClr val="F3A447">
                      <a:tint val="100000"/>
                      <a:shade val="50000"/>
                      <a:satMod val="240000"/>
                    </a:srgbClr>
                  </a:gs>
                </a:gsLst>
                <a:lin ang="5400000"/>
              </a:gra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5408466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50000"/>
                    </a14:imgEffect>
                    <a14:imgEffect>
                      <a14:saturation sat="2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5992" t="5371" b="5124"/>
          <a:stretch/>
        </p:blipFill>
        <p:spPr bwMode="auto">
          <a:xfrm>
            <a:off x="3893911" y="1370394"/>
            <a:ext cx="2162568" cy="2562662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 descr="F:\в помощь логопеду\картинки для работы\ужи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55250" l="9871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44057"/>
          <a:stretch/>
        </p:blipFill>
        <p:spPr bwMode="auto">
          <a:xfrm>
            <a:off x="2657801" y="5084695"/>
            <a:ext cx="3138335" cy="16508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6273" b="74539" l="0" r="32043">
                        <a14:foregroundMark x1="6237" y1="68635" x2="6237" y2="68635"/>
                        <a14:foregroundMark x1="12473" y1="68635" x2="12473" y2="68635"/>
                        <a14:foregroundMark x1="16129" y1="70111" x2="16129" y2="70111"/>
                        <a14:foregroundMark x1="1720" y1="71218" x2="1720" y2="71218"/>
                        <a14:foregroundMark x1="13763" y1="34686" x2="13763" y2="34686"/>
                        <a14:foregroundMark x1="9677" y1="38745" x2="9677" y2="38745"/>
                        <a14:foregroundMark x1="10108" y1="30258" x2="10108" y2="30258"/>
                        <a14:foregroundMark x1="27097" y1="42435" x2="27097" y2="42435"/>
                        <a14:foregroundMark x1="32043" y1="47232" x2="32043" y2="47232"/>
                        <a14:foregroundMark x1="26022" y1="35793" x2="26022" y2="35793"/>
                        <a14:foregroundMark x1="29462" y1="27675" x2="29462" y2="27675"/>
                        <a14:foregroundMark x1="28817" y1="39483" x2="28817" y2="39483"/>
                        <a14:foregroundMark x1="28602" y1="33948" x2="28602" y2="33948"/>
                        <a14:foregroundMark x1="30323" y1="33210" x2="30323" y2="33210"/>
                        <a14:foregroundMark x1="21505" y1="51661" x2="21505" y2="51661"/>
                        <a14:foregroundMark x1="18710" y1="53875" x2="18710" y2="53875"/>
                        <a14:foregroundMark x1="24946" y1="53137" x2="24946" y2="53137"/>
                        <a14:foregroundMark x1="27312" y1="51661" x2="28172" y2="52030"/>
                      </a14:backgroundRemoval>
                    </a14:imgEffect>
                    <a14:imgEffect>
                      <a14:sharpenSoften amount="50000"/>
                    </a14:imgEffect>
                    <a14:imgEffect>
                      <a14:saturation sat="3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r="66796" b="27694"/>
          <a:stretch/>
        </p:blipFill>
        <p:spPr bwMode="auto">
          <a:xfrm>
            <a:off x="611559" y="3717032"/>
            <a:ext cx="1758701" cy="22322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 rotWithShape="1">
          <a:blip r:embed="rId8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26199" b="73801" l="29032" r="5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90" t="27291" r="42021" b="26407"/>
          <a:stretch/>
        </p:blipFill>
        <p:spPr bwMode="auto">
          <a:xfrm>
            <a:off x="6549055" y="1847210"/>
            <a:ext cx="2343425" cy="21816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30" name="Picture 6" descr="F:\в помощь логопеду\картинки для работы\улитка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ackgroundRemoval t="0" b="10000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55428" y="4869160"/>
            <a:ext cx="1718585" cy="10801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36303" y="476672"/>
            <a:ext cx="9071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400" b="1" cap="all" dirty="0">
                <a:ln w="9000" cmpd="sng">
                  <a:solidFill>
                    <a:srgbClr val="D092A7">
                      <a:shade val="50000"/>
                      <a:satMod val="120000"/>
                    </a:srgbClr>
                  </a:solidFill>
                  <a:prstDash val="solid"/>
                </a:ln>
                <a:gradFill>
                  <a:gsLst>
                    <a:gs pos="0">
                      <a:srgbClr val="D092A7">
                        <a:shade val="20000"/>
                        <a:satMod val="245000"/>
                      </a:srgbClr>
                    </a:gs>
                    <a:gs pos="43000">
                      <a:srgbClr val="D092A7">
                        <a:satMod val="255000"/>
                      </a:srgbClr>
                    </a:gs>
                    <a:gs pos="48000">
                      <a:srgbClr val="D092A7">
                        <a:shade val="85000"/>
                        <a:satMod val="255000"/>
                      </a:srgbClr>
                    </a:gs>
                    <a:gs pos="100000">
                      <a:srgbClr val="D092A7">
                        <a:shade val="20000"/>
                        <a:satMod val="245000"/>
                      </a:srgb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Проверим, всели предметы на звук [ у] вы нашли</a:t>
            </a: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650" y="1335758"/>
            <a:ext cx="3472139" cy="20212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672136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10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10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solidFill>
                  <a:srgbClr val="CC00CC"/>
                </a:solidFill>
                <a:latin typeface="Times New Roman" pitchFamily="18" charset="0"/>
                <a:cs typeface="Times New Roman" pitchFamily="18" charset="0"/>
              </a:rPr>
              <a:t>Помогите утке выбрать предметы, которые начинаются на звук [у]</a:t>
            </a:r>
            <a:endParaRPr lang="ru-RU" dirty="0">
              <a:solidFill>
                <a:srgbClr val="CC00CC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11"/>
          <a:stretch/>
        </p:blipFill>
        <p:spPr bwMode="auto">
          <a:xfrm flipH="1">
            <a:off x="200811" y="1404766"/>
            <a:ext cx="6589279" cy="533660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9" name="Группа 8"/>
          <p:cNvGrpSpPr/>
          <p:nvPr/>
        </p:nvGrpSpPr>
        <p:grpSpPr>
          <a:xfrm>
            <a:off x="7236296" y="1678890"/>
            <a:ext cx="1860371" cy="4630429"/>
            <a:chOff x="7278068" y="1678890"/>
            <a:chExt cx="1818600" cy="4686627"/>
          </a:xfrm>
        </p:grpSpPr>
        <p:pic>
          <p:nvPicPr>
            <p:cNvPr id="5" name="Picture 2" descr="C:\Users\User\Desktop\учитель-логопед\картинки для работы\букварь Нищевой\улей,уточка.jpeg"/>
            <p:cNvPicPr>
              <a:picLocks noChangeAspect="1" noChangeArrowheads="1"/>
            </p:cNvPicPr>
            <p:nvPr/>
          </p:nvPicPr>
          <p:blipFill rotWithShape="1">
            <a:blip r:embed="rId3" cstate="print"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backgroundRemoval t="50091" b="82428" l="32020" r="69089">
                          <a14:foregroundMark x1="66626" y1="68116" x2="66626" y2="68116"/>
                          <a14:foregroundMark x1="66626" y1="70471" x2="66626" y2="70471"/>
                          <a14:backgroundMark x1="66256" y1="59511" x2="66256" y2="59511"/>
                          <a14:backgroundMark x1="37192" y1="69928" x2="37192" y2="69928"/>
                          <a14:backgroundMark x1="35837" y1="68388" x2="35837" y2="68388"/>
                          <a14:backgroundMark x1="39655" y1="70924" x2="39655" y2="70924"/>
                          <a14:backgroundMark x1="36453" y1="72192" x2="36453" y2="72192"/>
                          <a14:backgroundMark x1="66995" y1="64583" x2="66995" y2="64583"/>
                          <a14:backgroundMark x1="67611" y1="62047" x2="67611" y2="62047"/>
                        </a14:backgroundRemoval>
                      </a14:imgEffect>
                      <a14:imgEffect>
                        <a14:sharpenSoften amount="50000"/>
                      </a14:imgEffect>
                      <a14:imgEffect>
                        <a14:saturation sat="400000"/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8462" t="50059" r="28524" b="16389"/>
            <a:stretch/>
          </p:blipFill>
          <p:spPr bwMode="auto">
            <a:xfrm>
              <a:off x="7278068" y="4437112"/>
              <a:ext cx="1818600" cy="192840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8" name="Группа 7"/>
            <p:cNvGrpSpPr/>
            <p:nvPr/>
          </p:nvGrpSpPr>
          <p:grpSpPr>
            <a:xfrm rot="21419315">
              <a:off x="7447013" y="1678890"/>
              <a:ext cx="1300178" cy="2400214"/>
              <a:chOff x="7020272" y="2636912"/>
              <a:chExt cx="1368152" cy="1728192"/>
            </a:xfrm>
          </p:grpSpPr>
          <p:sp>
            <p:nvSpPr>
              <p:cNvPr id="7" name="Овальная выноска 6"/>
              <p:cNvSpPr/>
              <p:nvPr/>
            </p:nvSpPr>
            <p:spPr>
              <a:xfrm>
                <a:off x="7020272" y="2636912"/>
                <a:ext cx="1368152" cy="1728192"/>
              </a:xfrm>
              <a:prstGeom prst="wedgeEllipseCallout">
                <a:avLst/>
              </a:pr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 rtlCol="0" anchor="ctr"/>
              <a:lstStyle/>
              <a:p>
                <a:pPr algn="ctr"/>
                <a:endParaRPr lang="ru-RU">
                  <a:solidFill>
                    <a:prstClr val="black"/>
                  </a:solidFill>
                </a:endParaRPr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7389063" y="3039778"/>
                <a:ext cx="655491" cy="598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ru-RU" sz="4800" b="1" cap="all" dirty="0">
                    <a:ln w="9000" cmpd="sng">
                      <a:solidFill>
                        <a:srgbClr val="D092A7">
                          <a:shade val="50000"/>
                          <a:satMod val="120000"/>
                        </a:srgbClr>
                      </a:solidFill>
                      <a:prstDash val="solid"/>
                    </a:ln>
                    <a:solidFill>
                      <a:srgbClr val="FF0000"/>
                    </a:solidFill>
                    <a:effectLst>
                      <a:reflection blurRad="12700" stA="28000" endPos="45000" dist="1000" dir="5400000" sy="-100000" algn="bl" rotWithShape="0"/>
                    </a:effectLst>
                    <a:latin typeface="Times New Roman" pitchFamily="18" charset="0"/>
                    <a:cs typeface="Times New Roman" pitchFamily="18" charset="0"/>
                  </a:rPr>
                  <a:t>?</a:t>
                </a: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386211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User\Desktop\учитель-логопед\картинки для работы\букварь нищевой\читаем букву у.jpg"/>
          <p:cNvPicPr>
            <a:picLocks noChangeAspect="1" noChangeArrowheads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65478" b="96164" l="32055" r="6649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7750" t="61642" r="29202"/>
          <a:stretch/>
        </p:blipFill>
        <p:spPr bwMode="auto">
          <a:xfrm>
            <a:off x="3956454" y="3239348"/>
            <a:ext cx="3024336" cy="30474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2" descr="C:\Users\User\Desktop\учитель-логопед\картинки для работы\букварь нищевой\читаем букву у.jpg"/>
          <p:cNvPicPr>
            <a:picLocks noChangeAspect="1" noChangeArrowheads="1"/>
          </p:cNvPicPr>
          <p:nvPr/>
        </p:nvPicPr>
        <p:blipFill rotWithShape="1"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9283" b="60837" l="2013" r="4494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28818" r="50000" b="35591"/>
          <a:stretch/>
        </p:blipFill>
        <p:spPr bwMode="auto">
          <a:xfrm>
            <a:off x="3756392" y="1240347"/>
            <a:ext cx="3346921" cy="26941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99110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6296" y="3176185"/>
            <a:ext cx="1262063" cy="2054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7" name="Picture 5" descr="F:\в помощь логопеду\картинки для работы\77.jpg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2165" b="100000" l="0" r="9962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5400000">
            <a:off x="785306" y="3260898"/>
            <a:ext cx="2477927" cy="300432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Box 1"/>
          <p:cNvSpPr txBox="1"/>
          <p:nvPr/>
        </p:nvSpPr>
        <p:spPr>
          <a:xfrm>
            <a:off x="461909" y="476672"/>
            <a:ext cx="8220182" cy="52322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glow" dir="tl">
                <a:rot lat="0" lon="0" rev="5400000"/>
              </a:lightRig>
            </a:scene3d>
            <a:sp3d contourW="12700">
              <a:bevelT w="25400" h="25400"/>
              <a:contourClr>
                <a:schemeClr val="accent6">
                  <a:shade val="73000"/>
                </a:schemeClr>
              </a:contourClr>
            </a:sp3d>
          </a:bodyPr>
          <a:lstStyle/>
          <a:p>
            <a:r>
              <a:rPr lang="ru-RU" sz="2800" b="1" dirty="0">
                <a:ln w="11430"/>
                <a:solidFill>
                  <a:srgbClr val="7030A0"/>
                </a:solidFill>
                <a:effectLst>
                  <a:outerShdw blurRad="80000" dist="40000" dir="5040000" algn="tl">
                    <a:srgbClr val="000000">
                      <a:alpha val="30000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Проверим, все ли предметы на звук [у] вы нашли</a:t>
            </a:r>
          </a:p>
        </p:txBody>
      </p:sp>
      <p:pic>
        <p:nvPicPr>
          <p:cNvPr id="3078" name="Picture 6"/>
          <p:cNvPicPr>
            <a:picLocks noChangeAspect="1" noChangeArrowheads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107504" y="1240347"/>
            <a:ext cx="2547890" cy="20240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507228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0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07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07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307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307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49969" y="103671"/>
            <a:ext cx="8254054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28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solidFill>
                  <a:schemeClr val="accent5">
                    <a:lumMod val="50000"/>
                  </a:schemeClr>
                </a:solidFill>
                <a:effectLst>
                  <a:reflection blurRad="12700" stA="28000" endPos="45000" dist="10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Игра «Подскажи словечко на звук [у]»</a:t>
            </a:r>
            <a:endParaRPr lang="ru-RU" sz="2800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solidFill>
                <a:schemeClr val="accent5">
                  <a:lumMod val="50000"/>
                </a:schemeClr>
              </a:solidFill>
              <a:effectLst>
                <a:reflection blurRad="12700" stA="28000" endPos="45000" dist="1000" dir="5400000" sy="-100000" algn="bl" rotWithShape="0"/>
              </a:effectLst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97669" y="1556792"/>
            <a:ext cx="4668714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жи</a:t>
            </a:r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, ползут …</a:t>
            </a:r>
            <a:endParaRPr lang="ru-RU" sz="32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2755758" y="3420986"/>
            <a:ext cx="6378093" cy="58477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– </a:t>
            </a:r>
            <a:r>
              <a:rPr lang="ru-RU" sz="32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сы</a:t>
            </a:r>
            <a:r>
              <a:rPr lang="ru-RU" sz="32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, у папы выросли </a:t>
            </a:r>
            <a:r>
              <a:rPr lang="ru-RU" sz="3200" b="1" dirty="0" smtClean="0">
                <a:latin typeface="Times New Roman" pitchFamily="18" charset="0"/>
                <a:cs typeface="Times New Roman" pitchFamily="18" charset="0"/>
              </a:rPr>
              <a:t>…</a:t>
            </a:r>
            <a:endParaRPr lang="ru-RU" sz="32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97669" y="5661248"/>
            <a:ext cx="6138860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sz="3200" b="1" dirty="0" smtClean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Ха – ха – ха, из рыбы варится </a:t>
            </a:r>
            <a:r>
              <a:rPr lang="ru-RU" sz="3600" b="1" dirty="0" smtClean="0"/>
              <a:t>…</a:t>
            </a:r>
            <a:endParaRPr lang="ru-RU" sz="3600" b="1" dirty="0"/>
          </a:p>
        </p:txBody>
      </p:sp>
      <p:pic>
        <p:nvPicPr>
          <p:cNvPr id="6" name="Picture 3" descr="F:\в помощь логопеду\картинки для работы\ужи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523" l="0" r="100000">
                        <a14:foregroundMark x1="30493" y1="59427" x2="30493" y2="59427"/>
                        <a14:foregroundMark x1="54260" y1="81623" x2="54260" y2="81623"/>
                        <a14:foregroundMark x1="81166" y1="66587" x2="81166" y2="66587"/>
                        <a14:foregroundMark x1="63229" y1="61814" x2="63229" y2="61814"/>
                        <a14:foregroundMark x1="63229" y1="89499" x2="63229" y2="89499"/>
                        <a14:foregroundMark x1="77578" y1="91885" x2="77578" y2="91885"/>
                        <a14:foregroundMark x1="26009" y1="86396" x2="26009" y2="86396"/>
                        <a14:foregroundMark x1="8744" y1="79236" x2="8744" y2="79236"/>
                        <a14:foregroundMark x1="17713" y1="59427" x2="17713" y2="59427"/>
                        <a14:foregroundMark x1="46861" y1="59427" x2="46861" y2="59427"/>
                        <a14:foregroundMark x1="72197" y1="76850" x2="72197" y2="768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31903" y="1308279"/>
            <a:ext cx="1619987" cy="15233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3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6199" b="73801" l="29032" r="5806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28990" t="27291" r="42021" b="26407"/>
          <a:stretch/>
        </p:blipFill>
        <p:spPr bwMode="auto">
          <a:xfrm>
            <a:off x="6336529" y="4678245"/>
            <a:ext cx="2111782" cy="196600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2" descr="Звук С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8989" b="49438" l="34032" r="60268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34341" t="9183" r="39397" b="51499"/>
          <a:stretch/>
        </p:blipFill>
        <p:spPr bwMode="auto">
          <a:xfrm>
            <a:off x="436835" y="2826853"/>
            <a:ext cx="1875949" cy="1903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7604537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5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6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  <p:bldP spid="5" grpId="0"/>
    </p:bldLst>
  </p:timing>
</p:sld>
</file>

<file path=ppt/theme/theme1.xml><?xml version="1.0" encoding="utf-8"?>
<a:theme xmlns:a="http://schemas.openxmlformats.org/drawingml/2006/main" name="1_Тема Office">
  <a:themeElements>
    <a:clrScheme name="Бумажная">
      <a:dk1>
        <a:sysClr val="windowText" lastClr="000000"/>
      </a:dk1>
      <a:lt1>
        <a:sysClr val="window" lastClr="FFFFFF"/>
      </a:lt1>
      <a:dk2>
        <a:srgbClr val="444D26"/>
      </a:dk2>
      <a:lt2>
        <a:srgbClr val="FEFAC9"/>
      </a:lt2>
      <a:accent1>
        <a:srgbClr val="A5B592"/>
      </a:accent1>
      <a:accent2>
        <a:srgbClr val="F3A447"/>
      </a:accent2>
      <a:accent3>
        <a:srgbClr val="E7BC29"/>
      </a:accent3>
      <a:accent4>
        <a:srgbClr val="D092A7"/>
      </a:accent4>
      <a:accent5>
        <a:srgbClr val="9C85C0"/>
      </a:accent5>
      <a:accent6>
        <a:srgbClr val="809EC2"/>
      </a:accent6>
      <a:hlink>
        <a:srgbClr val="8E58B6"/>
      </a:hlink>
      <a:folHlink>
        <a:srgbClr val="7F6F6F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2_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929</TotalTime>
  <Words>775</Words>
  <Application>Microsoft Office PowerPoint</Application>
  <PresentationFormat>Экран (4:3)</PresentationFormat>
  <Paragraphs>174</Paragraphs>
  <Slides>28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28</vt:i4>
      </vt:variant>
    </vt:vector>
  </HeadingPairs>
  <TitlesOfParts>
    <vt:vector size="35" baseType="lpstr">
      <vt:lpstr>Arial</vt:lpstr>
      <vt:lpstr>Arial Unicode MS</vt:lpstr>
      <vt:lpstr>Calibri</vt:lpstr>
      <vt:lpstr>Times New Roman</vt:lpstr>
      <vt:lpstr>1_Тема Office</vt:lpstr>
      <vt:lpstr>Тема Office</vt:lpstr>
      <vt:lpstr>2_Тема Office</vt:lpstr>
      <vt:lpstr>Звук и буква У</vt:lpstr>
      <vt:lpstr>Звук [у]</vt:lpstr>
      <vt:lpstr>Где можно услышать : «У – у – у …»</vt:lpstr>
      <vt:lpstr>Презентация PowerPoint</vt:lpstr>
      <vt:lpstr>Презентация PowerPoint</vt:lpstr>
      <vt:lpstr>Презентация PowerPoint</vt:lpstr>
      <vt:lpstr>Помогите утке выбрать предметы, которые начинаются на звук [у]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Отгадай предмет, в названии которого звук [а] «живёт» в середине слова</vt:lpstr>
      <vt:lpstr>Презентация PowerPoint</vt:lpstr>
      <vt:lpstr>Презентация PowerPoint</vt:lpstr>
      <vt:lpstr>Презентация PowerPoint</vt:lpstr>
      <vt:lpstr>Презентация PowerPoint</vt:lpstr>
      <vt:lpstr>«Общее слово»</vt:lpstr>
      <vt:lpstr>Прослушайте стихотворение</vt:lpstr>
      <vt:lpstr>Найди на картинке как можно больше букв у</vt:lpstr>
      <vt:lpstr>Презентация PowerPoint</vt:lpstr>
      <vt:lpstr>Презентация PowerPoint</vt:lpstr>
      <vt:lpstr>Презентация PowerPoint</vt:lpstr>
      <vt:lpstr>источники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Звук и буква У</dc:title>
  <dc:creator>User</dc:creator>
  <cp:lastModifiedBy>RePack by Diakov</cp:lastModifiedBy>
  <cp:revision>107</cp:revision>
  <dcterms:created xsi:type="dcterms:W3CDTF">2011-06-21T07:40:45Z</dcterms:created>
  <dcterms:modified xsi:type="dcterms:W3CDTF">2022-11-02T07:16:11Z</dcterms:modified>
</cp:coreProperties>
</file>