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slideLayouts/slideLayout90.xml" ContentType="application/vnd.openxmlformats-officedocument.presentationml.slideLayout+xml"/>
  <Override PartName="/ppt/slideLayouts/slideLayout9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32" r:id="rId7"/>
    <p:sldMasterId id="2147483744" r:id="rId8"/>
    <p:sldMasterId id="2147483756" r:id="rId9"/>
  </p:sldMasterIdLst>
  <p:sldIdLst>
    <p:sldId id="256" r:id="rId10"/>
    <p:sldId id="257" r:id="rId11"/>
    <p:sldId id="258" r:id="rId12"/>
    <p:sldId id="259" r:id="rId13"/>
    <p:sldId id="260" r:id="rId14"/>
    <p:sldId id="262" r:id="rId15"/>
    <p:sldId id="263" r:id="rId16"/>
    <p:sldId id="264" r:id="rId17"/>
    <p:sldId id="265" r:id="rId18"/>
    <p:sldId id="266" r:id="rId19"/>
    <p:sldId id="271" r:id="rId20"/>
    <p:sldId id="270" r:id="rId21"/>
    <p:sldId id="267" r:id="rId22"/>
    <p:sldId id="272" r:id="rId23"/>
    <p:sldId id="273"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1615540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487028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1856851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51DF6708-98A1-4607-91C7-21E63CE935A0}"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1DF6708-98A1-4607-91C7-21E63CE935A0}" type="slidenum">
              <a:rPr lang="ru-RU" smtClean="0"/>
              <a:pPr/>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51DF6708-98A1-4607-91C7-21E63CE935A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30975233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51DF6708-98A1-4607-91C7-21E63CE935A0}"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6" name="Номер слайда 15"/>
          <p:cNvSpPr>
            <a:spLocks noGrp="1"/>
          </p:cNvSpPr>
          <p:nvPr>
            <p:ph type="sldNum" sz="quarter" idx="11"/>
          </p:nvPr>
        </p:nvSpPr>
        <p:spPr/>
        <p:txBody>
          <a:bodyPr/>
          <a:lstStyle/>
          <a:p>
            <a:fld id="{51DF6708-98A1-4607-91C7-21E63CE935A0}"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8996927-E650-4F04-BB20-8207846962D9}" type="datetimeFigureOut">
              <a:rPr lang="ru-RU" smtClean="0"/>
              <a:pPr/>
              <a:t>26.01.2022</a:t>
            </a:fld>
            <a:endParaRPr lang="ru-RU"/>
          </a:p>
        </p:txBody>
      </p:sp>
      <p:sp>
        <p:nvSpPr>
          <p:cNvPr id="15" name="Номер слайда 14"/>
          <p:cNvSpPr>
            <a:spLocks noGrp="1"/>
          </p:cNvSpPr>
          <p:nvPr>
            <p:ph type="sldNum" sz="quarter" idx="15"/>
          </p:nvPr>
        </p:nvSpPr>
        <p:spPr/>
        <p:txBody>
          <a:bodyPr/>
          <a:lstStyle>
            <a:lvl1pPr algn="ctr">
              <a:defRPr/>
            </a:lvl1pPr>
          </a:lstStyle>
          <a:p>
            <a:fld id="{51DF6708-98A1-4607-91C7-21E63CE935A0}"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51DF6708-98A1-4607-91C7-21E63CE935A0}"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22124345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8996927-E650-4F04-BB20-8207846962D9}" type="datetimeFigureOut">
              <a:rPr lang="ru-RU" smtClean="0"/>
              <a:pPr/>
              <a:t>26.01.2022</a:t>
            </a:fld>
            <a:endParaRPr lang="ru-RU"/>
          </a:p>
        </p:txBody>
      </p:sp>
      <p:sp>
        <p:nvSpPr>
          <p:cNvPr id="9" name="Номер слайда 8"/>
          <p:cNvSpPr>
            <a:spLocks noGrp="1"/>
          </p:cNvSpPr>
          <p:nvPr>
            <p:ph type="sldNum" sz="quarter" idx="15"/>
          </p:nvPr>
        </p:nvSpPr>
        <p:spPr/>
        <p:txBody>
          <a:bodyPr/>
          <a:lstStyle/>
          <a:p>
            <a:fld id="{51DF6708-98A1-4607-91C7-21E63CE935A0}"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9" name="Номер слайда 8"/>
          <p:cNvSpPr>
            <a:spLocks noGrp="1"/>
          </p:cNvSpPr>
          <p:nvPr>
            <p:ph type="sldNum" sz="quarter" idx="11"/>
          </p:nvPr>
        </p:nvSpPr>
        <p:spPr/>
        <p:txBody>
          <a:bodyPr/>
          <a:lstStyle/>
          <a:p>
            <a:fld id="{51DF6708-98A1-4607-91C7-21E63CE935A0}"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6" name="Номер слайда 15"/>
          <p:cNvSpPr>
            <a:spLocks noGrp="1"/>
          </p:cNvSpPr>
          <p:nvPr>
            <p:ph type="sldNum" sz="quarter" idx="11"/>
          </p:nvPr>
        </p:nvSpPr>
        <p:spPr/>
        <p:txBody>
          <a:bodyPr/>
          <a:lstStyle/>
          <a:p>
            <a:fld id="{51DF6708-98A1-4607-91C7-21E63CE935A0}"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8996927-E650-4F04-BB20-8207846962D9}" type="datetimeFigureOut">
              <a:rPr lang="ru-RU" smtClean="0"/>
              <a:pPr/>
              <a:t>26.01.2022</a:t>
            </a:fld>
            <a:endParaRPr lang="ru-RU"/>
          </a:p>
        </p:txBody>
      </p:sp>
      <p:sp>
        <p:nvSpPr>
          <p:cNvPr id="15" name="Номер слайда 14"/>
          <p:cNvSpPr>
            <a:spLocks noGrp="1"/>
          </p:cNvSpPr>
          <p:nvPr>
            <p:ph type="sldNum" sz="quarter" idx="15"/>
          </p:nvPr>
        </p:nvSpPr>
        <p:spPr/>
        <p:txBody>
          <a:bodyPr/>
          <a:lstStyle>
            <a:lvl1pPr algn="ctr">
              <a:defRPr/>
            </a:lvl1pPr>
          </a:lstStyle>
          <a:p>
            <a:fld id="{51DF6708-98A1-4607-91C7-21E63CE935A0}"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51DF6708-98A1-4607-91C7-21E63CE935A0}"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1DF6708-98A1-4607-91C7-21E63CE935A0}"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17456333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8996927-E650-4F04-BB20-8207846962D9}" type="datetimeFigureOut">
              <a:rPr lang="ru-RU" smtClean="0"/>
              <a:pPr/>
              <a:t>26.01.2022</a:t>
            </a:fld>
            <a:endParaRPr lang="ru-RU"/>
          </a:p>
        </p:txBody>
      </p:sp>
      <p:sp>
        <p:nvSpPr>
          <p:cNvPr id="9" name="Номер слайда 8"/>
          <p:cNvSpPr>
            <a:spLocks noGrp="1"/>
          </p:cNvSpPr>
          <p:nvPr>
            <p:ph type="sldNum" sz="quarter" idx="15"/>
          </p:nvPr>
        </p:nvSpPr>
        <p:spPr/>
        <p:txBody>
          <a:bodyPr/>
          <a:lstStyle/>
          <a:p>
            <a:fld id="{51DF6708-98A1-4607-91C7-21E63CE935A0}"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9" name="Номер слайда 8"/>
          <p:cNvSpPr>
            <a:spLocks noGrp="1"/>
          </p:cNvSpPr>
          <p:nvPr>
            <p:ph type="sldNum" sz="quarter" idx="11"/>
          </p:nvPr>
        </p:nvSpPr>
        <p:spPr/>
        <p:txBody>
          <a:bodyPr/>
          <a:lstStyle/>
          <a:p>
            <a:fld id="{51DF6708-98A1-4607-91C7-21E63CE935A0}"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6" name="Slide Number Placeholder 15"/>
          <p:cNvSpPr>
            <a:spLocks noGrp="1"/>
          </p:cNvSpPr>
          <p:nvPr>
            <p:ph type="sldNum" sz="quarter" idx="11"/>
          </p:nvPr>
        </p:nvSpPr>
        <p:spPr/>
        <p:txBody>
          <a:bodyPr/>
          <a:lstStyle/>
          <a:p>
            <a:fld id="{51DF6708-98A1-4607-91C7-21E63CE935A0}" type="slidenum">
              <a:rPr lang="ru-RU" smtClean="0"/>
              <a:pPr/>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5" name="Slide Number Placeholder 14"/>
          <p:cNvSpPr>
            <a:spLocks noGrp="1"/>
          </p:cNvSpPr>
          <p:nvPr>
            <p:ph type="sldNum" sz="quarter" idx="11"/>
          </p:nvPr>
        </p:nvSpPr>
        <p:spPr/>
        <p:txBody>
          <a:bodyPr/>
          <a:lstStyle/>
          <a:p>
            <a:fld id="{51DF6708-98A1-4607-91C7-21E63CE935A0}" type="slidenum">
              <a:rPr lang="ru-RU" smtClean="0"/>
              <a:pPr/>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3" name="Slide Number Placeholder 12"/>
          <p:cNvSpPr>
            <a:spLocks noGrp="1"/>
          </p:cNvSpPr>
          <p:nvPr>
            <p:ph type="sldNum" sz="quarter" idx="11"/>
          </p:nvPr>
        </p:nvSpPr>
        <p:spPr/>
        <p:txBody>
          <a:bodyPr/>
          <a:lstStyle/>
          <a:p>
            <a:fld id="{51DF6708-98A1-4607-91C7-21E63CE935A0}" type="slidenum">
              <a:rPr lang="ru-RU" smtClean="0"/>
              <a:pPr/>
              <a:t>‹#›</a:t>
            </a:fld>
            <a:endParaRPr lang="ru-RU"/>
          </a:p>
        </p:txBody>
      </p:sp>
      <p:sp>
        <p:nvSpPr>
          <p:cNvPr id="14" name="Footer Placeholder 13"/>
          <p:cNvSpPr>
            <a:spLocks noGrp="1"/>
          </p:cNvSpPr>
          <p:nvPr>
            <p:ph type="ftr" sz="quarter" idx="12"/>
          </p:nvPr>
        </p:nvSpPr>
        <p:spPr/>
        <p:txBody>
          <a:bodyPr/>
          <a:lstStyle/>
          <a:p>
            <a:endParaRPr lang="ru-RU"/>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9" name="Slide Number Placeholder 8"/>
          <p:cNvSpPr>
            <a:spLocks noGrp="1"/>
          </p:cNvSpPr>
          <p:nvPr>
            <p:ph type="sldNum" sz="quarter" idx="11"/>
          </p:nvPr>
        </p:nvSpPr>
        <p:spPr/>
        <p:txBody>
          <a:bodyPr/>
          <a:lstStyle/>
          <a:p>
            <a:fld id="{51DF6708-98A1-4607-91C7-21E63CE935A0}"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5" name="Slide Number Placeholder 14"/>
          <p:cNvSpPr>
            <a:spLocks noGrp="1"/>
          </p:cNvSpPr>
          <p:nvPr>
            <p:ph type="sldNum" sz="quarter" idx="11"/>
          </p:nvPr>
        </p:nvSpPr>
        <p:spPr/>
        <p:txBody>
          <a:bodyPr/>
          <a:lstStyle/>
          <a:p>
            <a:fld id="{51DF6708-98A1-4607-91C7-21E63CE935A0}" type="slidenum">
              <a:rPr lang="ru-RU" smtClean="0"/>
              <a:pPr/>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3956222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Slide Number Placeholder 7"/>
          <p:cNvSpPr>
            <a:spLocks noGrp="1"/>
          </p:cNvSpPr>
          <p:nvPr>
            <p:ph type="sldNum" sz="quarter" idx="11"/>
          </p:nvPr>
        </p:nvSpPr>
        <p:spPr/>
        <p:txBody>
          <a:bodyPr/>
          <a:lstStyle/>
          <a:p>
            <a:fld id="{51DF6708-98A1-4607-91C7-21E63CE935A0}"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Slide Number Placeholder 5"/>
          <p:cNvSpPr>
            <a:spLocks noGrp="1"/>
          </p:cNvSpPr>
          <p:nvPr>
            <p:ph type="sldNum" sz="quarter" idx="11"/>
          </p:nvPr>
        </p:nvSpPr>
        <p:spPr/>
        <p:txBody>
          <a:bodyPr/>
          <a:lstStyle/>
          <a:p>
            <a:fld id="{51DF6708-98A1-4607-91C7-21E63CE935A0}" type="slidenum">
              <a:rPr lang="ru-RU" smtClean="0"/>
              <a:pPr/>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6" name="Slide Number Placeholder 15"/>
          <p:cNvSpPr>
            <a:spLocks noGrp="1"/>
          </p:cNvSpPr>
          <p:nvPr>
            <p:ph type="sldNum" sz="quarter" idx="11"/>
          </p:nvPr>
        </p:nvSpPr>
        <p:spPr/>
        <p:txBody>
          <a:bodyPr/>
          <a:lstStyle/>
          <a:p>
            <a:fld id="{51DF6708-98A1-4607-91C7-21E63CE935A0}" type="slidenum">
              <a:rPr lang="ru-RU" smtClean="0"/>
              <a:pPr/>
              <a:t>‹#›</a:t>
            </a:fld>
            <a:endParaRPr lang="ru-RU"/>
          </a:p>
        </p:txBody>
      </p:sp>
      <p:sp>
        <p:nvSpPr>
          <p:cNvPr id="17" name="Footer Placeholder 16"/>
          <p:cNvSpPr>
            <a:spLocks noGrp="1"/>
          </p:cNvSpPr>
          <p:nvPr>
            <p:ph type="ftr" sz="quarter" idx="12"/>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4" name="Slide Number Placeholder 13"/>
          <p:cNvSpPr>
            <a:spLocks noGrp="1"/>
          </p:cNvSpPr>
          <p:nvPr>
            <p:ph type="sldNum" sz="quarter" idx="11"/>
          </p:nvPr>
        </p:nvSpPr>
        <p:spPr/>
        <p:txBody>
          <a:bodyPr/>
          <a:lstStyle/>
          <a:p>
            <a:fld id="{51DF6708-98A1-4607-91C7-21E63CE935A0}"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ru-RU" smtClean="0"/>
              <a:t>Образец заголовка</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51DF6708-98A1-4607-91C7-21E63CE935A0}" type="slidenum">
              <a:rPr lang="ru-RU" smtClean="0"/>
              <a:pPr/>
              <a:t>‹#›</a:t>
            </a:fld>
            <a:endParaRPr lang="ru-RU"/>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ru-RU" smtClean="0"/>
              <a:t>Образец заголовка</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10" name="Slide Number Placeholder 9"/>
          <p:cNvSpPr>
            <a:spLocks noGrp="1"/>
          </p:cNvSpPr>
          <p:nvPr>
            <p:ph type="sldNum" sz="quarter" idx="11"/>
          </p:nvPr>
        </p:nvSpPr>
        <p:spPr/>
        <p:txBody>
          <a:bodyPr/>
          <a:lstStyle/>
          <a:p>
            <a:fld id="{51DF6708-98A1-4607-91C7-21E63CE935A0}" type="slidenum">
              <a:rPr lang="ru-RU" smtClean="0"/>
              <a:pPr/>
              <a:t>‹#›</a:t>
            </a:fld>
            <a:endParaRPr lang="ru-RU"/>
          </a:p>
        </p:txBody>
      </p:sp>
      <p:sp>
        <p:nvSpPr>
          <p:cNvPr id="12" name="Footer Placeholder 11"/>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ru-RU" smtClean="0"/>
              <a:t>Образец заголовка</a:t>
            </a:r>
            <a:endParaRPr lang="en-US" dirty="0"/>
          </a:p>
        </p:txBody>
      </p:sp>
      <p:sp>
        <p:nvSpPr>
          <p:cNvPr id="19" name="Date Placeholder 18"/>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20" name="Slide Number Placeholder 19"/>
          <p:cNvSpPr>
            <a:spLocks noGrp="1"/>
          </p:cNvSpPr>
          <p:nvPr>
            <p:ph type="sldNum" sz="quarter" idx="11"/>
          </p:nvPr>
        </p:nvSpPr>
        <p:spPr/>
        <p:txBody>
          <a:bodyPr/>
          <a:lstStyle/>
          <a:p>
            <a:fld id="{51DF6708-98A1-4607-91C7-21E63CE935A0}" type="slidenum">
              <a:rPr lang="ru-RU" smtClean="0"/>
              <a:pPr/>
              <a:t>‹#›</a:t>
            </a:fld>
            <a:endParaRPr lang="ru-RU"/>
          </a:p>
        </p:txBody>
      </p:sp>
      <p:sp>
        <p:nvSpPr>
          <p:cNvPr id="21" name="Footer Placeholder 20"/>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
        <p:nvSpPr>
          <p:cNvPr id="9" name="Content Placeholder 8"/>
          <p:cNvSpPr>
            <a:spLocks noGrp="1"/>
          </p:cNvSpPr>
          <p:nvPr>
            <p:ph sz="quarter" idx="13"/>
          </p:nvPr>
        </p:nvSpPr>
        <p:spPr>
          <a:xfrm>
            <a:off x="1216152" y="841248"/>
            <a:ext cx="3730752" cy="43891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187123287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1DF6708-98A1-4607-91C7-21E63CE935A0}" type="slidenum">
              <a:rPr lang="ru-RU" smtClean="0"/>
              <a:pPr/>
              <a:t>‹#›</a:t>
            </a:fld>
            <a:endParaRPr lang="ru-RU"/>
          </a:p>
        </p:txBody>
      </p:sp>
      <p:sp>
        <p:nvSpPr>
          <p:cNvPr id="11" name="Content Placeholder 10"/>
          <p:cNvSpPr>
            <a:spLocks noGrp="1"/>
          </p:cNvSpPr>
          <p:nvPr>
            <p:ph sz="quarter" idx="13"/>
          </p:nvPr>
        </p:nvSpPr>
        <p:spPr>
          <a:xfrm>
            <a:off x="1216152" y="1380744"/>
            <a:ext cx="3730752" cy="38404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Slide Number Placeholder 5"/>
          <p:cNvSpPr>
            <a:spLocks noGrp="1"/>
          </p:cNvSpPr>
          <p:nvPr>
            <p:ph type="sldNum" sz="quarter" idx="11"/>
          </p:nvPr>
        </p:nvSpPr>
        <p:spPr/>
        <p:txBody>
          <a:bodyPr/>
          <a:lstStyle/>
          <a:p>
            <a:fld id="{51DF6708-98A1-4607-91C7-21E63CE935A0}" type="slidenum">
              <a:rPr lang="ru-RU" smtClean="0"/>
              <a:pPr/>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Content Placeholder 13"/>
          <p:cNvSpPr>
            <a:spLocks noGrp="1"/>
          </p:cNvSpPr>
          <p:nvPr>
            <p:ph sz="quarter" idx="13"/>
          </p:nvPr>
        </p:nvSpPr>
        <p:spPr>
          <a:xfrm>
            <a:off x="914400" y="381000"/>
            <a:ext cx="4800600" cy="5943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9" name="Date Placeholder 8"/>
          <p:cNvSpPr>
            <a:spLocks noGrp="1"/>
          </p:cNvSpPr>
          <p:nvPr>
            <p:ph type="dt" sz="half" idx="14"/>
          </p:nvPr>
        </p:nvSpPr>
        <p:spPr/>
        <p:txBody>
          <a:bodyPr/>
          <a:lstStyle/>
          <a:p>
            <a:fld id="{B8996927-E650-4F04-BB20-8207846962D9}" type="datetimeFigureOut">
              <a:rPr lang="ru-RU" smtClean="0"/>
              <a:pPr/>
              <a:t>26.01.2022</a:t>
            </a:fld>
            <a:endParaRPr lang="ru-RU"/>
          </a:p>
        </p:txBody>
      </p:sp>
      <p:sp>
        <p:nvSpPr>
          <p:cNvPr id="10" name="Slide Number Placeholder 9"/>
          <p:cNvSpPr>
            <a:spLocks noGrp="1"/>
          </p:cNvSpPr>
          <p:nvPr>
            <p:ph type="sldNum" sz="quarter" idx="15"/>
          </p:nvPr>
        </p:nvSpPr>
        <p:spPr/>
        <p:txBody>
          <a:bodyPr/>
          <a:lstStyle/>
          <a:p>
            <a:fld id="{51DF6708-98A1-4607-91C7-21E63CE935A0}" type="slidenum">
              <a:rPr lang="ru-RU" smtClean="0"/>
              <a:pPr/>
              <a:t>‹#›</a:t>
            </a:fld>
            <a:endParaRPr lang="ru-RU"/>
          </a:p>
        </p:txBody>
      </p:sp>
      <p:sp>
        <p:nvSpPr>
          <p:cNvPr id="13" name="Footer Placeholder 12"/>
          <p:cNvSpPr>
            <a:spLocks noGrp="1"/>
          </p:cNvSpPr>
          <p:nvPr>
            <p:ph type="ftr" sz="quarter" idx="16"/>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1DF6708-98A1-4607-91C7-21E63CE935A0}" type="slidenum">
              <a:rPr lang="ru-RU" smtClean="0"/>
              <a:pPr/>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67452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1DF6708-98A1-4607-91C7-21E63CE935A0}" type="slidenum">
              <a:rPr lang="ru-RU" smtClean="0"/>
              <a:pPr/>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1DF6708-98A1-4607-91C7-21E63CE935A0}" type="slidenum">
              <a:rPr lang="ru-RU" smtClean="0"/>
              <a:pPr/>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1DF6708-98A1-4607-91C7-21E63CE935A0}" type="slidenum">
              <a:rPr lang="ru-RU" smtClean="0"/>
              <a:pPr/>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23232416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1DF6708-98A1-4607-91C7-21E63CE935A0}" type="slidenum">
              <a:rPr lang="ru-RU" smtClean="0"/>
              <a:pPr/>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1DF6708-98A1-4607-91C7-21E63CE935A0}" type="slidenum">
              <a:rPr lang="ru-RU" smtClean="0"/>
              <a:pPr/>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Slide Number Placeholder 7"/>
          <p:cNvSpPr>
            <a:spLocks noGrp="1"/>
          </p:cNvSpPr>
          <p:nvPr>
            <p:ph type="sldNum" sz="quarter" idx="11"/>
          </p:nvPr>
        </p:nvSpPr>
        <p:spPr/>
        <p:txBody>
          <a:bodyPr/>
          <a:lstStyle/>
          <a:p>
            <a:fld id="{51DF6708-98A1-4607-91C7-21E63CE935A0}"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64547612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1DF6708-98A1-4607-91C7-21E63CE935A0}" type="slidenum">
              <a:rPr lang="ru-RU" smtClean="0"/>
              <a:pPr/>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8996927-E650-4F04-BB20-8207846962D9}" type="datetimeFigureOut">
              <a:rPr lang="ru-RU" smtClean="0"/>
              <a:pPr/>
              <a:t>26.01.2022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1DF6708-98A1-4607-91C7-21E63CE935A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996927-E650-4F04-BB20-8207846962D9}" type="datetimeFigureOut">
              <a:rPr lang="ru-RU" smtClean="0"/>
              <a:pPr/>
              <a:t>26.01.2022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DF6708-98A1-4607-91C7-21E63CE935A0}" type="slidenum">
              <a:rPr lang="ru-RU" smtClean="0"/>
              <a:pPr/>
              <a:t>‹#›</a:t>
            </a:fld>
            <a:endParaRPr lang="ru-RU"/>
          </a:p>
        </p:txBody>
      </p:sp>
    </p:spTree>
    <p:extLst>
      <p:ext uri="{BB962C8B-B14F-4D97-AF65-F5344CB8AC3E}">
        <p14:creationId xmlns:p14="http://schemas.microsoft.com/office/powerpoint/2010/main" xmlns="" val="2283244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51DF6708-98A1-4607-91C7-21E63CE935A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8996927-E650-4F04-BB20-8207846962D9}" type="datetimeFigureOut">
              <a:rPr lang="ru-RU" smtClean="0"/>
              <a:pPr/>
              <a:t>26.01.2022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51DF6708-98A1-4607-91C7-21E63CE935A0}"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8996927-E650-4F04-BB20-8207846962D9}" type="datetimeFigureOut">
              <a:rPr lang="ru-RU" smtClean="0"/>
              <a:pPr/>
              <a:t>26.01.2022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51DF6708-98A1-4607-91C7-21E63CE935A0}"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51DF6708-98A1-4607-91C7-21E63CE935A0}"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ru-RU"/>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51DF6708-98A1-4607-91C7-21E63CE935A0}" type="slidenum">
              <a:rPr lang="ru-RU" smtClean="0"/>
              <a:pPr/>
              <a:t>‹#›</a:t>
            </a:fld>
            <a:endParaRPr lang="ru-RU"/>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B8996927-E650-4F04-BB20-8207846962D9}" type="datetimeFigureOut">
              <a:rPr lang="ru-RU" smtClean="0"/>
              <a:pPr/>
              <a:t>26.01.2022</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51DF6708-98A1-4607-91C7-21E63CE935A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51DF6708-98A1-4607-91C7-21E63CE935A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8996927-E650-4F04-BB20-8207846962D9}" type="datetimeFigureOut">
              <a:rPr lang="ru-RU" smtClean="0"/>
              <a:pPr/>
              <a:t>26.01.2022</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51DF6708-98A1-4607-91C7-21E63CE935A0}" type="slidenum">
              <a:rPr lang="ru-RU" smtClean="0"/>
              <a:pPr/>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9.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8.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4.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iblioteka\Desktop\101048623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rot="21025900">
            <a:off x="278395" y="184037"/>
            <a:ext cx="2512276" cy="355990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ctrTitle"/>
          </p:nvPr>
        </p:nvSpPr>
        <p:spPr>
          <a:xfrm>
            <a:off x="901825" y="2780929"/>
            <a:ext cx="7772400" cy="1512168"/>
          </a:xfrm>
        </p:spPr>
        <p:txBody>
          <a:bodyPr>
            <a:noAutofit/>
          </a:bodyPr>
          <a:lstStyle/>
          <a:p>
            <a:r>
              <a:rPr lang="ru-RU" sz="3200" b="1" dirty="0" smtClean="0">
                <a:solidFill>
                  <a:schemeClr val="tx2">
                    <a:lumMod val="75000"/>
                  </a:schemeClr>
                </a:solidFill>
                <a:latin typeface="Batang" pitchFamily="18" charset="-127"/>
                <a:ea typeface="Batang" pitchFamily="18" charset="-127"/>
                <a:cs typeface="Arial" pitchFamily="34" charset="0"/>
              </a:rPr>
              <a:t>История азбук </a:t>
            </a:r>
            <a:br>
              <a:rPr lang="ru-RU" sz="3200" b="1" dirty="0" smtClean="0">
                <a:solidFill>
                  <a:schemeClr val="tx2">
                    <a:lumMod val="75000"/>
                  </a:schemeClr>
                </a:solidFill>
                <a:latin typeface="Batang" pitchFamily="18" charset="-127"/>
                <a:ea typeface="Batang" pitchFamily="18" charset="-127"/>
                <a:cs typeface="Arial" pitchFamily="34" charset="0"/>
              </a:rPr>
            </a:br>
            <a:r>
              <a:rPr lang="ru-RU" sz="3200" b="1" dirty="0" smtClean="0">
                <a:solidFill>
                  <a:schemeClr val="tx2">
                    <a:lumMod val="75000"/>
                  </a:schemeClr>
                </a:solidFill>
                <a:latin typeface="Batang" pitchFamily="18" charset="-127"/>
                <a:ea typeface="Batang" pitchFamily="18" charset="-127"/>
                <a:cs typeface="Arial" pitchFamily="34" charset="0"/>
              </a:rPr>
              <a:t>Ивана  Федорова и </a:t>
            </a:r>
            <a:br>
              <a:rPr lang="ru-RU" sz="3200" b="1" dirty="0" smtClean="0">
                <a:solidFill>
                  <a:schemeClr val="tx2">
                    <a:lumMod val="75000"/>
                  </a:schemeClr>
                </a:solidFill>
                <a:latin typeface="Batang" pitchFamily="18" charset="-127"/>
                <a:ea typeface="Batang" pitchFamily="18" charset="-127"/>
                <a:cs typeface="Arial" pitchFamily="34" charset="0"/>
              </a:rPr>
            </a:br>
            <a:r>
              <a:rPr lang="ru-RU" sz="3200" b="1" dirty="0" err="1" smtClean="0">
                <a:solidFill>
                  <a:schemeClr val="tx2">
                    <a:lumMod val="75000"/>
                  </a:schemeClr>
                </a:solidFill>
                <a:latin typeface="Batang" pitchFamily="18" charset="-127"/>
                <a:ea typeface="Batang" pitchFamily="18" charset="-127"/>
                <a:cs typeface="Arial" pitchFamily="34" charset="0"/>
              </a:rPr>
              <a:t>Кариона</a:t>
            </a:r>
            <a:r>
              <a:rPr lang="ru-RU" sz="3200" b="1" dirty="0" smtClean="0">
                <a:solidFill>
                  <a:schemeClr val="tx2">
                    <a:lumMod val="75000"/>
                  </a:schemeClr>
                </a:solidFill>
                <a:latin typeface="Batang" pitchFamily="18" charset="-127"/>
                <a:ea typeface="Batang" pitchFamily="18" charset="-127"/>
                <a:cs typeface="Arial" pitchFamily="34" charset="0"/>
              </a:rPr>
              <a:t>  Истомина</a:t>
            </a:r>
            <a:endParaRPr lang="ru-RU" sz="3200" b="1" dirty="0">
              <a:solidFill>
                <a:schemeClr val="tx2">
                  <a:lumMod val="75000"/>
                </a:schemeClr>
              </a:solidFill>
              <a:latin typeface="Batang" pitchFamily="18" charset="-127"/>
              <a:ea typeface="Batang" pitchFamily="18" charset="-127"/>
              <a:cs typeface="Arial" pitchFamily="34" charset="0"/>
            </a:endParaRPr>
          </a:p>
        </p:txBody>
      </p:sp>
      <p:pic>
        <p:nvPicPr>
          <p:cNvPr id="1027" name="Picture 3" descr="C:\Users\biblioteka\Desktop\untitled.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268290">
            <a:off x="4803971" y="158356"/>
            <a:ext cx="4169126" cy="273598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Заголовок 1"/>
          <p:cNvSpPr txBox="1">
            <a:spLocks/>
          </p:cNvSpPr>
          <p:nvPr/>
        </p:nvSpPr>
        <p:spPr>
          <a:xfrm>
            <a:off x="5364088" y="4365105"/>
            <a:ext cx="3145606" cy="1440159"/>
          </a:xfrm>
          <a:prstGeom prst="rect">
            <a:avLst/>
          </a:prstGeom>
        </p:spPr>
        <p:txBody>
          <a:bodyPr vert="horz" lIns="91440" tIns="45720" rIns="91440" bIns="45720" rtlCol="0" anchor="b">
            <a:noAutofit/>
          </a:bodyPr>
          <a:lstStyle>
            <a:lvl1pPr algn="ctr" defTabSz="914400" rtl="0" eaLnBrk="1" latinLnBrk="0" hangingPunct="1">
              <a:spcBef>
                <a:spcPct val="0"/>
              </a:spcBef>
              <a:buNone/>
              <a:defRPr sz="48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endParaRPr lang="ru-RU" sz="1400" b="1" dirty="0">
              <a:latin typeface="Batang" pitchFamily="18" charset="-127"/>
              <a:ea typeface="Batang" pitchFamily="18" charset="-127"/>
              <a:cs typeface="Arial" pitchFamily="34" charset="0"/>
            </a:endParaRPr>
          </a:p>
        </p:txBody>
      </p:sp>
    </p:spTree>
    <p:extLst>
      <p:ext uri="{BB962C8B-B14F-4D97-AF65-F5344CB8AC3E}">
        <p14:creationId xmlns:p14="http://schemas.microsoft.com/office/powerpoint/2010/main" xmlns="" val="3360073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4690864" cy="3168352"/>
          </a:xfrm>
        </p:spPr>
        <p:txBody>
          <a:bodyPr>
            <a:noAutofit/>
          </a:bodyPr>
          <a:lstStyle/>
          <a:p>
            <a:pPr algn="l"/>
            <a:r>
              <a:rPr lang="ru-RU" sz="1600" dirty="0" smtClean="0"/>
              <a:t>	В 1694 году (325 лет назад) выходит в свет </a:t>
            </a:r>
            <a:r>
              <a:rPr lang="ru-RU" sz="1600" dirty="0" smtClean="0">
                <a:solidFill>
                  <a:srgbClr val="FF0000"/>
                </a:solidFill>
              </a:rPr>
              <a:t>первая иллюстрированная  </a:t>
            </a:r>
            <a:r>
              <a:rPr lang="ru-RU" sz="1600" dirty="0" smtClean="0"/>
              <a:t>азбука </a:t>
            </a:r>
            <a:r>
              <a:rPr lang="ru-RU" sz="1600" dirty="0" err="1" smtClean="0"/>
              <a:t>Кариона</a:t>
            </a:r>
            <a:r>
              <a:rPr lang="ru-RU" sz="1600" dirty="0" smtClean="0"/>
              <a:t> Истомина. 	</a:t>
            </a:r>
            <a:br>
              <a:rPr lang="ru-RU" sz="1600" dirty="0" smtClean="0"/>
            </a:br>
            <a:r>
              <a:rPr lang="ru-RU" sz="1600" dirty="0"/>
              <a:t>	</a:t>
            </a:r>
            <a:r>
              <a:rPr lang="ru-RU" sz="1600" dirty="0" smtClean="0"/>
              <a:t>Рукописный </a:t>
            </a:r>
            <a:r>
              <a:rPr lang="ru-RU" sz="1600" dirty="0"/>
              <a:t>экземпляр, расписанный золотом и красками, </a:t>
            </a:r>
            <a:r>
              <a:rPr lang="ru-RU" sz="1600" dirty="0" err="1"/>
              <a:t>Карион</a:t>
            </a:r>
            <a:r>
              <a:rPr lang="ru-RU" sz="1600" dirty="0"/>
              <a:t> Истомин поднес в 1692 году матери Петра I, царице Наталии Кирилловне, для ее внука, царевича Алексея. </a:t>
            </a:r>
            <a:r>
              <a:rPr lang="ru-RU" sz="1600" dirty="0" smtClean="0"/>
              <a:t/>
            </a:r>
            <a:br>
              <a:rPr lang="ru-RU" sz="1600" dirty="0" smtClean="0"/>
            </a:br>
            <a:r>
              <a:rPr lang="ru-RU" sz="1600" dirty="0"/>
              <a:t>	</a:t>
            </a:r>
            <a:r>
              <a:rPr lang="ru-RU" sz="1600" dirty="0" smtClean="0"/>
              <a:t>Другой </a:t>
            </a:r>
            <a:r>
              <a:rPr lang="ru-RU" sz="1600" dirty="0"/>
              <a:t>экземпляр рукописного букваря получили двоюродные сестры </a:t>
            </a:r>
            <a:r>
              <a:rPr lang="ru-RU" sz="1600" dirty="0" smtClean="0"/>
              <a:t>царевича -  </a:t>
            </a:r>
            <a:r>
              <a:rPr lang="ru-RU" sz="1600" dirty="0"/>
              <a:t>малолетние </a:t>
            </a:r>
            <a:r>
              <a:rPr lang="ru-RU" sz="1600" dirty="0" smtClean="0"/>
              <a:t>дочери  </a:t>
            </a:r>
            <a:r>
              <a:rPr lang="ru-RU" sz="1600" dirty="0"/>
              <a:t>царя </a:t>
            </a:r>
            <a:r>
              <a:rPr lang="ru-RU" sz="1600" dirty="0" smtClean="0"/>
              <a:t>Иоанна Алексеевича</a:t>
            </a:r>
            <a:r>
              <a:rPr lang="ru-RU" sz="1600" dirty="0"/>
              <a:t>.</a:t>
            </a:r>
            <a:br>
              <a:rPr lang="ru-RU" sz="1600" dirty="0"/>
            </a:br>
            <a:endParaRPr lang="ru-RU" sz="1600" dirty="0"/>
          </a:p>
        </p:txBody>
      </p:sp>
      <p:pic>
        <p:nvPicPr>
          <p:cNvPr id="4" name="Рисунок 3" descr="Букварь Кариона Истомина"/>
          <p:cNvPicPr/>
          <p:nvPr/>
        </p:nvPicPr>
        <p:blipFill>
          <a:blip r:embed="rId2">
            <a:extLst>
              <a:ext uri="{28A0092B-C50C-407E-A947-70E740481C1C}">
                <a14:useLocalDpi xmlns:a14="http://schemas.microsoft.com/office/drawing/2010/main" xmlns="" val="0"/>
              </a:ext>
            </a:extLst>
          </a:blip>
          <a:srcRect/>
          <a:stretch>
            <a:fillRect/>
          </a:stretch>
        </p:blipFill>
        <p:spPr bwMode="auto">
          <a:xfrm>
            <a:off x="5508104" y="260648"/>
            <a:ext cx="3168352" cy="4176464"/>
          </a:xfrm>
          <a:prstGeom prst="rect">
            <a:avLst/>
          </a:prstGeom>
          <a:noFill/>
          <a:ln>
            <a:noFill/>
          </a:ln>
        </p:spPr>
      </p:pic>
      <p:pic>
        <p:nvPicPr>
          <p:cNvPr id="5122" name="Picture 2" descr="C:\Users\biblioteka\Desktop\24-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99592" y="3645024"/>
            <a:ext cx="3941046" cy="28037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38663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biblioteka\Desktop\90389848_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31840" y="213857"/>
            <a:ext cx="2272284" cy="3200400"/>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C:\Users\biblioteka\Desktop\90389847_4.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20720177">
            <a:off x="368019" y="445369"/>
            <a:ext cx="2240280" cy="3195828"/>
          </a:xfrm>
          <a:prstGeom prst="rect">
            <a:avLst/>
          </a:prstGeom>
          <a:noFill/>
          <a:extLst>
            <a:ext uri="{909E8E84-426E-40DD-AFC4-6F175D3DCCD1}">
              <a14:hiddenFill xmlns:a14="http://schemas.microsoft.com/office/drawing/2010/main" xmlns="">
                <a:solidFill>
                  <a:srgbClr val="FFFFFF"/>
                </a:solidFill>
              </a14:hiddenFill>
            </a:ext>
          </a:extLst>
        </p:spPr>
      </p:pic>
      <p:pic>
        <p:nvPicPr>
          <p:cNvPr id="8196" name="Picture 4" descr="C:\Users\biblioteka\Desktop\90389736_2.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38428" y="3212976"/>
            <a:ext cx="2295144" cy="319582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4067944" y="4005064"/>
            <a:ext cx="4572000" cy="1477328"/>
          </a:xfrm>
          <a:prstGeom prst="rect">
            <a:avLst/>
          </a:prstGeom>
        </p:spPr>
        <p:txBody>
          <a:bodyPr>
            <a:spAutoFit/>
          </a:bodyPr>
          <a:lstStyle/>
          <a:p>
            <a:r>
              <a:rPr lang="ru-RU" b="1" dirty="0" smtClean="0"/>
              <a:t>	</a:t>
            </a:r>
            <a:r>
              <a:rPr lang="ru-RU" dirty="0" smtClean="0"/>
              <a:t>Так </a:t>
            </a:r>
            <a:r>
              <a:rPr lang="ru-RU" dirty="0"/>
              <a:t>выглядели листы из этого рукописного букваря. </a:t>
            </a:r>
            <a:endParaRPr lang="ru-RU" dirty="0" smtClean="0"/>
          </a:p>
          <a:p>
            <a:r>
              <a:rPr lang="ru-RU" b="1" dirty="0"/>
              <a:t>	</a:t>
            </a:r>
            <a:r>
              <a:rPr lang="ru-RU" dirty="0" smtClean="0"/>
              <a:t>Каждой </a:t>
            </a:r>
            <a:r>
              <a:rPr lang="ru-RU" dirty="0"/>
              <a:t>букве посвящалась особая страница, которая расширяла представление ребёнка об окружающем мире. </a:t>
            </a:r>
          </a:p>
        </p:txBody>
      </p:sp>
    </p:spTree>
    <p:extLst>
      <p:ext uri="{BB962C8B-B14F-4D97-AF65-F5344CB8AC3E}">
        <p14:creationId xmlns:p14="http://schemas.microsoft.com/office/powerpoint/2010/main" xmlns="" val="23501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90266"/>
          </a:xfrm>
        </p:spPr>
        <p:txBody>
          <a:bodyPr>
            <a:noAutofit/>
          </a:bodyPr>
          <a:lstStyle/>
          <a:p>
            <a:r>
              <a:rPr lang="ru-RU" sz="2000" b="1" dirty="0" smtClean="0"/>
              <a:t>В 1694 году </a:t>
            </a:r>
            <a:r>
              <a:rPr lang="ru-RU" sz="2000" b="1" dirty="0" err="1" smtClean="0"/>
              <a:t>Карион</a:t>
            </a:r>
            <a:r>
              <a:rPr lang="ru-RU" sz="2000" b="1" dirty="0" smtClean="0"/>
              <a:t> Истомин выпускает печатную версию своего труда  тиражом 106 экземпляров.  «Лицевой букварь» имел 44 листа, на каждом из которых изображена буквица и рядом предметы на эту букву, нравоучительные стихи и пояснения. Гравюры по собственным рисункам исполнил Леонтий Бунин. Одна из этих книг хранится в Публичной библиотеке Санкт-Петербурга.</a:t>
            </a:r>
            <a:endParaRPr lang="ru-RU" sz="2000" dirty="0"/>
          </a:p>
        </p:txBody>
      </p:sp>
      <p:pic>
        <p:nvPicPr>
          <p:cNvPr id="9218" name="Picture 2" descr="C:\Users\biblioteka\Desktop\90390807_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81400" y="2506632"/>
            <a:ext cx="2493996" cy="3980145"/>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C:\Users\biblioteka\Desktop\90390810_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28183" y="2506633"/>
            <a:ext cx="2540559" cy="3980144"/>
          </a:xfrm>
          <a:prstGeom prst="rect">
            <a:avLst/>
          </a:prstGeom>
          <a:noFill/>
          <a:extLst>
            <a:ext uri="{909E8E84-426E-40DD-AFC4-6F175D3DCCD1}">
              <a14:hiddenFill xmlns:a14="http://schemas.microsoft.com/office/drawing/2010/main" xmlns="">
                <a:solidFill>
                  <a:srgbClr val="FFFFFF"/>
                </a:solidFill>
              </a14:hiddenFill>
            </a:ext>
          </a:extLst>
        </p:spPr>
      </p:pic>
      <p:pic>
        <p:nvPicPr>
          <p:cNvPr id="9220" name="Picture 4" descr="C:\Users\biblioteka\Desktop\90390805_2.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552" y="2506632"/>
            <a:ext cx="2501772" cy="40108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294545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biblioteka\Desktop\100115637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94825" y="476672"/>
            <a:ext cx="5686786" cy="554461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323528" y="1700808"/>
            <a:ext cx="3096344" cy="3416320"/>
          </a:xfrm>
          <a:prstGeom prst="rect">
            <a:avLst/>
          </a:prstGeom>
        </p:spPr>
        <p:txBody>
          <a:bodyPr wrap="square">
            <a:spAutoFit/>
          </a:bodyPr>
          <a:lstStyle/>
          <a:p>
            <a:r>
              <a:rPr lang="ru-RU" dirty="0" smtClean="0"/>
              <a:t>«Букварь» </a:t>
            </a:r>
            <a:r>
              <a:rPr lang="ru-RU" dirty="0" err="1" smtClean="0"/>
              <a:t>Кариона</a:t>
            </a:r>
            <a:r>
              <a:rPr lang="ru-RU" dirty="0" smtClean="0"/>
              <a:t> Истомина впервые был адресован не только мальчикам, но и девочкам. А ведь тогда считалось, что девочек обучать грамоте ни к чему. В период, когда о женском равноправии не могло идти речи, появление учебника для девочек в том числе, было прогрессивным явлением.</a:t>
            </a:r>
            <a:endParaRPr lang="ru-RU" dirty="0"/>
          </a:p>
        </p:txBody>
      </p:sp>
    </p:spTree>
    <p:extLst>
      <p:ext uri="{BB962C8B-B14F-4D97-AF65-F5344CB8AC3E}">
        <p14:creationId xmlns:p14="http://schemas.microsoft.com/office/powerpoint/2010/main" xmlns="" val="28681159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88024" y="355318"/>
            <a:ext cx="3942184" cy="5909310"/>
          </a:xfrm>
          <a:prstGeom prst="rect">
            <a:avLst/>
          </a:prstGeom>
        </p:spPr>
        <p:txBody>
          <a:bodyPr wrap="square">
            <a:spAutoFit/>
          </a:bodyPr>
          <a:lstStyle/>
          <a:p>
            <a:r>
              <a:rPr lang="ru-RU" dirty="0" smtClean="0"/>
              <a:t>Всего </a:t>
            </a:r>
            <a:r>
              <a:rPr lang="ru-RU" dirty="0"/>
              <a:t>в «Букваре» более 400 иллюстраций. Все они помогали в обучении грамоте, в быстром усвоении материала, поскольку дело касалось тех предметов, которые встречались учащемуся каждый день. </a:t>
            </a:r>
            <a:r>
              <a:rPr lang="ru-RU" dirty="0" smtClean="0"/>
              <a:t> Например</a:t>
            </a:r>
            <a:r>
              <a:rPr lang="ru-RU" dirty="0"/>
              <a:t>, изображения животных, не встречавшиеся русскому человеку в родных краях, показывали всё разнообразие животного мира, что пробуждало в школьнике интерес к изучению нового, а яркий образ способствовал лучшему запоминанию букв. </a:t>
            </a:r>
          </a:p>
          <a:p>
            <a:r>
              <a:rPr lang="ru-RU" dirty="0" smtClean="0"/>
              <a:t>Это </a:t>
            </a:r>
            <a:r>
              <a:rPr lang="ru-RU" dirty="0"/>
              <a:t>была первая в России печатная книга для детей с картинками, да ещё цветными! </a:t>
            </a:r>
            <a:r>
              <a:rPr lang="ru-RU" dirty="0" smtClean="0"/>
              <a:t>По его букварю учился Петр 1. </a:t>
            </a:r>
          </a:p>
          <a:p>
            <a:r>
              <a:rPr lang="ru-RU" dirty="0" err="1" smtClean="0"/>
              <a:t>Карион</a:t>
            </a:r>
            <a:r>
              <a:rPr lang="ru-RU" dirty="0" smtClean="0"/>
              <a:t> </a:t>
            </a:r>
            <a:r>
              <a:rPr lang="ru-RU" dirty="0"/>
              <a:t>Истомин впервые на Руси провозгласил истину: малый ребёнок вначале смотрит, а потом читает.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00012"/>
            <a:ext cx="4691620" cy="6656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16955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iblioteka\Desktop\img1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74724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437112"/>
            <a:ext cx="8291264" cy="1728192"/>
          </a:xfrm>
        </p:spPr>
        <p:txBody>
          <a:bodyPr>
            <a:normAutofit fontScale="92500" lnSpcReduction="20000"/>
          </a:bodyPr>
          <a:lstStyle/>
          <a:p>
            <a:pPr marL="0" indent="0">
              <a:buNone/>
            </a:pPr>
            <a:r>
              <a:rPr lang="ru-RU" b="1" dirty="0"/>
              <a:t>Было  время, когда люди не умели ни писать, ни читать, когда не было букв. Если хотелось поделиться какой-то радостью, например, поведать об удачной охоте, они рисовали на палочке, дощечке или даже на </a:t>
            </a:r>
            <a:r>
              <a:rPr lang="ru-RU" b="1" dirty="0" smtClean="0"/>
              <a:t>скале.</a:t>
            </a:r>
            <a:endParaRPr lang="ru-RU" dirty="0"/>
          </a:p>
        </p:txBody>
      </p:sp>
      <p:pic>
        <p:nvPicPr>
          <p:cNvPr id="4" name="Picture 2" descr="C:\Users\biblioteka\Desktop\origina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31640" y="186261"/>
            <a:ext cx="6624736" cy="41044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2435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0" y="188640"/>
            <a:ext cx="4114800" cy="6192688"/>
          </a:xfrm>
        </p:spPr>
        <p:txBody>
          <a:bodyPr>
            <a:normAutofit/>
          </a:bodyPr>
          <a:lstStyle/>
          <a:p>
            <a:pPr marL="0" indent="0">
              <a:buNone/>
            </a:pPr>
            <a:r>
              <a:rPr lang="ru-RU" sz="2400" b="1" dirty="0"/>
              <a:t>Немного позднее египтяне научились составлять целые послания в картинках. Они же стали писать значками, каждый из которых обозначал какое-нибудь слово. Такие значки называются иероглифами.</a:t>
            </a:r>
            <a:endParaRPr lang="ru-RU" sz="2400" dirty="0"/>
          </a:p>
        </p:txBody>
      </p:sp>
      <p:pic>
        <p:nvPicPr>
          <p:cNvPr id="2050" name="Picture 2" descr="C:\Users\biblioteka\Desktop\s120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88640"/>
            <a:ext cx="4168884" cy="62646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4125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7944" y="116632"/>
            <a:ext cx="4618856" cy="1800200"/>
          </a:xfrm>
        </p:spPr>
        <p:txBody>
          <a:bodyPr>
            <a:noAutofit/>
          </a:bodyPr>
          <a:lstStyle/>
          <a:p>
            <a:pPr algn="l"/>
            <a:r>
              <a:rPr lang="ru-RU" sz="1800" b="1" dirty="0"/>
              <a:t>Позже финикийцы придумали буквы. Каждая - один звук. Но они записывали только согласные. Например, «Купил 8 горшков масла» записывали так: «</a:t>
            </a:r>
            <a:r>
              <a:rPr lang="ru-RU" sz="1800" b="1" dirty="0" err="1"/>
              <a:t>Кпл</a:t>
            </a:r>
            <a:r>
              <a:rPr lang="ru-RU" sz="1800" b="1" dirty="0"/>
              <a:t> 8 </a:t>
            </a:r>
            <a:r>
              <a:rPr lang="ru-RU" sz="1800" b="1" dirty="0" err="1"/>
              <a:t>гршкв</a:t>
            </a:r>
            <a:r>
              <a:rPr lang="ru-RU" sz="1800" b="1" dirty="0"/>
              <a:t> </a:t>
            </a:r>
            <a:r>
              <a:rPr lang="ru-RU" sz="1800" b="1" dirty="0" err="1"/>
              <a:t>мсл</a:t>
            </a:r>
            <a:r>
              <a:rPr lang="ru-RU" sz="1800" b="1" dirty="0"/>
              <a:t>». </a:t>
            </a:r>
            <a:endParaRPr lang="ru-RU" sz="1800" dirty="0"/>
          </a:p>
        </p:txBody>
      </p:sp>
      <p:pic>
        <p:nvPicPr>
          <p:cNvPr id="3074" name="Picture 2" descr="C:\Users\biblioteka\Desktop\461383_origina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199968"/>
            <a:ext cx="3706314" cy="567730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4067944" y="2050653"/>
            <a:ext cx="4392488" cy="1754326"/>
          </a:xfrm>
          <a:prstGeom prst="rect">
            <a:avLst/>
          </a:prstGeom>
        </p:spPr>
        <p:txBody>
          <a:bodyPr wrap="square">
            <a:spAutoFit/>
          </a:bodyPr>
          <a:lstStyle/>
          <a:p>
            <a:r>
              <a:rPr lang="ru-RU" b="1" dirty="0" smtClean="0"/>
              <a:t>Греки познакомились с письмом финикийцев и добавили в него новые буквы – для обозначения гласных. Так появился первый в мире настоящий алфавит. </a:t>
            </a:r>
            <a:r>
              <a:rPr lang="ru-RU" dirty="0" smtClean="0"/>
              <a:t/>
            </a:r>
            <a:br>
              <a:rPr lang="ru-RU" dirty="0" smtClean="0"/>
            </a:br>
            <a:endParaRPr lang="ru-RU" dirty="0"/>
          </a:p>
        </p:txBody>
      </p:sp>
      <p:pic>
        <p:nvPicPr>
          <p:cNvPr id="7" name="Picture 2" descr="C:\Users\biblioteka\Desktop\grecheskiy-alfavit-768x57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100233" y="3510985"/>
            <a:ext cx="4680520" cy="30487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28999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3928" y="1052736"/>
            <a:ext cx="4762872" cy="1656184"/>
          </a:xfrm>
        </p:spPr>
        <p:txBody>
          <a:bodyPr>
            <a:noAutofit/>
          </a:bodyPr>
          <a:lstStyle/>
          <a:p>
            <a:pPr algn="l"/>
            <a:r>
              <a:rPr lang="ru-RU" sz="1600" b="1" dirty="0"/>
              <a:t>Появлению русской азбуки мы обязаны братьям Кириллу и </a:t>
            </a:r>
            <a:r>
              <a:rPr lang="ru-RU" sz="1600" b="1" dirty="0" err="1"/>
              <a:t>Мефодию</a:t>
            </a:r>
            <a:r>
              <a:rPr lang="ru-RU" sz="1600" b="1" dirty="0"/>
              <a:t>. Славянский алфавит придумал Кирилл. Все началось с того, что братья были посланы византийским императором в Моравию – научить местных славян богослужению на славянском языке. Конечно, им нельзя было обойтись без алфавита, чтобы записать переводы священных книг. Константин (он же Кирилл) составил славянский алфавит на основе греческого</a:t>
            </a:r>
            <a:r>
              <a:rPr lang="ru-RU" sz="1600" b="1" dirty="0" smtClean="0"/>
              <a:t>. </a:t>
            </a:r>
            <a:br>
              <a:rPr lang="ru-RU" sz="1600" b="1" dirty="0" smtClean="0"/>
            </a:br>
            <a:r>
              <a:rPr lang="ru-RU" sz="1200" b="1" dirty="0"/>
              <a:t/>
            </a:r>
            <a:br>
              <a:rPr lang="ru-RU" sz="1200" b="1" dirty="0"/>
            </a:br>
            <a:r>
              <a:rPr lang="ru-RU" sz="1100" b="1" dirty="0" smtClean="0"/>
              <a:t/>
            </a:r>
            <a:br>
              <a:rPr lang="ru-RU" sz="1100" b="1" dirty="0" smtClean="0"/>
            </a:br>
            <a:endParaRPr lang="ru-RU" sz="1100" dirty="0"/>
          </a:p>
        </p:txBody>
      </p:sp>
      <p:sp>
        <p:nvSpPr>
          <p:cNvPr id="3" name="Объект 2"/>
          <p:cNvSpPr>
            <a:spLocks noGrp="1"/>
          </p:cNvSpPr>
          <p:nvPr>
            <p:ph idx="1"/>
          </p:nvPr>
        </p:nvSpPr>
        <p:spPr>
          <a:xfrm>
            <a:off x="395536" y="2996952"/>
            <a:ext cx="3528392" cy="3600400"/>
          </a:xfrm>
        </p:spPr>
        <p:txBody>
          <a:bodyPr>
            <a:noAutofit/>
          </a:bodyPr>
          <a:lstStyle/>
          <a:p>
            <a:pPr marL="0" indent="0">
              <a:buNone/>
            </a:pPr>
            <a:r>
              <a:rPr lang="ru-RU" sz="1600" b="1" dirty="0">
                <a:solidFill>
                  <a:prstClr val="black"/>
                </a:solidFill>
                <a:ea typeface="+mj-ea"/>
                <a:cs typeface="+mj-cs"/>
              </a:rPr>
              <a:t>Некоторые буквы он взял из других алфавитов или придумал сам.</a:t>
            </a:r>
            <a:r>
              <a:rPr lang="ru-RU" sz="1600" dirty="0">
                <a:solidFill>
                  <a:prstClr val="black"/>
                </a:solidFill>
                <a:ea typeface="+mj-ea"/>
                <a:cs typeface="+mj-cs"/>
              </a:rPr>
              <a:t/>
            </a:r>
            <a:br>
              <a:rPr lang="ru-RU" sz="1600" dirty="0">
                <a:solidFill>
                  <a:prstClr val="black"/>
                </a:solidFill>
                <a:ea typeface="+mj-ea"/>
                <a:cs typeface="+mj-cs"/>
              </a:rPr>
            </a:br>
            <a:r>
              <a:rPr lang="ru-RU" sz="1600" b="1" dirty="0">
                <a:solidFill>
                  <a:prstClr val="black"/>
                </a:solidFill>
                <a:ea typeface="+mj-ea"/>
                <a:cs typeface="+mj-cs"/>
              </a:rPr>
              <a:t>Азбука, составленная им, носит название глаголицы. Впоследствии буквам алфавита придали форму, более похожую на греческое письмо. Некоторое время славяне использовали обе азбуки, но затем глаголица вышла из употребления. Более новую славянскую азбуку назвали кириллицей – в честь Кирилла. От нее и происходит наш русский алфавит (а также украинский, белорусский, сербский и болгарский).</a:t>
            </a:r>
            <a:r>
              <a:rPr lang="ru-RU" sz="1600" dirty="0">
                <a:solidFill>
                  <a:prstClr val="black"/>
                </a:solidFill>
                <a:ea typeface="+mj-ea"/>
                <a:cs typeface="+mj-cs"/>
              </a:rPr>
              <a:t/>
            </a:r>
            <a:br>
              <a:rPr lang="ru-RU" sz="1600" dirty="0">
                <a:solidFill>
                  <a:prstClr val="black"/>
                </a:solidFill>
                <a:ea typeface="+mj-ea"/>
                <a:cs typeface="+mj-cs"/>
              </a:rPr>
            </a:br>
            <a:endParaRPr lang="ru-RU" sz="1600" dirty="0"/>
          </a:p>
        </p:txBody>
      </p:sp>
      <p:pic>
        <p:nvPicPr>
          <p:cNvPr id="4099" name="Picture 3" descr="C:\Users\biblioteka\Desktop\_1_~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381000"/>
            <a:ext cx="3528392" cy="2423931"/>
          </a:xfrm>
          <a:prstGeom prst="rect">
            <a:avLst/>
          </a:prstGeom>
          <a:noFill/>
          <a:extLst>
            <a:ext uri="{909E8E84-426E-40DD-AFC4-6F175D3DCCD1}">
              <a14:hiddenFill xmlns:a14="http://schemas.microsoft.com/office/drawing/2010/main" xmlns="">
                <a:solidFill>
                  <a:srgbClr val="FFFFFF"/>
                </a:solidFill>
              </a14:hiddenFill>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88024" y="2986933"/>
            <a:ext cx="3716435" cy="3845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78042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smtClean="0"/>
              <a:t>445 лет назад появился первый русский печатный букварь, по которому обучались грамоте взрослые и дети. А напечатал его впервые </a:t>
            </a:r>
            <a:r>
              <a:rPr lang="ru-RU" sz="2000" dirty="0"/>
              <a:t>Иван Федоров в 1574 </a:t>
            </a:r>
            <a:r>
              <a:rPr lang="ru-RU" sz="2000" dirty="0" smtClean="0"/>
              <a:t>году по просьбе Ивана Грозного. </a:t>
            </a:r>
            <a:endParaRPr lang="ru-RU" sz="2000" dirty="0"/>
          </a:p>
        </p:txBody>
      </p:sp>
      <p:pic>
        <p:nvPicPr>
          <p:cNvPr id="1026" name="Picture 2" descr="C:\Users\biblioteka\Desktop\apostle.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35696" y="1350786"/>
            <a:ext cx="5832648" cy="411784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4524190" y="5693525"/>
            <a:ext cx="4572000" cy="923330"/>
          </a:xfrm>
          <a:prstGeom prst="rect">
            <a:avLst/>
          </a:prstGeom>
        </p:spPr>
        <p:txBody>
          <a:bodyPr>
            <a:spAutoFit/>
          </a:bodyPr>
          <a:lstStyle/>
          <a:p>
            <a:r>
              <a:rPr lang="ru-RU" b="1" i="1" dirty="0"/>
              <a:t>«для пользы  русского народа и ради скорого младенческого научения</a:t>
            </a:r>
            <a:r>
              <a:rPr lang="ru-RU" b="1" i="1" dirty="0" smtClean="0"/>
              <a:t>»</a:t>
            </a:r>
          </a:p>
          <a:p>
            <a:pPr algn="r"/>
            <a:r>
              <a:rPr lang="ru-RU" b="1" i="1" dirty="0" smtClean="0"/>
              <a:t>Иван Федоров</a:t>
            </a:r>
            <a:endParaRPr lang="ru-RU" b="1" i="1" dirty="0"/>
          </a:p>
        </p:txBody>
      </p:sp>
    </p:spTree>
    <p:extLst>
      <p:ext uri="{BB962C8B-B14F-4D97-AF65-F5344CB8AC3E}">
        <p14:creationId xmlns:p14="http://schemas.microsoft.com/office/powerpoint/2010/main" xmlns="" val="21389508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Сегодня в мире существует единственный экземпляр этой книги, который прекрасно сохранился. Находится он в библиотеке Гарвардского университета США </a:t>
            </a:r>
            <a:endParaRPr lang="ru-RU" sz="2000" dirty="0"/>
          </a:p>
        </p:txBody>
      </p:sp>
      <p:pic>
        <p:nvPicPr>
          <p:cNvPr id="2050" name="Picture 2" descr="C:\Users\biblioteka\Desktop\1200px-Grand&amp;Great_(2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5616" y="1340768"/>
            <a:ext cx="6768075" cy="50760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8035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88640"/>
            <a:ext cx="4608512" cy="5937523"/>
          </a:xfrm>
        </p:spPr>
        <p:txBody>
          <a:bodyPr>
            <a:normAutofit fontScale="62500" lnSpcReduction="20000"/>
          </a:bodyPr>
          <a:lstStyle/>
          <a:p>
            <a:pPr marL="0" indent="0">
              <a:buNone/>
            </a:pPr>
            <a:r>
              <a:rPr lang="ru-RU" sz="2200" dirty="0" smtClean="0"/>
              <a:t>	</a:t>
            </a:r>
            <a:r>
              <a:rPr lang="ru-RU" sz="2900" dirty="0" smtClean="0">
                <a:latin typeface="Times New Roman" pitchFamily="18" charset="0"/>
                <a:cs typeface="Times New Roman" pitchFamily="18" charset="0"/>
              </a:rPr>
              <a:t>Книга </a:t>
            </a:r>
            <a:r>
              <a:rPr lang="ru-RU" sz="2900" dirty="0">
                <a:latin typeface="Times New Roman" pitchFamily="18" charset="0"/>
                <a:cs typeface="Times New Roman" pitchFamily="18" charset="0"/>
              </a:rPr>
              <a:t>не имеет никакого заглавия, поэтому ее называют еще и азбукой и </a:t>
            </a:r>
            <a:r>
              <a:rPr lang="ru-RU" sz="2900" dirty="0" smtClean="0">
                <a:latin typeface="Times New Roman" pitchFamily="18" charset="0"/>
                <a:cs typeface="Times New Roman" pitchFamily="18" charset="0"/>
              </a:rPr>
              <a:t>грамматикой.  Составлена </a:t>
            </a:r>
            <a:r>
              <a:rPr lang="ru-RU" sz="2900" dirty="0">
                <a:latin typeface="Times New Roman" pitchFamily="18" charset="0"/>
                <a:cs typeface="Times New Roman" pitchFamily="18" charset="0"/>
              </a:rPr>
              <a:t>она из пяти </a:t>
            </a:r>
            <a:r>
              <a:rPr lang="ru-RU" sz="2900" dirty="0" err="1">
                <a:latin typeface="Times New Roman" pitchFamily="18" charset="0"/>
                <a:cs typeface="Times New Roman" pitchFamily="18" charset="0"/>
              </a:rPr>
              <a:t>восьмилистных</a:t>
            </a:r>
            <a:r>
              <a:rPr lang="ru-RU" sz="2900" dirty="0">
                <a:latin typeface="Times New Roman" pitchFamily="18" charset="0"/>
                <a:cs typeface="Times New Roman" pitchFamily="18" charset="0"/>
              </a:rPr>
              <a:t> тетрадей, что соответствует 80 </a:t>
            </a:r>
            <a:r>
              <a:rPr lang="ru-RU" sz="2900" dirty="0" smtClean="0">
                <a:latin typeface="Times New Roman" pitchFamily="18" charset="0"/>
                <a:cs typeface="Times New Roman" pitchFamily="18" charset="0"/>
              </a:rPr>
              <a:t>страницам. </a:t>
            </a:r>
            <a:r>
              <a:rPr lang="ru-RU" sz="2900" dirty="0">
                <a:latin typeface="Times New Roman" pitchFamily="18" charset="0"/>
                <a:cs typeface="Times New Roman" pitchFamily="18" charset="0"/>
              </a:rPr>
              <a:t>На каждой странице по 15 строк. Написана азбука на старославянском языке. Некоторые ее страницы украшены характерными для изданий Ивана Федорова заставками в виде фрагментов из сплетающихся листьев, бутонов, цветов и шишек</a:t>
            </a:r>
            <a:r>
              <a:rPr lang="ru-RU" sz="2900" dirty="0" smtClean="0">
                <a:latin typeface="Times New Roman" pitchFamily="18" charset="0"/>
                <a:cs typeface="Times New Roman" pitchFamily="18" charset="0"/>
              </a:rPr>
              <a:t>.</a:t>
            </a:r>
          </a:p>
          <a:p>
            <a:pPr marL="0" indent="0">
              <a:buNone/>
            </a:pPr>
            <a:r>
              <a:rPr lang="ru-RU" sz="2900" dirty="0" smtClean="0">
                <a:latin typeface="Times New Roman" pitchFamily="18" charset="0"/>
                <a:cs typeface="Times New Roman" pitchFamily="18" charset="0"/>
              </a:rPr>
              <a:t>	Две страницы (обороты 4 и 40 листов) пустые. В книге отсутствует нумерация страниц. </a:t>
            </a:r>
          </a:p>
          <a:p>
            <a:pPr marL="0" indent="0">
              <a:buNone/>
            </a:pPr>
            <a:r>
              <a:rPr lang="ru-RU" sz="2900" dirty="0" smtClean="0">
                <a:latin typeface="Times New Roman" pitchFamily="18" charset="0"/>
                <a:cs typeface="Times New Roman" pitchFamily="18" charset="0"/>
              </a:rPr>
              <a:t>	Азбука скромно оформлена пятью заставками и тремя концовками. </a:t>
            </a:r>
            <a:r>
              <a:rPr lang="ru-RU" sz="2900" dirty="0">
                <a:latin typeface="Times New Roman" pitchFamily="18" charset="0"/>
                <a:cs typeface="Times New Roman" pitchFamily="18" charset="0"/>
              </a:rPr>
              <a:t>Первую страницу занимают 45 строчных букв кириллицы. Причем алфавит приводится в прямом и обратном порядках, а также в разбивку 8-ю колонками. Вероятно, такой прием повторения алфавита помогал лучшему запоминанию.</a:t>
            </a:r>
          </a:p>
          <a:p>
            <a:pPr marL="0" indent="0">
              <a:buNone/>
            </a:pPr>
            <a:r>
              <a:rPr lang="ru-RU" sz="2000" dirty="0" smtClean="0"/>
              <a:t>	</a:t>
            </a:r>
            <a:r>
              <a:rPr lang="ru-RU" sz="2000" dirty="0"/>
              <a:t>	</a:t>
            </a:r>
          </a:p>
          <a:p>
            <a:pPr marL="0" indent="0">
              <a:buNone/>
            </a:pPr>
            <a:r>
              <a:rPr lang="ru-RU" sz="2000" dirty="0" smtClean="0"/>
              <a:t>	</a:t>
            </a:r>
            <a:endParaRPr lang="ru-RU" sz="2000" dirty="0"/>
          </a:p>
        </p:txBody>
      </p:sp>
      <p:pic>
        <p:nvPicPr>
          <p:cNvPr id="3074" name="Picture 2" descr="C:\Users\biblioteka\Desktop\p_20180413_142131_hd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1512" y="260648"/>
            <a:ext cx="3942438" cy="52565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52983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biblioteka\Desktop\00002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65470" y="978987"/>
            <a:ext cx="5256584" cy="436395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395536" y="332656"/>
            <a:ext cx="8352928" cy="646331"/>
          </a:xfrm>
          <a:prstGeom prst="rect">
            <a:avLst/>
          </a:prstGeom>
        </p:spPr>
        <p:txBody>
          <a:bodyPr wrap="square">
            <a:spAutoFit/>
          </a:bodyPr>
          <a:lstStyle/>
          <a:p>
            <a:r>
              <a:rPr lang="ru-RU" dirty="0"/>
              <a:t>Завершают азбуку две гравюры: на одной – герб города Львова, на другой – типографический знак первопечатника.  </a:t>
            </a:r>
          </a:p>
        </p:txBody>
      </p:sp>
      <p:sp>
        <p:nvSpPr>
          <p:cNvPr id="5" name="Прямоугольник 4"/>
          <p:cNvSpPr/>
          <p:nvPr/>
        </p:nvSpPr>
        <p:spPr>
          <a:xfrm>
            <a:off x="611560" y="5661248"/>
            <a:ext cx="8136904" cy="646331"/>
          </a:xfrm>
          <a:prstGeom prst="rect">
            <a:avLst/>
          </a:prstGeom>
        </p:spPr>
        <p:txBody>
          <a:bodyPr wrap="square">
            <a:spAutoFit/>
          </a:bodyPr>
          <a:lstStyle/>
          <a:p>
            <a:r>
              <a:rPr lang="ru-RU" dirty="0" smtClean="0"/>
              <a:t>В честь  первопечатника  Ивана Фёдорова в Москве </a:t>
            </a:r>
            <a:r>
              <a:rPr lang="ru-RU" dirty="0"/>
              <a:t>27 сентября 1909 года</a:t>
            </a:r>
          </a:p>
          <a:p>
            <a:r>
              <a:rPr lang="ru-RU" dirty="0" smtClean="0"/>
              <a:t>был открыт памятник.</a:t>
            </a:r>
            <a:endParaRPr lang="ru-RU" dirty="0"/>
          </a:p>
        </p:txBody>
      </p:sp>
    </p:spTree>
    <p:extLst>
      <p:ext uri="{BB962C8B-B14F-4D97-AF65-F5344CB8AC3E}">
        <p14:creationId xmlns:p14="http://schemas.microsoft.com/office/powerpoint/2010/main" xmlns="" val="3823438747"/>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7.jpeg"/></Relationships>
</file>

<file path=ppt/theme/_rels/theme6.xml.rels><?xml version="1.0" encoding="UTF-8" standalone="yes"?>
<Relationships xmlns="http://schemas.openxmlformats.org/package/2006/relationships"><Relationship Id="rId1" Type="http://schemas.openxmlformats.org/officeDocument/2006/relationships/image" Target="../media/image8.jpeg"/></Relationships>
</file>

<file path=ppt/theme/_rels/them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eg"/></Relationships>
</file>

<file path=ppt/theme/_rels/them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eg"/></Relationships>
</file>

<file path=ppt/theme/_rels/theme9.xml.rels><?xml version="1.0" encoding="UTF-8" standalone="yes"?>
<Relationships xmlns="http://schemas.openxmlformats.org/package/2006/relationships"><Relationship Id="rId1" Type="http://schemas.openxmlformats.org/officeDocument/2006/relationships/image" Target="../media/image12.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3.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4.xml><?xml version="1.0" encoding="utf-8"?>
<a:theme xmlns:a="http://schemas.openxmlformats.org/drawingml/2006/main" name="1_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5.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6.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8.xml><?xml version="1.0" encoding="utf-8"?>
<a:theme xmlns:a="http://schemas.openxmlformats.org/drawingml/2006/main" name="1_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9.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730</TotalTime>
  <Words>523</Words>
  <Application>Microsoft Office PowerPoint</Application>
  <PresentationFormat>Экран (4:3)</PresentationFormat>
  <Paragraphs>27</Paragraphs>
  <Slides>15</Slides>
  <Notes>0</Notes>
  <HiddenSlides>0</HiddenSlides>
  <MMClips>0</MMClips>
  <ScaleCrop>false</ScaleCrop>
  <HeadingPairs>
    <vt:vector size="4" baseType="variant">
      <vt:variant>
        <vt:lpstr>Тема</vt:lpstr>
      </vt:variant>
      <vt:variant>
        <vt:i4>9</vt:i4>
      </vt:variant>
      <vt:variant>
        <vt:lpstr>Заголовки слайдов</vt:lpstr>
      </vt:variant>
      <vt:variant>
        <vt:i4>15</vt:i4>
      </vt:variant>
    </vt:vector>
  </HeadingPairs>
  <TitlesOfParts>
    <vt:vector size="24" baseType="lpstr">
      <vt:lpstr>Тема Office</vt:lpstr>
      <vt:lpstr>Кнопка</vt:lpstr>
      <vt:lpstr>Бумажная</vt:lpstr>
      <vt:lpstr>1_Бумажная</vt:lpstr>
      <vt:lpstr>Базовая</vt:lpstr>
      <vt:lpstr>Thermal</vt:lpstr>
      <vt:lpstr>Твердый переплет</vt:lpstr>
      <vt:lpstr>1_Твердый переплет</vt:lpstr>
      <vt:lpstr>Исполнительная</vt:lpstr>
      <vt:lpstr>История азбук  Ивана  Федорова и  Кариона  Истомина</vt:lpstr>
      <vt:lpstr>Слайд 2</vt:lpstr>
      <vt:lpstr>Слайд 3</vt:lpstr>
      <vt:lpstr>Позже финикийцы придумали буквы. Каждая - один звук. Но они записывали только согласные. Например, «Купил 8 горшков масла» записывали так: «Кпл 8 гршкв мсл». </vt:lpstr>
      <vt:lpstr>Появлению русской азбуки мы обязаны братьям Кириллу и Мефодию. Славянский алфавит придумал Кирилл. Все началось с того, что братья были посланы византийским императором в Моравию – научить местных славян богослужению на славянском языке. Конечно, им нельзя было обойтись без алфавита, чтобы записать переводы священных книг. Константин (он же Кирилл) составил славянский алфавит на основе греческого.    </vt:lpstr>
      <vt:lpstr>445 лет назад появился первый русский печатный букварь, по которому обучались грамоте взрослые и дети. А напечатал его впервые Иван Федоров в 1574 году по просьбе Ивана Грозного. </vt:lpstr>
      <vt:lpstr>Сегодня в мире существует единственный экземпляр этой книги, который прекрасно сохранился. Находится он в библиотеке Гарвардского университета США </vt:lpstr>
      <vt:lpstr>Слайд 8</vt:lpstr>
      <vt:lpstr>Слайд 9</vt:lpstr>
      <vt:lpstr> В 1694 году (325 лет назад) выходит в свет первая иллюстрированная  азбука Кариона Истомина.    Рукописный экземпляр, расписанный золотом и красками, Карион Истомин поднес в 1692 году матери Петра I, царице Наталии Кирилловне, для ее внука, царевича Алексея.   Другой экземпляр рукописного букваря получили двоюродные сестры царевича -  малолетние дочери  царя Иоанна Алексеевича. </vt:lpstr>
      <vt:lpstr>Слайд 11</vt:lpstr>
      <vt:lpstr>В 1694 году Карион Истомин выпускает печатную версию своего труда  тиражом 106 экземпляров.  «Лицевой букварь» имел 44 листа, на каждом из которых изображена буквица и рядом предметы на эту букву, нравоучительные стихи и пояснения. Гравюры по собственным рисункам исполнил Леонтий Бунин. Одна из этих книг хранится в Публичной библиотеке Санкт-Петербурга.</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biblioteka</dc:creator>
  <cp:lastModifiedBy>виолетта</cp:lastModifiedBy>
  <cp:revision>29</cp:revision>
  <dcterms:created xsi:type="dcterms:W3CDTF">2019-04-15T08:51:50Z</dcterms:created>
  <dcterms:modified xsi:type="dcterms:W3CDTF">2022-01-26T04:49:25Z</dcterms:modified>
</cp:coreProperties>
</file>