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1" r:id="rId1"/>
  </p:sldMasterIdLst>
  <p:sldIdLst>
    <p:sldId id="257" r:id="rId2"/>
    <p:sldId id="258" r:id="rId3"/>
    <p:sldId id="259" r:id="rId4"/>
    <p:sldId id="260" r:id="rId5"/>
    <p:sldId id="261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6"/>
          <p:cNvGrpSpPr/>
          <p:nvPr/>
        </p:nvGrpSpPr>
        <p:grpSpPr>
          <a:xfrm>
            <a:off x="-8466" y="-8468"/>
            <a:ext cx="9169804" cy="6874935"/>
            <a:chOff x="-8466" y="-8468"/>
            <a:chExt cx="9169804" cy="6874935"/>
          </a:xfrm>
        </p:grpSpPr>
        <p:cxnSp>
          <p:nvCxnSpPr>
            <p:cNvPr id="17" name="Straight Connector 16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8" name="Straight Connector 17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9" name="Freeform 18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0" name="Freeform 19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1" name="Freeform 20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3" name="Freeform 22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Freeform 23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Freeform 24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28" name="Freeform 27"/>
            <p:cNvSpPr/>
            <p:nvPr/>
          </p:nvSpPr>
          <p:spPr>
            <a:xfrm>
              <a:off x="-8466" y="-8468"/>
              <a:ext cx="863600" cy="5698067"/>
            </a:xfrm>
            <a:custGeom>
              <a:avLst/>
              <a:gdLst/>
              <a:ahLst/>
              <a:cxnLst/>
              <a:rect l="l" t="t" r="r" b="b"/>
              <a:pathLst>
                <a:path w="863600" h="5698067">
                  <a:moveTo>
                    <a:pt x="0" y="8467"/>
                  </a:moveTo>
                  <a:lnTo>
                    <a:pt x="863600" y="0"/>
                  </a:lnTo>
                  <a:lnTo>
                    <a:pt x="863600" y="16934"/>
                  </a:lnTo>
                  <a:lnTo>
                    <a:pt x="0" y="5698067"/>
                  </a:lnTo>
                  <a:lnTo>
                    <a:pt x="0" y="8467"/>
                  </a:ln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30595" y="2404534"/>
            <a:ext cx="5826719" cy="1646302"/>
          </a:xfrm>
        </p:spPr>
        <p:txBody>
          <a:bodyPr anchor="b">
            <a:noAutofit/>
          </a:bodyPr>
          <a:lstStyle>
            <a:lvl1pPr algn="r">
              <a:defRPr sz="5400">
                <a:solidFill>
                  <a:schemeClr val="accent1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30595" y="4050834"/>
            <a:ext cx="5826719" cy="1096899"/>
          </a:xfrm>
        </p:spPr>
        <p:txBody>
          <a:bodyPr anchor="t"/>
          <a:lstStyle>
            <a:lvl1pPr marL="0" indent="0" algn="r">
              <a:buNone/>
              <a:defRPr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0496712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Заголовок и подпис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3403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4470400"/>
            <a:ext cx="6347714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25739027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1101074" y="3632200"/>
            <a:ext cx="5419804" cy="381000"/>
          </a:xfrm>
        </p:spPr>
        <p:txBody>
          <a:bodyPr anchor="ctr">
            <a:noAutofit/>
          </a:bodyPr>
          <a:lstStyle>
            <a:lvl1pPr marL="0" indent="0">
              <a:buFontTx/>
              <a:buNone/>
              <a:defRPr sz="16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470400"/>
            <a:ext cx="6347715" cy="1570962"/>
          </a:xfrm>
        </p:spPr>
        <p:txBody>
          <a:bodyPr anchor="ctr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142491676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Карточка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1931988"/>
            <a:ext cx="6347715" cy="2595460"/>
          </a:xfrm>
        </p:spPr>
        <p:txBody>
          <a:bodyPr anchor="b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27996504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Цитата карточки имен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74885" y="609600"/>
            <a:ext cx="6072182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4" name="TextBox 23"/>
          <p:cNvSpPr txBox="1"/>
          <p:nvPr/>
        </p:nvSpPr>
        <p:spPr>
          <a:xfrm>
            <a:off x="482711" y="790378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“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6747699" y="2886556"/>
            <a:ext cx="457319" cy="584776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lvl="0"/>
            <a:r>
              <a:rPr lang="en-US" sz="8000" baseline="0" dirty="0">
                <a:ln w="3175" cmpd="sng">
                  <a:noFill/>
                </a:ln>
                <a:solidFill>
                  <a:schemeClr val="accent1">
                    <a:lumMod val="60000"/>
                    <a:lumOff val="40000"/>
                  </a:schemeClr>
                </a:solidFill>
                <a:effectLst/>
                <a:latin typeface="Arial"/>
              </a:rPr>
              <a:t>”</a:t>
            </a:r>
          </a:p>
        </p:txBody>
      </p:sp>
    </p:spTree>
    <p:extLst>
      <p:ext uri="{BB962C8B-B14F-4D97-AF65-F5344CB8AC3E}">
        <p14:creationId xmlns:p14="http://schemas.microsoft.com/office/powerpoint/2010/main" val="361869702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Истина или лож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15848" y="609600"/>
            <a:ext cx="6341465" cy="3022600"/>
          </a:xfrm>
        </p:spPr>
        <p:txBody>
          <a:bodyPr anchor="ctr">
            <a:normAutofit/>
          </a:bodyPr>
          <a:lstStyle>
            <a:lvl1pPr algn="l">
              <a:defRPr sz="44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23" name="Text Placeholder 9"/>
          <p:cNvSpPr>
            <a:spLocks noGrp="1"/>
          </p:cNvSpPr>
          <p:nvPr>
            <p:ph type="body" sz="quarter" idx="13"/>
          </p:nvPr>
        </p:nvSpPr>
        <p:spPr>
          <a:xfrm>
            <a:off x="609597" y="4013200"/>
            <a:ext cx="6347716" cy="514248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FontTx/>
              <a:buNone/>
              <a:defRPr/>
            </a:lvl2pPr>
            <a:lvl3pPr marL="914400" indent="0">
              <a:buFontTx/>
              <a:buNone/>
              <a:defRPr/>
            </a:lvl3pPr>
            <a:lvl4pPr marL="1371600" indent="0">
              <a:buFontTx/>
              <a:buNone/>
              <a:defRPr/>
            </a:lvl4pPr>
            <a:lvl5pPr marL="1828800" indent="0">
              <a:buFontTx/>
              <a:buNone/>
              <a:defRPr/>
            </a:lvl5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1513914"/>
          </a:xfrm>
        </p:spPr>
        <p:txBody>
          <a:bodyPr anchor="t">
            <a:normAutofit/>
          </a:bodyPr>
          <a:lstStyle>
            <a:lvl1pPr marL="0" indent="0" algn="l">
              <a:buNone/>
              <a:defRPr sz="18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40465944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90056709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977312" y="609600"/>
            <a:ext cx="978812" cy="5251451"/>
          </a:xfrm>
        </p:spPr>
        <p:txBody>
          <a:bodyPr vert="eaVert" anchor="ctr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599" y="609600"/>
            <a:ext cx="5195026" cy="5251451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6712634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7386213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8" y="2700868"/>
            <a:ext cx="6347715" cy="1826581"/>
          </a:xfrm>
        </p:spPr>
        <p:txBody>
          <a:bodyPr anchor="b"/>
          <a:lstStyle>
            <a:lvl1pPr algn="l">
              <a:defRPr sz="4000" b="0" cap="none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8" y="4527448"/>
            <a:ext cx="6347715" cy="860400"/>
          </a:xfrm>
        </p:spPr>
        <p:txBody>
          <a:bodyPr anchor="t"/>
          <a:lstStyle>
            <a:lvl1pPr marL="0" indent="0" algn="l">
              <a:buNone/>
              <a:defRPr sz="2000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61159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2160589"/>
            <a:ext cx="3088109" cy="3880772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869204" y="2160590"/>
            <a:ext cx="3088110" cy="3880773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600"/>
            </a:lvl2pPr>
            <a:lvl3pPr>
              <a:defRPr sz="1400"/>
            </a:lvl3pPr>
            <a:lvl4pPr>
              <a:defRPr sz="1200"/>
            </a:lvl4pPr>
            <a:lvl5pPr>
              <a:defRPr sz="1200"/>
            </a:lvl5pPr>
            <a:lvl6pPr>
              <a:defRPr sz="1200"/>
            </a:lvl6pPr>
            <a:lvl7pPr>
              <a:defRPr sz="1200"/>
            </a:lvl7pPr>
            <a:lvl8pPr>
              <a:defRPr sz="1200"/>
            </a:lvl8pPr>
            <a:lvl9pPr>
              <a:defRPr sz="12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5265576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599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866640" y="2160983"/>
            <a:ext cx="3090672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866640" y="2737246"/>
            <a:ext cx="3090672" cy="330411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6892850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4" cy="1320800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7736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4040748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1498604"/>
            <a:ext cx="2790182" cy="1278466"/>
          </a:xfrm>
        </p:spPr>
        <p:txBody>
          <a:bodyPr anchor="b">
            <a:normAutofit/>
          </a:bodyPr>
          <a:lstStyle>
            <a:lvl1pPr>
              <a:defRPr sz="2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1275" y="514925"/>
            <a:ext cx="3386037" cy="5526437"/>
          </a:xfrm>
        </p:spPr>
        <p:txBody>
          <a:bodyPr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2777069"/>
            <a:ext cx="2790182" cy="2584449"/>
          </a:xfrm>
        </p:spPr>
        <p:txBody>
          <a:bodyPr>
            <a:normAutofit/>
          </a:bodyPr>
          <a:lstStyle>
            <a:lvl1pPr marL="0" indent="0">
              <a:buNone/>
              <a:defRPr sz="14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1852297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599" y="4800600"/>
            <a:ext cx="6347714" cy="566738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609599" y="609600"/>
            <a:ext cx="6347714" cy="3845718"/>
          </a:xfrm>
        </p:spPr>
        <p:txBody>
          <a:bodyPr anchor="t"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600"/>
            </a:lvl2pPr>
            <a:lvl3pPr marL="914400" indent="0">
              <a:buNone/>
              <a:defRPr sz="16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599" y="5367338"/>
            <a:ext cx="6347714" cy="674024"/>
          </a:xfrm>
        </p:spPr>
        <p:txBody>
          <a:bodyPr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07243064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/>
          <p:cNvGrpSpPr/>
          <p:nvPr/>
        </p:nvGrpSpPr>
        <p:grpSpPr>
          <a:xfrm>
            <a:off x="-8467" y="-8468"/>
            <a:ext cx="9169805" cy="6874935"/>
            <a:chOff x="-8467" y="-8468"/>
            <a:chExt cx="9169805" cy="6874935"/>
          </a:xfrm>
        </p:grpSpPr>
        <p:sp>
          <p:nvSpPr>
            <p:cNvPr id="7" name="Freeform 6"/>
            <p:cNvSpPr/>
            <p:nvPr/>
          </p:nvSpPr>
          <p:spPr>
            <a:xfrm>
              <a:off x="-8467" y="4013200"/>
              <a:ext cx="457200" cy="2853267"/>
            </a:xfrm>
            <a:custGeom>
              <a:avLst/>
              <a:gdLst/>
              <a:ahLst/>
              <a:cxnLst/>
              <a:rect l="l" t="t" r="r" b="b"/>
              <a:pathLst>
                <a:path w="457200" h="2853267">
                  <a:moveTo>
                    <a:pt x="0" y="0"/>
                  </a:moveTo>
                  <a:lnTo>
                    <a:pt x="457200" y="2853267"/>
                  </a:lnTo>
                  <a:lnTo>
                    <a:pt x="0" y="2844800"/>
                  </a:lnTo>
                  <a:cubicBezTo>
                    <a:pt x="2822" y="1905000"/>
                    <a:pt x="5645" y="965200"/>
                    <a:pt x="0" y="0"/>
                  </a:cubicBezTo>
                  <a:close/>
                </a:path>
              </a:pathLst>
            </a:custGeom>
            <a:solidFill>
              <a:schemeClr val="accent1">
                <a:alpha val="8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cxnSp>
          <p:nvCxnSpPr>
            <p:cNvPr id="8" name="Straight Connector 7"/>
            <p:cNvCxnSpPr/>
            <p:nvPr/>
          </p:nvCxnSpPr>
          <p:spPr>
            <a:xfrm flipV="1">
              <a:off x="5130830" y="4175605"/>
              <a:ext cx="4022475" cy="2682396"/>
            </a:xfrm>
            <a:prstGeom prst="line">
              <a:avLst/>
            </a:prstGeom>
            <a:ln w="9525">
              <a:solidFill>
                <a:schemeClr val="bg1">
                  <a:lumMod val="8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" name="Straight Connector 8"/>
            <p:cNvCxnSpPr/>
            <p:nvPr/>
          </p:nvCxnSpPr>
          <p:spPr>
            <a:xfrm>
              <a:off x="7042707" y="0"/>
              <a:ext cx="1219200" cy="6858000"/>
            </a:xfrm>
            <a:prstGeom prst="line">
              <a:avLst/>
            </a:prstGeom>
            <a:ln w="9525"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/>
            </a:lnRef>
            <a:fillRef idx="0">
              <a:schemeClr val="accent1"/>
            </a:fillRef>
            <a:effectRef idx="1">
              <a:schemeClr val="accent1"/>
            </a:effectRef>
            <a:fontRef idx="minor">
              <a:schemeClr val="tx1"/>
            </a:fontRef>
          </p:style>
        </p:cxnSp>
        <p:sp>
          <p:nvSpPr>
            <p:cNvPr id="10" name="Freeform 9"/>
            <p:cNvSpPr/>
            <p:nvPr/>
          </p:nvSpPr>
          <p:spPr>
            <a:xfrm>
              <a:off x="6891896" y="1"/>
              <a:ext cx="2269442" cy="6866466"/>
            </a:xfrm>
            <a:custGeom>
              <a:avLst/>
              <a:gdLst/>
              <a:ahLst/>
              <a:cxnLst/>
              <a:rect l="l" t="t" r="r" b="b"/>
              <a:pathLst>
                <a:path w="2269442" h="6866466">
                  <a:moveTo>
                    <a:pt x="2023534" y="0"/>
                  </a:moveTo>
                  <a:lnTo>
                    <a:pt x="0" y="6858000"/>
                  </a:lnTo>
                  <a:lnTo>
                    <a:pt x="2269067" y="6866466"/>
                  </a:lnTo>
                  <a:cubicBezTo>
                    <a:pt x="2271889" y="4580466"/>
                    <a:pt x="2257778" y="2294466"/>
                    <a:pt x="2260600" y="8466"/>
                  </a:cubicBezTo>
                  <a:lnTo>
                    <a:pt x="2023534" y="0"/>
                  </a:lnTo>
                  <a:close/>
                </a:path>
              </a:pathLst>
            </a:custGeom>
            <a:solidFill>
              <a:schemeClr val="accent1">
                <a:alpha val="3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1" name="Freeform 10"/>
            <p:cNvSpPr/>
            <p:nvPr/>
          </p:nvSpPr>
          <p:spPr>
            <a:xfrm>
              <a:off x="7205158" y="-8467"/>
              <a:ext cx="1948147" cy="6866467"/>
            </a:xfrm>
            <a:custGeom>
              <a:avLst/>
              <a:gdLst/>
              <a:ahLst/>
              <a:cxnLst/>
              <a:rect l="l" t="t" r="r" b="b"/>
              <a:pathLst>
                <a:path w="1948147" h="6866467">
                  <a:moveTo>
                    <a:pt x="0" y="0"/>
                  </a:moveTo>
                  <a:lnTo>
                    <a:pt x="1202267" y="6866467"/>
                  </a:lnTo>
                  <a:lnTo>
                    <a:pt x="1947333" y="6866467"/>
                  </a:lnTo>
                  <a:cubicBezTo>
                    <a:pt x="1944511" y="4577645"/>
                    <a:pt x="1950155" y="2288822"/>
                    <a:pt x="1947333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2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2" name="Freeform 11"/>
            <p:cNvSpPr/>
            <p:nvPr/>
          </p:nvSpPr>
          <p:spPr>
            <a:xfrm>
              <a:off x="6637896" y="3920066"/>
              <a:ext cx="2513565" cy="2937933"/>
            </a:xfrm>
            <a:custGeom>
              <a:avLst/>
              <a:gdLst/>
              <a:ahLst/>
              <a:cxnLst/>
              <a:rect l="l" t="t" r="r" b="b"/>
              <a:pathLst>
                <a:path w="3259667" h="3810000">
                  <a:moveTo>
                    <a:pt x="0" y="3810000"/>
                  </a:moveTo>
                  <a:lnTo>
                    <a:pt x="3251200" y="0"/>
                  </a:lnTo>
                  <a:cubicBezTo>
                    <a:pt x="3254022" y="1270000"/>
                    <a:pt x="3256845" y="2540000"/>
                    <a:pt x="3259667" y="3810000"/>
                  </a:cubicBezTo>
                  <a:lnTo>
                    <a:pt x="0" y="3810000"/>
                  </a:lnTo>
                  <a:close/>
                </a:path>
              </a:pathLst>
            </a:custGeom>
            <a:solidFill>
              <a:schemeClr val="accent2">
                <a:alpha val="72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3" name="Freeform 12"/>
            <p:cNvSpPr/>
            <p:nvPr/>
          </p:nvSpPr>
          <p:spPr>
            <a:xfrm>
              <a:off x="7010429" y="-8467"/>
              <a:ext cx="2142876" cy="6866467"/>
            </a:xfrm>
            <a:custGeom>
              <a:avLst/>
              <a:gdLst/>
              <a:ahLst/>
              <a:cxnLst/>
              <a:rect l="l" t="t" r="r" b="b"/>
              <a:pathLst>
                <a:path w="2853267" h="6866467">
                  <a:moveTo>
                    <a:pt x="0" y="0"/>
                  </a:moveTo>
                  <a:lnTo>
                    <a:pt x="2472267" y="6866467"/>
                  </a:lnTo>
                  <a:lnTo>
                    <a:pt x="2853267" y="6858000"/>
                  </a:lnTo>
                  <a:lnTo>
                    <a:pt x="2853267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chemeClr val="accent2">
                <a:lumMod val="75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8295776" y="-8467"/>
              <a:ext cx="857530" cy="6866467"/>
            </a:xfrm>
            <a:custGeom>
              <a:avLst/>
              <a:gdLst/>
              <a:ahLst/>
              <a:cxnLst/>
              <a:rect l="l" t="t" r="r" b="b"/>
              <a:pathLst>
                <a:path w="1286933" h="6866467">
                  <a:moveTo>
                    <a:pt x="1016000" y="0"/>
                  </a:moveTo>
                  <a:lnTo>
                    <a:pt x="0" y="6866467"/>
                  </a:lnTo>
                  <a:lnTo>
                    <a:pt x="1286933" y="6866467"/>
                  </a:lnTo>
                  <a:cubicBezTo>
                    <a:pt x="1284111" y="4577645"/>
                    <a:pt x="1281288" y="2288822"/>
                    <a:pt x="1278466" y="0"/>
                  </a:cubicBezTo>
                  <a:lnTo>
                    <a:pt x="1016000" y="0"/>
                  </a:lnTo>
                  <a:close/>
                </a:path>
              </a:pathLst>
            </a:custGeom>
            <a:solidFill>
              <a:schemeClr val="accent1">
                <a:lumMod val="60000"/>
                <a:lumOff val="40000"/>
                <a:alpha val="7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5" name="Freeform 14"/>
            <p:cNvSpPr/>
            <p:nvPr/>
          </p:nvSpPr>
          <p:spPr>
            <a:xfrm>
              <a:off x="8077231" y="-8468"/>
              <a:ext cx="1066770" cy="6866467"/>
            </a:xfrm>
            <a:custGeom>
              <a:avLst/>
              <a:gdLst/>
              <a:ahLst/>
              <a:cxnLst/>
              <a:rect l="l" t="t" r="r" b="b"/>
              <a:pathLst>
                <a:path w="1270244" h="6866467">
                  <a:moveTo>
                    <a:pt x="0" y="0"/>
                  </a:moveTo>
                  <a:lnTo>
                    <a:pt x="1117600" y="6866467"/>
                  </a:lnTo>
                  <a:lnTo>
                    <a:pt x="1270000" y="6866467"/>
                  </a:lnTo>
                  <a:cubicBezTo>
                    <a:pt x="1272822" y="4574822"/>
                    <a:pt x="1250245" y="2291645"/>
                    <a:pt x="1253067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chemeClr val="accent1">
                <a:alpha val="65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8060297" y="4893733"/>
              <a:ext cx="1094086" cy="1964267"/>
            </a:xfrm>
            <a:custGeom>
              <a:avLst/>
              <a:gdLst/>
              <a:ahLst/>
              <a:cxnLst/>
              <a:rect l="l" t="t" r="r" b="b"/>
              <a:pathLst>
                <a:path w="1820333" h="3268133">
                  <a:moveTo>
                    <a:pt x="0" y="3268133"/>
                  </a:moveTo>
                  <a:lnTo>
                    <a:pt x="1811866" y="0"/>
                  </a:lnTo>
                  <a:cubicBezTo>
                    <a:pt x="1814688" y="1086555"/>
                    <a:pt x="1817511" y="2173111"/>
                    <a:pt x="1820333" y="3259666"/>
                  </a:cubicBezTo>
                  <a:lnTo>
                    <a:pt x="0" y="3268133"/>
                  </a:lnTo>
                  <a:close/>
                </a:path>
              </a:pathLst>
            </a:custGeom>
            <a:solidFill>
              <a:schemeClr val="accent1">
                <a:alpha val="80000"/>
              </a:schemeClr>
            </a:soli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599" y="609600"/>
            <a:ext cx="6347713" cy="1320800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599" y="2160590"/>
            <a:ext cx="6347714" cy="388077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405258" y="6041363"/>
            <a:ext cx="684132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19.03.2021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609599" y="6041363"/>
            <a:ext cx="462297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44676" y="6041363"/>
            <a:ext cx="51263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accent1"/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5909229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2" r:id="rId1"/>
    <p:sldLayoutId id="2147483713" r:id="rId2"/>
    <p:sldLayoutId id="2147483714" r:id="rId3"/>
    <p:sldLayoutId id="2147483715" r:id="rId4"/>
    <p:sldLayoutId id="2147483716" r:id="rId5"/>
    <p:sldLayoutId id="2147483717" r:id="rId6"/>
    <p:sldLayoutId id="2147483718" r:id="rId7"/>
    <p:sldLayoutId id="2147483719" r:id="rId8"/>
    <p:sldLayoutId id="2147483720" r:id="rId9"/>
    <p:sldLayoutId id="2147483721" r:id="rId10"/>
    <p:sldLayoutId id="2147483722" r:id="rId11"/>
    <p:sldLayoutId id="2147483723" r:id="rId12"/>
    <p:sldLayoutId id="2147483724" r:id="rId13"/>
    <p:sldLayoutId id="2147483725" r:id="rId14"/>
    <p:sldLayoutId id="2147483726" r:id="rId15"/>
    <p:sldLayoutId id="2147483727" r:id="rId16"/>
  </p:sldLayoutIdLst>
  <p:txStyles>
    <p:titleStyle>
      <a:lvl1pPr algn="l" defTabSz="457200" rtl="0" eaLnBrk="1" latinLnBrk="0" hangingPunct="1">
        <a:spcBef>
          <a:spcPct val="0"/>
        </a:spcBef>
        <a:buNone/>
        <a:defRPr sz="3600" kern="1200">
          <a:solidFill>
            <a:schemeClr val="accent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ts val="1000"/>
        </a:spcBef>
        <a:spcAft>
          <a:spcPts val="0"/>
        </a:spcAft>
        <a:buClr>
          <a:schemeClr val="accent1"/>
        </a:buClr>
        <a:buSzPct val="80000"/>
        <a:buFont typeface="Wingdings 3" charset="2"/>
        <a:buChar char=""/>
        <a:defRPr sz="1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2060848"/>
            <a:ext cx="7776864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Биться мы стойко должны за детей и за землю родную,</a:t>
            </a:r>
          </a:p>
          <a:p>
            <a:r>
              <a:rPr lang="ru-RU" sz="3200" dirty="0" smtClean="0"/>
              <a:t>Грудью удары встречать,</a:t>
            </a:r>
          </a:p>
          <a:p>
            <a:r>
              <a:rPr lang="ru-RU" sz="3200" dirty="0"/>
              <a:t>В</a:t>
            </a:r>
            <a:r>
              <a:rPr lang="ru-RU" sz="3200" dirty="0" smtClean="0"/>
              <a:t> сече души не щадя.</a:t>
            </a:r>
          </a:p>
          <a:p>
            <a:pPr algn="r"/>
            <a:r>
              <a:rPr lang="ru-RU" sz="3200" dirty="0" smtClean="0"/>
              <a:t>Поэт </a:t>
            </a:r>
            <a:r>
              <a:rPr lang="ru-RU" sz="3200" dirty="0" err="1" smtClean="0"/>
              <a:t>Тиртей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268606580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260648"/>
            <a:ext cx="7776864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800" dirty="0" smtClean="0"/>
              <a:t>Задание: заполните недостающие колонки в таблице «Отношение греческого общества к угрозе македонского завоевания»</a:t>
            </a:r>
          </a:p>
          <a:p>
            <a:pPr algn="ctr"/>
            <a:r>
              <a:rPr lang="ru-RU" sz="2800" dirty="0" smtClean="0"/>
              <a:t>§41, стр.198</a:t>
            </a:r>
            <a:endParaRPr lang="ru-RU" sz="2800" dirty="0"/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0736533"/>
              </p:ext>
            </p:extLst>
          </p:nvPr>
        </p:nvGraphicFramePr>
        <p:xfrm>
          <a:off x="395536" y="2492896"/>
          <a:ext cx="8027991" cy="344255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391593"/>
                <a:gridCol w="2720975"/>
                <a:gridCol w="2915423"/>
              </a:tblGrid>
              <a:tr h="96387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Линии сравнения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Промакедонская</a:t>
                      </a:r>
                      <a:r>
                        <a:rPr lang="ru-RU" sz="2400" dirty="0" smtClean="0"/>
                        <a:t> позиция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err="1" smtClean="0"/>
                        <a:t>Антимакедонская</a:t>
                      </a:r>
                      <a:r>
                        <a:rPr lang="ru-RU" sz="2400" dirty="0" smtClean="0"/>
                        <a:t> позиция</a:t>
                      </a:r>
                      <a:endParaRPr lang="ru-RU" sz="2400" dirty="0"/>
                    </a:p>
                  </a:txBody>
                  <a:tcPr/>
                </a:tc>
              </a:tr>
              <a:tr h="558437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Оратор 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/>
                    </a:p>
                  </a:txBody>
                  <a:tcPr/>
                </a:tc>
              </a:tr>
              <a:tr h="1790056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Отношение к</a:t>
                      </a:r>
                      <a:r>
                        <a:rPr lang="ru-RU" sz="2400" baseline="0" dirty="0" smtClean="0"/>
                        <a:t> </a:t>
                      </a:r>
                      <a:r>
                        <a:rPr lang="ru-RU" sz="2400" dirty="0" smtClean="0"/>
                        <a:t>Филиппу и угрозе потерять независимость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2896050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90853690"/>
              </p:ext>
            </p:extLst>
          </p:nvPr>
        </p:nvGraphicFramePr>
        <p:xfrm>
          <a:off x="395536" y="260648"/>
          <a:ext cx="8352927" cy="577238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760306"/>
                <a:gridCol w="2760306"/>
                <a:gridCol w="2832315"/>
              </a:tblGrid>
              <a:tr h="1300724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Линии сравнения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Промакедонская</a:t>
                      </a:r>
                      <a:r>
                        <a:rPr lang="ru-RU" sz="2000" dirty="0" smtClean="0"/>
                        <a:t> позиция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Антимакедонская</a:t>
                      </a:r>
                      <a:r>
                        <a:rPr lang="ru-RU" sz="2000" dirty="0" smtClean="0"/>
                        <a:t> позиция</a:t>
                      </a:r>
                      <a:endParaRPr lang="ru-RU" sz="2000" dirty="0"/>
                    </a:p>
                  </a:txBody>
                  <a:tcPr/>
                </a:tc>
              </a:tr>
              <a:tr h="722625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Оратор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err="1" smtClean="0"/>
                        <a:t>Исократ</a:t>
                      </a:r>
                      <a:r>
                        <a:rPr lang="ru-RU" sz="2000" dirty="0" smtClean="0"/>
                        <a:t> 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Демосфен </a:t>
                      </a:r>
                      <a:endParaRPr lang="ru-RU" sz="2000" dirty="0"/>
                    </a:p>
                  </a:txBody>
                  <a:tcPr/>
                </a:tc>
              </a:tr>
              <a:tr h="2456923"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Отношение к Филиппу и угрозе потерять независимость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«Врага боятся меньше, чем собственных сограждан». Видел спасение родины в добровольном подчинении Филиппу, объединении</a:t>
                      </a:r>
                      <a:r>
                        <a:rPr lang="ru-RU" sz="2000" baseline="0" dirty="0" smtClean="0"/>
                        <a:t> греков и македонцев против персов</a:t>
                      </a:r>
                      <a:endParaRPr lang="ru-RU" sz="20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000" dirty="0" smtClean="0"/>
                        <a:t>«Если даже все эллины согласятся быть рабами, мы должны бороться за свободу».</a:t>
                      </a:r>
                    </a:p>
                    <a:p>
                      <a:pPr algn="ctr"/>
                      <a:r>
                        <a:rPr lang="ru-RU" sz="2000" dirty="0" smtClean="0"/>
                        <a:t>Отстаивал независимость и свободу Греции, сплотил ряд греческих городов для борьбы с Филиппом</a:t>
                      </a:r>
                      <a:endParaRPr lang="ru-RU" sz="20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8201925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2" y="1196752"/>
            <a:ext cx="7056784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Задание: прочитать отрывок на стр. 199, выписать дату решающей битвы с войском Филиппа, место где проходило сражение, ее участников, результат и последствия.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842487014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1520" y="1772816"/>
            <a:ext cx="7416824" cy="267765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Дата: 338 г. до н/э</a:t>
            </a:r>
          </a:p>
          <a:p>
            <a:r>
              <a:rPr lang="ru-RU" sz="2800" dirty="0" smtClean="0"/>
              <a:t>Место сражения: Близ г. </a:t>
            </a:r>
            <a:r>
              <a:rPr lang="ru-RU" sz="2800" dirty="0" err="1" smtClean="0"/>
              <a:t>Херонея</a:t>
            </a:r>
            <a:endParaRPr lang="ru-RU" sz="2800" dirty="0" smtClean="0"/>
          </a:p>
          <a:p>
            <a:r>
              <a:rPr lang="ru-RU" sz="2800" dirty="0" smtClean="0"/>
              <a:t>Участники: Греческие полисы и Македония</a:t>
            </a:r>
          </a:p>
          <a:p>
            <a:r>
              <a:rPr lang="ru-RU" sz="2800" dirty="0" smtClean="0"/>
              <a:t>Результат: Поражение греков</a:t>
            </a:r>
          </a:p>
          <a:p>
            <a:r>
              <a:rPr lang="ru-RU" sz="2800" dirty="0" smtClean="0"/>
              <a:t>Последствия: Потеря Грецией независимости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387683860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187624" y="1988840"/>
            <a:ext cx="5508104" cy="28315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200" dirty="0" smtClean="0"/>
              <a:t>Цель урока: Выяснить каковы причины поражения Греции в противостоянии с Македонией за сохранение независимости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417026350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196752"/>
            <a:ext cx="669674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dirty="0" smtClean="0"/>
              <a:t>Контрольные вопросы: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Кто подчинил Элладу?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Когда состоялась решающая битва между греками и македонянами?</a:t>
            </a:r>
          </a:p>
          <a:p>
            <a:pPr marL="342900" indent="-342900">
              <a:buAutoNum type="arabicPeriod"/>
            </a:pPr>
            <a:r>
              <a:rPr lang="ru-RU" sz="3200" dirty="0" smtClean="0"/>
              <a:t>Почему Македонии удалось подчинить Элладу?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3431442359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611560" y="1412776"/>
            <a:ext cx="6480720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Домашнее задание:</a:t>
            </a:r>
          </a:p>
          <a:p>
            <a:r>
              <a:rPr lang="ru-RU" sz="2800" dirty="0" smtClean="0"/>
              <a:t>1. §41</a:t>
            </a:r>
          </a:p>
          <a:p>
            <a:r>
              <a:rPr lang="ru-RU" sz="2800" dirty="0" smtClean="0"/>
              <a:t>Дополнительное задание по выбору: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Сообщение об Александре Македонском</a:t>
            </a:r>
          </a:p>
          <a:p>
            <a:pPr marL="342900" indent="-342900">
              <a:buAutoNum type="arabicPeriod"/>
            </a:pPr>
            <a:r>
              <a:rPr lang="ru-RU" sz="2800" dirty="0" smtClean="0"/>
              <a:t>Найти необычные факты его биографии, его походов (Гордиев узел)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55795701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504" y="5229200"/>
            <a:ext cx="7448328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dirty="0" smtClean="0"/>
              <a:t>Задание: назовите это государство, определите его столицу и местоположение</a:t>
            </a:r>
            <a:endParaRPr lang="ru-RU" sz="2800" dirty="0"/>
          </a:p>
        </p:txBody>
      </p:sp>
      <p:pic>
        <p:nvPicPr>
          <p:cNvPr id="1026" name="Picture 2" descr="https://sun9-29.userapi.com/impg/dG68tRokeVUjaY3xexBUuuY1uHt7DQ4CSw3IEQ/aHcD--0CsN8.jpg?size=604x483&amp;quality=96&amp;sign=99e5a11cd3abccb18bcf8f7385eb6a9b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60648"/>
            <a:ext cx="8496944" cy="4968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8845167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0" y="2564904"/>
            <a:ext cx="8064895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000" dirty="0" smtClean="0"/>
              <a:t>Тема урока: Города Эллады подчиняются Македонии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912643730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3528" y="1484784"/>
            <a:ext cx="7494815" cy="31700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dirty="0" smtClean="0"/>
              <a:t>План урока: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Потеря Грецией независимости</a:t>
            </a:r>
          </a:p>
          <a:p>
            <a:pPr marL="342900" indent="-342900">
              <a:buAutoNum type="arabicPeriod"/>
            </a:pPr>
            <a:r>
              <a:rPr lang="ru-RU" sz="4000" dirty="0" smtClean="0"/>
              <a:t>Приход к власти Александра Македонского</a:t>
            </a:r>
            <a:endParaRPr lang="ru-RU" sz="4000" dirty="0"/>
          </a:p>
        </p:txBody>
      </p:sp>
    </p:spTree>
    <p:extLst>
      <p:ext uri="{BB962C8B-B14F-4D97-AF65-F5344CB8AC3E}">
        <p14:creationId xmlns:p14="http://schemas.microsoft.com/office/powerpoint/2010/main" val="2552781406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755576" y="2204864"/>
            <a:ext cx="662473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3600" dirty="0" smtClean="0"/>
              <a:t>Цель урока: Выяснить причины поражения Греции в борьбе с Македонией за свою независимость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16233988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95536" y="1700808"/>
            <a:ext cx="5400600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600" dirty="0" smtClean="0"/>
              <a:t>Задание: </a:t>
            </a:r>
            <a:r>
              <a:rPr lang="ru-RU" sz="3600" dirty="0"/>
              <a:t>В</a:t>
            </a:r>
            <a:r>
              <a:rPr lang="ru-RU" sz="3600" dirty="0" smtClean="0"/>
              <a:t>ыписать в тетрадь причины покорения Греции Македонией</a:t>
            </a:r>
          </a:p>
          <a:p>
            <a:pPr algn="just"/>
            <a:r>
              <a:rPr lang="ru-RU" sz="3600" dirty="0" smtClean="0"/>
              <a:t>§41, стр. 198</a:t>
            </a:r>
            <a:endParaRPr lang="ru-RU" sz="3600" dirty="0"/>
          </a:p>
        </p:txBody>
      </p:sp>
    </p:spTree>
    <p:extLst>
      <p:ext uri="{BB962C8B-B14F-4D97-AF65-F5344CB8AC3E}">
        <p14:creationId xmlns:p14="http://schemas.microsoft.com/office/powerpoint/2010/main" val="253856169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1011" y="404664"/>
            <a:ext cx="9127820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Задание: Сравнение греческой и македонской армий</a:t>
            </a:r>
          </a:p>
          <a:p>
            <a:pPr algn="ctr"/>
            <a:r>
              <a:rPr lang="ru-RU" sz="2800" dirty="0" smtClean="0"/>
              <a:t>§41, стр.196</a:t>
            </a:r>
            <a:endParaRPr lang="ru-RU" sz="2800" dirty="0"/>
          </a:p>
        </p:txBody>
      </p:sp>
      <p:sp>
        <p:nvSpPr>
          <p:cNvPr id="3" name="TextBox 2"/>
          <p:cNvSpPr txBox="1"/>
          <p:nvPr/>
        </p:nvSpPr>
        <p:spPr>
          <a:xfrm>
            <a:off x="323528" y="2060848"/>
            <a:ext cx="8174033" cy="310854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dirty="0" smtClean="0"/>
              <a:t>1 группа: строение греческой фаланги</a:t>
            </a:r>
          </a:p>
          <a:p>
            <a:r>
              <a:rPr lang="ru-RU" sz="2800" dirty="0" smtClean="0"/>
              <a:t>2 группа: вооружение греческой фаланги</a:t>
            </a:r>
          </a:p>
          <a:p>
            <a:r>
              <a:rPr lang="ru-RU" sz="2800" dirty="0" smtClean="0"/>
              <a:t>3 группа: греческая конница</a:t>
            </a:r>
          </a:p>
          <a:p>
            <a:r>
              <a:rPr lang="ru-RU" sz="2800" dirty="0" smtClean="0"/>
              <a:t>4 группа: македонская фаланга</a:t>
            </a:r>
          </a:p>
          <a:p>
            <a:r>
              <a:rPr lang="ru-RU" sz="2800" dirty="0" smtClean="0"/>
              <a:t>5 группа: копья македонян</a:t>
            </a:r>
          </a:p>
          <a:p>
            <a:r>
              <a:rPr lang="ru-RU" sz="2800" dirty="0" smtClean="0"/>
              <a:t>6 группа: конница македонян</a:t>
            </a:r>
          </a:p>
          <a:p>
            <a:r>
              <a:rPr lang="ru-RU" sz="2800" dirty="0" smtClean="0"/>
              <a:t>7 группа: иное вооружение македонской армии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27570271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6502204"/>
              </p:ext>
            </p:extLst>
          </p:nvPr>
        </p:nvGraphicFramePr>
        <p:xfrm>
          <a:off x="395536" y="620688"/>
          <a:ext cx="8424936" cy="475252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2808312"/>
                <a:gridCol w="2808312"/>
                <a:gridCol w="2808312"/>
              </a:tblGrid>
              <a:tr h="947498"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Линии сравнения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Греческая армия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Македонская армия</a:t>
                      </a:r>
                      <a:endParaRPr lang="ru-RU" sz="2400" dirty="0"/>
                    </a:p>
                  </a:txBody>
                  <a:tcPr/>
                </a:tc>
              </a:tr>
              <a:tr h="548947">
                <a:tc>
                  <a:txBody>
                    <a:bodyPr/>
                    <a:lstStyle/>
                    <a:p>
                      <a:r>
                        <a:rPr lang="ru-RU" sz="2400" baseline="0" dirty="0" smtClean="0"/>
                        <a:t>Фаланга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6-9 рядов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16 рядов</a:t>
                      </a:r>
                      <a:endParaRPr lang="ru-RU" sz="2400" dirty="0"/>
                    </a:p>
                  </a:txBody>
                  <a:tcPr/>
                </a:tc>
              </a:tr>
              <a:tr h="548947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Копья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 2 метров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До 5 метров</a:t>
                      </a:r>
                      <a:endParaRPr lang="ru-RU" sz="2400" dirty="0"/>
                    </a:p>
                  </a:txBody>
                  <a:tcPr/>
                </a:tc>
              </a:tr>
              <a:tr h="947498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Конница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Легкая, небольшая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Тяжеля, огромная</a:t>
                      </a:r>
                      <a:endParaRPr lang="ru-RU" sz="2400" dirty="0"/>
                    </a:p>
                  </a:txBody>
                  <a:tcPr/>
                </a:tc>
              </a:tr>
              <a:tr h="1759639">
                <a:tc>
                  <a:txBody>
                    <a:bodyPr/>
                    <a:lstStyle/>
                    <a:p>
                      <a:r>
                        <a:rPr lang="ru-RU" sz="2400" dirty="0" smtClean="0"/>
                        <a:t>Иное вооружение македонской армии</a:t>
                      </a:r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sz="24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2400" dirty="0" smtClean="0"/>
                        <a:t>Наличие метательных орудий, осадных башен</a:t>
                      </a:r>
                      <a:endParaRPr lang="ru-RU" sz="2400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9654745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9513" y="1340768"/>
            <a:ext cx="7416824" cy="3539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ru-RU" sz="3200" dirty="0" smtClean="0"/>
              <a:t>Подумайте, в чем сильные/слабые стороны построения македонской пехоты фалангой?</a:t>
            </a:r>
          </a:p>
          <a:p>
            <a:pPr algn="just"/>
            <a:r>
              <a:rPr lang="ru-RU" sz="3200" dirty="0" smtClean="0"/>
              <a:t>В любой местности фаланга могла успешно действовать?</a:t>
            </a:r>
          </a:p>
          <a:p>
            <a:pPr algn="just"/>
            <a:r>
              <a:rPr lang="ru-RU" sz="3200" dirty="0" smtClean="0"/>
              <a:t>К чему призывал царь Филипп прибегать на поле боя?</a:t>
            </a:r>
            <a:endParaRPr lang="ru-RU" sz="3200" dirty="0"/>
          </a:p>
        </p:txBody>
      </p:sp>
    </p:spTree>
    <p:extLst>
      <p:ext uri="{BB962C8B-B14F-4D97-AF65-F5344CB8AC3E}">
        <p14:creationId xmlns:p14="http://schemas.microsoft.com/office/powerpoint/2010/main" val="142427741"/>
      </p:ext>
    </p:extLst>
  </p:cSld>
  <p:clrMapOvr>
    <a:masterClrMapping/>
  </p:clrMapOvr>
</p:sld>
</file>

<file path=ppt/theme/theme1.xml><?xml version="1.0" encoding="utf-8"?>
<a:theme xmlns:a="http://schemas.openxmlformats.org/drawingml/2006/main" name="Грань">
  <a:themeElements>
    <a:clrScheme name="Грань">
      <a:dk1>
        <a:sysClr val="windowText" lastClr="000000"/>
      </a:dk1>
      <a:lt1>
        <a:sysClr val="window" lastClr="FFFFFF"/>
      </a:lt1>
      <a:dk2>
        <a:srgbClr val="2C3C43"/>
      </a:dk2>
      <a:lt2>
        <a:srgbClr val="EBEBEB"/>
      </a:lt2>
      <a:accent1>
        <a:srgbClr val="90C226"/>
      </a:accent1>
      <a:accent2>
        <a:srgbClr val="54A021"/>
      </a:accent2>
      <a:accent3>
        <a:srgbClr val="E6B91E"/>
      </a:accent3>
      <a:accent4>
        <a:srgbClr val="E76618"/>
      </a:accent4>
      <a:accent5>
        <a:srgbClr val="C42F1A"/>
      </a:accent5>
      <a:accent6>
        <a:srgbClr val="918655"/>
      </a:accent6>
      <a:hlink>
        <a:srgbClr val="99CA3C"/>
      </a:hlink>
      <a:folHlink>
        <a:srgbClr val="B9D181"/>
      </a:folHlink>
    </a:clrScheme>
    <a:fontScheme name="Грань">
      <a:majorFont>
        <a:latin typeface="Trebuchet MS" panose="020B0603020202020204"/>
        <a:ea typeface=""/>
        <a:cs typeface=""/>
        <a:font script="Jpan" typeface="メイリオ"/>
        <a:font script="Hang" typeface="맑은 고딕"/>
        <a:font script="Hans" typeface="方正姚体"/>
        <a:font script="Hant" typeface="微軟正黑體"/>
        <a:font script="Arab" typeface="Tahoma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 panose="020B0603020202020204"/>
        <a:ea typeface=""/>
        <a:cs typeface=""/>
        <a:font script="Jpan" typeface="メイリオ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Грань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lumMod val="110000"/>
              </a:schemeClr>
            </a:gs>
            <a:gs pos="88000">
              <a:schemeClr val="phClr">
                <a:tint val="9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6000"/>
                <a:lumMod val="100000"/>
              </a:schemeClr>
            </a:gs>
            <a:gs pos="78000">
              <a:schemeClr val="phClr">
                <a:shade val="94000"/>
                <a:lumMod val="94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508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 prstMaterial="plastic">
            <a:bevelT w="0" h="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0000"/>
                <a:lumMod val="104000"/>
              </a:schemeClr>
            </a:gs>
            <a:gs pos="94000">
              <a:schemeClr val="phClr">
                <a:shade val="96000"/>
                <a:lumMod val="82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0000"/>
                <a:lumMod val="110000"/>
              </a:schemeClr>
            </a:gs>
            <a:gs pos="100000">
              <a:schemeClr val="phClr">
                <a:shade val="94000"/>
                <a:lumMod val="96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Facet" id="{C0C680CD-088A-49FC-A102-D699147F32B2}" vid="{CFBC31BA-B70F-4F30-BCAA-4F3011E16C4D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Facet</Template>
  <TotalTime>49</TotalTime>
  <Words>420</Words>
  <Application>Microsoft Office PowerPoint</Application>
  <PresentationFormat>Экран (4:3)</PresentationFormat>
  <Paragraphs>71</Paragraphs>
  <Slides>16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20" baseType="lpstr">
      <vt:lpstr>Arial</vt:lpstr>
      <vt:lpstr>Trebuchet MS</vt:lpstr>
      <vt:lpstr>Wingdings 3</vt:lpstr>
      <vt:lpstr>Грань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Мамуля</dc:creator>
  <cp:lastModifiedBy>Мамуля</cp:lastModifiedBy>
  <cp:revision>8</cp:revision>
  <dcterms:created xsi:type="dcterms:W3CDTF">2021-03-19T19:44:43Z</dcterms:created>
  <dcterms:modified xsi:type="dcterms:W3CDTF">2021-03-19T20:49:38Z</dcterms:modified>
</cp:coreProperties>
</file>