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notesMasterIdLst>
    <p:notesMasterId r:id="rId18"/>
  </p:notes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144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D713DD9-2FFC-4AFD-8660-FA45C3979A6B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5673004-6E11-47BC-8162-00DEF756E3DF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5673004-6E11-47BC-8162-00DEF756E3DF}" type="slidenum">
              <a:rPr lang="ru-RU" smtClean="0"/>
              <a:pPr/>
              <a:t>13</a:t>
            </a:fld>
            <a:endParaRPr lang="ru-RU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05.12.2019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1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533400" y="1571612"/>
            <a:ext cx="7851648" cy="3357586"/>
          </a:xfrm>
        </p:spPr>
        <p:txBody>
          <a:bodyPr>
            <a:normAutofit/>
          </a:bodyPr>
          <a:lstStyle/>
          <a:p>
            <a:pPr algn="ctr"/>
            <a:r>
              <a:rPr lang="ru-RU" sz="6600" b="1" i="1" dirty="0" smtClean="0">
                <a:solidFill>
                  <a:schemeClr val="accent4">
                    <a:lumMod val="75000"/>
                  </a:schemeClr>
                </a:solidFill>
                <a:latin typeface="Georgia" pitchFamily="18" charset="0"/>
              </a:rPr>
              <a:t>Театральные профессии</a:t>
            </a:r>
            <a:endParaRPr lang="ru-RU" sz="6600" b="1" i="1" dirty="0">
              <a:solidFill>
                <a:schemeClr val="accent4">
                  <a:lumMod val="75000"/>
                </a:schemeClr>
              </a:solidFill>
              <a:latin typeface="Georgia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642910" y="2214554"/>
            <a:ext cx="7854696" cy="1752600"/>
          </a:xfrm>
        </p:spPr>
        <p:txBody>
          <a:bodyPr/>
          <a:lstStyle/>
          <a:p>
            <a:endParaRPr lang="ru-RU" dirty="0"/>
          </a:p>
        </p:txBody>
      </p:sp>
    </p:spTree>
  </p:cSld>
  <p:clrMapOvr>
    <a:masterClrMapping/>
  </p:clrMapOvr>
  <p:transition>
    <p:newsflash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224846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1600" b="1" dirty="0" smtClean="0">
                <a:solidFill>
                  <a:schemeClr val="tx1"/>
                </a:solidFill>
              </a:rPr>
              <a:t>Реквизитор</a:t>
            </a:r>
            <a:br>
              <a:rPr lang="ru-RU" sz="1600" b="1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Реквизитор обеспечивает сцену необходимыми атрибутами, дополняющими декорации. Например, главный герой носит с собой шпагу или пытается изобразить на холсте натюрморт. Доставить все это на сцену вовремя ложится на плечи реквизитора. Он составляет перечень необходимого реквизита и выкладывает за кулисами в строгом порядке, чтобы избежать растерянности актеров и неловких пауз. В случае пропажи недостающего элемента, реквизитор обязан в максимально короткие сроки сориентироваться, найти выход из сложившейся ситуации. Также он должен знать время выступления каждого актера, смену действий и пауз, поэтому в профессии важна внимательность. Работа с реквизитом не так проста, как кажется на первый взгляд</a:t>
            </a:r>
            <a:br>
              <a:rPr lang="ru-RU" sz="1600" dirty="0" smtClean="0">
                <a:solidFill>
                  <a:schemeClr val="tx1"/>
                </a:solidFill>
              </a:rPr>
            </a:b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Screenshot_20191017_2107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143108" y="2714620"/>
            <a:ext cx="4798546" cy="3929066"/>
          </a:xfrm>
          <a:prstGeom prst="rect">
            <a:avLst/>
          </a:prstGeom>
        </p:spPr>
      </p:pic>
    </p:spTree>
  </p:cSld>
  <p:clrMapOvr>
    <a:masterClrMapping/>
  </p:clrMapOvr>
  <p:transition>
    <p:wedg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296284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2000" b="1" dirty="0" smtClean="0">
                <a:solidFill>
                  <a:schemeClr val="tx1"/>
                </a:solidFill>
              </a:rPr>
              <a:t>Режиссер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Профессия режиссера, пожалуй, самая сложная в театре, ведь на режиссуру в полной мере ложится ответственность за исход спектакля. Режиссер должен иметь специальное образование, знать основы театральной деятельности, разбираться в литературе, искусстве. Помимо этого, профессия предполагает постоянное общение с людьми, т.е. высокие психологические нагрузки, а значит, режиссер должен быть ещё и хорошим психологом.</a:t>
            </a:r>
            <a:br>
              <a:rPr lang="ru-RU" sz="2000" dirty="0" smtClean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" name="Рисунок 3" descr="IMG_20190409_19560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357158" y="2786058"/>
            <a:ext cx="3214692" cy="3857628"/>
          </a:xfrm>
          <a:prstGeom prst="rect">
            <a:avLst/>
          </a:prstGeom>
        </p:spPr>
      </p:pic>
      <p:pic>
        <p:nvPicPr>
          <p:cNvPr id="5" name="Рисунок 4" descr="IMG_20180823_16315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071934" y="2714620"/>
            <a:ext cx="3857652" cy="3929066"/>
          </a:xfrm>
          <a:prstGeom prst="rect">
            <a:avLst/>
          </a:prstGeom>
        </p:spPr>
      </p:pic>
    </p:spTree>
  </p:cSld>
  <p:clrMapOvr>
    <a:masterClrMapping/>
  </p:clrMapOvr>
  <p:transition>
    <p:split orient="vert" dir="in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305800" cy="2286016"/>
          </a:xfrm>
        </p:spPr>
        <p:txBody>
          <a:bodyPr>
            <a:noAutofit/>
          </a:bodyPr>
          <a:lstStyle/>
          <a:p>
            <a:pPr fontAlgn="base"/>
            <a:r>
              <a:rPr lang="ru-RU" sz="1800" b="1" dirty="0" smtClean="0">
                <a:solidFill>
                  <a:schemeClr val="tx1"/>
                </a:solidFill>
              </a:rPr>
              <a:t>Капельдинер</a:t>
            </a:r>
            <a:br>
              <a:rPr lang="ru-RU" sz="1800" b="1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Это один из первых людей театрального дворца, которого встречает каждый человек при входе в зал. Капельдинер проверяет наличие билета или пригласительного, помогают посетителям с поиском места, контролируют правильность рассадки в случае возникновения неловких ситуаций. Служитель театру смотрит за порядком до и вовремя спектакля, консультирует по вопросам месторасположения выходов</a:t>
            </a:r>
            <a:br>
              <a:rPr lang="ru-RU" sz="1800" dirty="0" smtClean="0">
                <a:solidFill>
                  <a:schemeClr val="tx1"/>
                </a:solidFill>
              </a:rPr>
            </a:b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Screenshot_20191017_21072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643174" y="2857496"/>
            <a:ext cx="3857652" cy="3786190"/>
          </a:xfrm>
          <a:prstGeom prst="rect">
            <a:avLst/>
          </a:prstGeom>
        </p:spPr>
      </p:pic>
    </p:spTree>
  </p:cSld>
  <p:clrMapOvr>
    <a:masterClrMapping/>
  </p:clrMapOvr>
  <p:transition>
    <p:wheel spokes="3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010532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2000" b="1" dirty="0" smtClean="0">
                <a:solidFill>
                  <a:schemeClr val="tx1"/>
                </a:solidFill>
              </a:rPr>
              <a:t>Импресарио</a:t>
            </a:r>
            <a:br>
              <a:rPr lang="ru-RU" sz="2000" b="1" dirty="0" smtClean="0">
                <a:solidFill>
                  <a:schemeClr val="tx1"/>
                </a:solidFill>
              </a:rPr>
            </a:br>
            <a:r>
              <a:rPr lang="ru-RU" sz="2000" dirty="0" smtClean="0">
                <a:solidFill>
                  <a:schemeClr val="tx1"/>
                </a:solidFill>
              </a:rPr>
              <a:t>Импресарио отвечает за денежную сторону деятельности театра. В театре часто называют его антрепренером (в переводе с французского – предприниматель) Он отвечает за аренду, за окупаемость спектакля, за рекламу. Чаще всего такая профессия востребована в частных театрах. Таким образом, импресарио гарантирует выход постановки в назначенные сроки.</a:t>
            </a:r>
            <a:br>
              <a:rPr lang="ru-RU" sz="2000" dirty="0" smtClean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Screenshot_20191017_21070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214546" y="2928934"/>
            <a:ext cx="4857783" cy="3714752"/>
          </a:xfrm>
          <a:prstGeom prst="rect">
            <a:avLst/>
          </a:prstGeom>
        </p:spPr>
      </p:pic>
    </p:spTree>
  </p:cSld>
  <p:clrMapOvr>
    <a:masterClrMapping/>
  </p:clrMapOvr>
  <p:transition>
    <p:plus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439160"/>
          </a:xfrm>
        </p:spPr>
        <p:txBody>
          <a:bodyPr>
            <a:normAutofit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Так же, вы можете посмотреть еще подробнее информацию на ниже указанном сайте. Там вы найдете множество профессий и их описание. </a:t>
            </a:r>
            <a:endParaRPr lang="ru-RU" sz="3600" dirty="0">
              <a:solidFill>
                <a:schemeClr val="tx1"/>
              </a:solidFill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500034" y="4286256"/>
            <a:ext cx="578644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>http://yandex.ru/clck/jsredir?bu=9us63m&amp;from=yandex.ru</a:t>
            </a:r>
            <a:endParaRPr lang="ru-RU" dirty="0"/>
          </a:p>
        </p:txBody>
      </p:sp>
    </p:spTree>
  </p:cSld>
  <p:clrMapOvr>
    <a:masterClrMapping/>
  </p:clrMapOvr>
  <p:transition>
    <p:split dir="in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857232"/>
            <a:ext cx="8305800" cy="6215106"/>
          </a:xfrm>
        </p:spPr>
        <p:txBody>
          <a:bodyPr>
            <a:normAutofit fontScale="90000"/>
          </a:bodyPr>
          <a:lstStyle/>
          <a:p>
            <a:r>
              <a:rPr lang="ru-RU" sz="4400" dirty="0" smtClean="0">
                <a:solidFill>
                  <a:schemeClr val="tx1"/>
                </a:solidFill>
              </a:rPr>
              <a:t>Российский институт театрального искусства- ГИТИС , Москва.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Высшее театральное училище имени М.С. </a:t>
            </a:r>
            <a:r>
              <a:rPr lang="ru-RU" sz="4400" dirty="0" err="1" smtClean="0">
                <a:solidFill>
                  <a:schemeClr val="tx1"/>
                </a:solidFill>
              </a:rPr>
              <a:t>Щепкина,Москва</a:t>
            </a:r>
            <a:r>
              <a:rPr lang="ru-RU" sz="4400" dirty="0" smtClean="0">
                <a:solidFill>
                  <a:schemeClr val="tx1"/>
                </a:solidFill>
              </a:rPr>
              <a:t>.</a:t>
            </a:r>
            <a:br>
              <a:rPr lang="ru-RU" sz="4400" dirty="0" smtClean="0">
                <a:solidFill>
                  <a:schemeClr val="tx1"/>
                </a:solidFill>
              </a:rPr>
            </a:br>
            <a:r>
              <a:rPr lang="ru-RU" sz="4400" dirty="0" smtClean="0">
                <a:solidFill>
                  <a:schemeClr val="tx1"/>
                </a:solidFill>
              </a:rPr>
              <a:t>Новосибирский государственный театральный </a:t>
            </a:r>
            <a:r>
              <a:rPr lang="ru-RU" sz="4400" dirty="0" err="1" smtClean="0">
                <a:solidFill>
                  <a:schemeClr val="tx1"/>
                </a:solidFill>
              </a:rPr>
              <a:t>институт-НГТИ,Новосибирск</a:t>
            </a:r>
            <a:r>
              <a:rPr lang="ru-RU" sz="4400" dirty="0" smtClean="0">
                <a:solidFill>
                  <a:schemeClr val="tx1"/>
                </a:solidFill>
              </a:rPr>
              <a:t>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</p:spTree>
  </p:cSld>
  <p:clrMapOvr>
    <a:masterClrMapping/>
  </p:clrMapOvr>
  <p:transition>
    <p:zoom dir="in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500306"/>
            <a:ext cx="8305800" cy="2796350"/>
          </a:xfrm>
        </p:spPr>
        <p:txBody>
          <a:bodyPr>
            <a:normAutofit fontScale="90000"/>
          </a:bodyPr>
          <a:lstStyle/>
          <a:p>
            <a:r>
              <a:rPr lang="ru-RU" sz="3600" dirty="0" smtClean="0">
                <a:solidFill>
                  <a:schemeClr val="tx1"/>
                </a:solidFill>
              </a:rPr>
              <a:t>Презентацию выполнили ученицы 11 класса: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Пономарева Алёна Николаевна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>Ковалевская Анна Львовна</a:t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r>
              <a:rPr lang="ru-RU" sz="6700" b="1" dirty="0" smtClean="0">
                <a:solidFill>
                  <a:schemeClr val="accent5">
                    <a:lumMod val="75000"/>
                  </a:schemeClr>
                </a:solidFill>
              </a:rPr>
              <a:t>Спасибо за внимание!</a:t>
            </a:r>
            <a:r>
              <a:rPr lang="ru-RU" sz="3600" dirty="0" smtClean="0">
                <a:solidFill>
                  <a:schemeClr val="tx1"/>
                </a:solidFill>
              </a:rPr>
              <a:t/>
            </a:r>
            <a:br>
              <a:rPr lang="ru-RU" sz="3600" dirty="0" smtClean="0">
                <a:solidFill>
                  <a:schemeClr val="tx1"/>
                </a:solidFill>
              </a:rPr>
            </a:br>
            <a:endParaRPr lang="ru-RU" sz="36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circl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439028"/>
          </a:xfrm>
        </p:spPr>
        <p:txBody>
          <a:bodyPr>
            <a:noAutofit/>
          </a:bodyPr>
          <a:lstStyle/>
          <a:p>
            <a:r>
              <a:rPr lang="ru-RU" sz="2000" b="1" dirty="0" err="1" smtClean="0">
                <a:solidFill>
                  <a:schemeClr val="tx1">
                    <a:lumMod val="85000"/>
                    <a:lumOff val="15000"/>
                  </a:schemeClr>
                </a:solidFill>
              </a:rPr>
              <a:t>Театр</a:t>
            </a:r>
            <a:r>
              <a:rPr lang="ru-RU" sz="2000" dirty="0" err="1" smtClean="0">
                <a:solidFill>
                  <a:schemeClr val="tx1"/>
                </a:solidFill>
              </a:rPr>
              <a:t>-древнейший</a:t>
            </a:r>
            <a:r>
              <a:rPr lang="ru-RU" sz="2000" dirty="0" smtClean="0">
                <a:solidFill>
                  <a:schemeClr val="tx1"/>
                </a:solidFill>
              </a:rPr>
              <a:t> храм кипящей жизни, в котором рождается настоящее искусство перевоплощения. Его мир полон ярких эмоций, завораживающих дух мелодий, красочных декораций, что вознаграждается благодарными аплодисментами зрителей.</a:t>
            </a: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4" name="Содержимое 3" descr="17.1-1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85720" y="2786058"/>
            <a:ext cx="3571900" cy="3578833"/>
          </a:xfrm>
        </p:spPr>
      </p:pic>
      <p:pic>
        <p:nvPicPr>
          <p:cNvPr id="5" name="Рисунок 4" descr="17.2-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143372" y="2786058"/>
            <a:ext cx="4714876" cy="3381194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5725308"/>
          </a:xfrm>
        </p:spPr>
        <p:txBody>
          <a:bodyPr>
            <a:noAutofit/>
          </a:bodyPr>
          <a:lstStyle/>
          <a:p>
            <a:pPr fontAlgn="base"/>
            <a:r>
              <a:rPr lang="ru-RU" sz="1800" dirty="0" smtClean="0">
                <a:solidFill>
                  <a:schemeClr val="tx1"/>
                </a:solidFill>
              </a:rPr>
              <a:t>В театре множество профессий, таких как: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актеры и актрисы;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гримеры;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суфлер;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костюмер;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художник-модельер;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реквизитор;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режиссер;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художник-постановщик;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руководитель труппы;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капельдинер;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импресарио;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звукорежиссер;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сотрудник бутафорского цеха;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администратор;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балетмейстер;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декоратор сцены;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художник по свету;</a:t>
            </a:r>
            <a:br>
              <a:rPr lang="ru-RU" sz="1800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машинист сцены.</a:t>
            </a:r>
            <a:br>
              <a:rPr lang="ru-RU" sz="1800" dirty="0" smtClean="0">
                <a:solidFill>
                  <a:schemeClr val="tx1"/>
                </a:solidFill>
              </a:rPr>
            </a:br>
            <a:endParaRPr lang="ru-RU" sz="18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ransition>
    <p:strips dir="rd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367722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1800" b="1" dirty="0" smtClean="0">
                <a:solidFill>
                  <a:schemeClr val="tx1"/>
                </a:solidFill>
              </a:rPr>
              <a:t>Актеры и актрисы</a:t>
            </a:r>
            <a:br>
              <a:rPr lang="ru-RU" sz="1800" b="1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Именно от их подачи образа героев зависит конечное представление о картине у зрителей. Подбор актера на конкретную роль – всегда сложное решение, особенно если это касается главных ролей. Перед актерами стоит огромная задача – не уронить частичку труда каждого служителя театра и одновременно максимально правдоподобно донести до сидящих в зале воплощаемый образ, т.е. заставить зрителя поверить. Основные требования к профессии актера – наличие таланта перевоплощения, четкая дикция, уверенный голос, отсутствие боязни публики, постоянное желание творчески расти, хорошая память, умение импровизировать, лавировать эмоциями. </a:t>
            </a:r>
            <a:br>
              <a:rPr lang="ru-RU" sz="1800" dirty="0" smtClean="0">
                <a:solidFill>
                  <a:schemeClr val="tx1"/>
                </a:solidFill>
              </a:rPr>
            </a:b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IMG_20191017_19395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285720" y="2786058"/>
            <a:ext cx="3143254" cy="3857652"/>
          </a:xfrm>
          <a:prstGeom prst="rect">
            <a:avLst/>
          </a:prstGeom>
        </p:spPr>
      </p:pic>
      <p:pic>
        <p:nvPicPr>
          <p:cNvPr id="4" name="Рисунок 3" descr="IMG_20191017_194229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429124" y="2786058"/>
            <a:ext cx="3429006" cy="3857628"/>
          </a:xfrm>
          <a:prstGeom prst="rect">
            <a:avLst/>
          </a:prstGeom>
        </p:spPr>
      </p:pic>
    </p:spTree>
  </p:cSld>
  <p:clrMapOvr>
    <a:masterClrMapping/>
  </p:clrMapOvr>
  <p:transition>
    <p:strips dir="ld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439160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2400" b="1" dirty="0" smtClean="0">
                <a:solidFill>
                  <a:schemeClr val="tx1"/>
                </a:solidFill>
              </a:rPr>
              <a:t>Гримеры</a:t>
            </a:r>
            <a:br>
              <a:rPr lang="ru-RU" sz="2400" b="1" dirty="0" smtClean="0">
                <a:solidFill>
                  <a:schemeClr val="tx1"/>
                </a:solidFill>
              </a:rPr>
            </a:br>
            <a:r>
              <a:rPr lang="ru-RU" sz="2400" dirty="0" smtClean="0">
                <a:solidFill>
                  <a:schemeClr val="tx1"/>
                </a:solidFill>
              </a:rPr>
              <a:t>Правильно подобранный грим помогает актеру лучше передать характер героя на сцене, именно поэтому хорошие гримеры – на вес золота. </a:t>
            </a:r>
            <a:r>
              <a:rPr lang="ru-RU" sz="2400" dirty="0" err="1" smtClean="0">
                <a:solidFill>
                  <a:schemeClr val="tx1"/>
                </a:solidFill>
              </a:rPr>
              <a:t>Креативность</a:t>
            </a:r>
            <a:r>
              <a:rPr lang="ru-RU" sz="2400" dirty="0" smtClean="0">
                <a:solidFill>
                  <a:schemeClr val="tx1"/>
                </a:solidFill>
              </a:rPr>
              <a:t>, выносливость, чувство гармонии цветов и вкуса, острое абстрактное мышление, хорошо развитая фантазия – навыки, которыми гример должен владеть.</a:t>
            </a:r>
            <a:br>
              <a:rPr lang="ru-RU" sz="2400" dirty="0" smtClean="0">
                <a:solidFill>
                  <a:schemeClr val="tx1"/>
                </a:solidFill>
              </a:rPr>
            </a:br>
            <a:endParaRPr lang="ru-RU" sz="2400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IMG_20191017_203222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2857496"/>
            <a:ext cx="3071816" cy="4000504"/>
          </a:xfrm>
          <a:prstGeom prst="rect">
            <a:avLst/>
          </a:prstGeom>
        </p:spPr>
      </p:pic>
      <p:pic>
        <p:nvPicPr>
          <p:cNvPr id="4" name="Рисунок 3" descr="Screenshot_20191017_203422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4643438" y="3000372"/>
            <a:ext cx="2708762" cy="3857628"/>
          </a:xfrm>
          <a:prstGeom prst="rect">
            <a:avLst/>
          </a:prstGeom>
        </p:spPr>
      </p:pic>
    </p:spTree>
  </p:cSld>
  <p:clrMapOvr>
    <a:masterClrMapping/>
  </p:clrMapOvr>
  <p:transition>
    <p:zoom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720" y="857232"/>
            <a:ext cx="8305800" cy="2357454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2200" b="1" dirty="0" smtClean="0">
                <a:solidFill>
                  <a:schemeClr val="tx1"/>
                </a:solidFill>
              </a:rPr>
              <a:t>Суфлер</a:t>
            </a:r>
            <a:br>
              <a:rPr lang="ru-RU" sz="2200" b="1" dirty="0" smtClean="0">
                <a:solidFill>
                  <a:schemeClr val="tx1"/>
                </a:solidFill>
              </a:rPr>
            </a:br>
            <a:r>
              <a:rPr lang="ru-RU" sz="2200" dirty="0" smtClean="0">
                <a:solidFill>
                  <a:schemeClr val="tx1"/>
                </a:solidFill>
              </a:rPr>
              <a:t>Одной из сложных профессий в театре всегда являлась работа суфлера. Внимательность и терпеливость – его лучшие друзья. Суфлер должен одновременно подсказывать текст в случае запинки актера на сцене и оставаться незамеченным зрителями, чтобы спектакль не вызвал негативного впечатления у зрителей. В связи с этим, нужна хорошая дикция и сильный голос. </a:t>
            </a:r>
            <a:r>
              <a:rPr lang="ru-RU" sz="2000" dirty="0" smtClean="0">
                <a:solidFill>
                  <a:schemeClr val="tx1"/>
                </a:solidFill>
              </a:rPr>
              <a:t/>
            </a:r>
            <a:br>
              <a:rPr lang="ru-RU" sz="2000" dirty="0" smtClean="0">
                <a:solidFill>
                  <a:schemeClr val="tx1"/>
                </a:solidFill>
              </a:rPr>
            </a:br>
            <a:endParaRPr lang="ru-RU" sz="2000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Screenshot_20191017_21055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714348" y="3286124"/>
            <a:ext cx="7286676" cy="3017169"/>
          </a:xfrm>
          <a:prstGeom prst="rect">
            <a:avLst/>
          </a:prstGeom>
        </p:spPr>
      </p:pic>
    </p:spTree>
  </p:cSld>
  <p:clrMapOvr>
    <a:masterClrMapping/>
  </p:clrMapOvr>
  <p:transition>
    <p:checker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7158" y="714356"/>
            <a:ext cx="8305800" cy="2500330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1600" b="1" dirty="0" smtClean="0">
                <a:solidFill>
                  <a:schemeClr val="tx1"/>
                </a:solidFill>
              </a:rPr>
              <a:t>Костюмер</a:t>
            </a:r>
            <a:br>
              <a:rPr lang="ru-RU" sz="1600" b="1" dirty="0" smtClean="0">
                <a:solidFill>
                  <a:schemeClr val="tx1"/>
                </a:solidFill>
              </a:rPr>
            </a:br>
            <a:r>
              <a:rPr lang="ru-RU" sz="1600" dirty="0" smtClean="0">
                <a:solidFill>
                  <a:schemeClr val="tx1"/>
                </a:solidFill>
              </a:rPr>
              <a:t>Часто в повседневной жизни можно услышать, что не костюм красит человека, а наоборот. В театре такой подход не работает. Даже с отлично выученной ролью, грамотно подобранным гримом актер не передаст образа героя эпохи Возрождения, если выйдет на сцену в модной рубашке и джинсах. То, во что одет герой, передает визуальное сообщение о характере персонажа, его положении в обществе; это одна из самых простых подсказок зрителю, который не знаком с произведением или не может разобраться в происходящем. Костюмер должен ответственно и правдоподобно подходить к созданию роли, для этого ему недостаточно знать лишь сюжет спектакля, необходимо иметь хорошие знания из истории моды в разные века. Он также обязан гарантировать целостность костюма и его поправку при необходимости как до премьеры, так и в течение всего сезона.</a:t>
            </a:r>
            <a:br>
              <a:rPr lang="ru-RU" sz="1600" dirty="0" smtClean="0">
                <a:solidFill>
                  <a:schemeClr val="tx1"/>
                </a:solidFill>
              </a:rPr>
            </a:br>
            <a:endParaRPr lang="ru-RU" sz="1600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IMG_20191017_20434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28596" y="3143248"/>
            <a:ext cx="2902134" cy="3357586"/>
          </a:xfrm>
          <a:prstGeom prst="rect">
            <a:avLst/>
          </a:prstGeom>
        </p:spPr>
      </p:pic>
      <p:pic>
        <p:nvPicPr>
          <p:cNvPr id="4" name="Рисунок 3" descr="IMG_20191017_20424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3357554" y="3143248"/>
            <a:ext cx="2928958" cy="3429000"/>
          </a:xfrm>
          <a:prstGeom prst="rect">
            <a:avLst/>
          </a:prstGeom>
        </p:spPr>
      </p:pic>
      <p:pic>
        <p:nvPicPr>
          <p:cNvPr id="5" name="Рисунок 4" descr="IMG_20191017_204301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6357950" y="3071810"/>
            <a:ext cx="2485933" cy="3571876"/>
          </a:xfrm>
          <a:prstGeom prst="rect">
            <a:avLst/>
          </a:prstGeom>
        </p:spPr>
      </p:pic>
    </p:spTree>
  </p:cSld>
  <p:clrMapOvr>
    <a:masterClrMapping/>
  </p:clrMapOvr>
  <p:transition>
    <p:cover dir="lu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IMG_20190612_150643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642910" y="785794"/>
            <a:ext cx="8215338" cy="5857892"/>
          </a:xfrm>
          <a:prstGeom prst="rect">
            <a:avLst/>
          </a:prstGeom>
        </p:spPr>
      </p:pic>
    </p:spTree>
  </p:cSld>
  <p:clrMapOvr>
    <a:masterClrMapping/>
  </p:clrMapOvr>
  <p:transition>
    <p:blinds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2296284"/>
          </a:xfrm>
        </p:spPr>
        <p:txBody>
          <a:bodyPr>
            <a:normAutofit fontScale="90000"/>
          </a:bodyPr>
          <a:lstStyle/>
          <a:p>
            <a:pPr fontAlgn="base"/>
            <a:r>
              <a:rPr lang="ru-RU" sz="1800" b="1" dirty="0" smtClean="0">
                <a:solidFill>
                  <a:schemeClr val="tx1"/>
                </a:solidFill>
              </a:rPr>
              <a:t>Художник-модельер</a:t>
            </a:r>
            <a:br>
              <a:rPr lang="ru-RU" sz="1800" b="1" dirty="0" smtClean="0">
                <a:solidFill>
                  <a:schemeClr val="tx1"/>
                </a:solidFill>
              </a:rPr>
            </a:br>
            <a:r>
              <a:rPr lang="ru-RU" sz="1800" dirty="0" smtClean="0">
                <a:solidFill>
                  <a:schemeClr val="tx1"/>
                </a:solidFill>
              </a:rPr>
              <a:t>Совместно с костюмером работает художник-модельер. Он набрасывает эскизы костюмов, делает заготовки. Художник должен быть ознакомлен с актерским составом, знать о всех текущих и предстоящих заменах, поскольку маленькая деталь не на той фигуре или внешности может испортить подачу героя. Профессия требует богатого творческого потенциала, сильного вдохновения, желания максимально отдавать себя делу, а также определенного мастерства в рисовании и пошиве одежды. Модельер советуется с режиссером для разрешения возникающих разногласий.</a:t>
            </a:r>
            <a:br>
              <a:rPr lang="ru-RU" sz="1800" dirty="0" smtClean="0">
                <a:solidFill>
                  <a:schemeClr val="tx1"/>
                </a:solidFill>
              </a:rPr>
            </a:br>
            <a:endParaRPr lang="ru-RU" sz="1800" dirty="0">
              <a:solidFill>
                <a:schemeClr val="tx1"/>
              </a:solidFill>
            </a:endParaRPr>
          </a:p>
        </p:txBody>
      </p:sp>
      <p:pic>
        <p:nvPicPr>
          <p:cNvPr id="3" name="Рисунок 2" descr="Screenshot_20191017_210627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034" y="2857496"/>
            <a:ext cx="8143932" cy="4000504"/>
          </a:xfrm>
          <a:prstGeom prst="rect">
            <a:avLst/>
          </a:prstGeom>
        </p:spPr>
      </p:pic>
    </p:spTree>
  </p:cSld>
  <p:clrMapOvr>
    <a:masterClrMapping/>
  </p:clrMapOvr>
  <p:transition>
    <p:pull dir="rd"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Другая 4">
      <a:dk1>
        <a:sysClr val="windowText" lastClr="000000"/>
      </a:dk1>
      <a:lt1>
        <a:sysClr val="window" lastClr="FFFFFF"/>
      </a:lt1>
      <a:dk2>
        <a:srgbClr val="FFB8F1"/>
      </a:dk2>
      <a:lt2>
        <a:srgbClr val="D2D2D2"/>
      </a:lt2>
      <a:accent1>
        <a:srgbClr val="4E005F"/>
      </a:accent1>
      <a:accent2>
        <a:srgbClr val="E40059"/>
      </a:accent2>
      <a:accent3>
        <a:srgbClr val="9C007F"/>
      </a:accent3>
      <a:accent4>
        <a:srgbClr val="68007F"/>
      </a:accent4>
      <a:accent5>
        <a:srgbClr val="005BD3"/>
      </a:accent5>
      <a:accent6>
        <a:srgbClr val="00349E"/>
      </a:accent6>
      <a:hlink>
        <a:srgbClr val="17BBFD"/>
      </a:hlink>
      <a:folHlink>
        <a:srgbClr val="AB0042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92</TotalTime>
  <Words>93</Words>
  <PresentationFormat>Экран (4:3)</PresentationFormat>
  <Paragraphs>17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Поток</vt:lpstr>
      <vt:lpstr>Театральные профессии</vt:lpstr>
      <vt:lpstr>Театр-древнейший храм кипящей жизни, в котором рождается настоящее искусство перевоплощения. Его мир полон ярких эмоций, завораживающих дух мелодий, красочных декораций, что вознаграждается благодарными аплодисментами зрителей.</vt:lpstr>
      <vt:lpstr>В театре множество профессий, таких как: актеры и актрисы; гримеры; суфлер; костюмер; художник-модельер; реквизитор; режиссер; художник-постановщик; руководитель труппы; капельдинер; импресарио; звукорежиссер; сотрудник бутафорского цеха; администратор; балетмейстер; декоратор сцены; художник по свету; машинист сцены. </vt:lpstr>
      <vt:lpstr>Актеры и актрисы Именно от их подачи образа героев зависит конечное представление о картине у зрителей. Подбор актера на конкретную роль – всегда сложное решение, особенно если это касается главных ролей. Перед актерами стоит огромная задача – не уронить частичку труда каждого служителя театра и одновременно максимально правдоподобно донести до сидящих в зале воплощаемый образ, т.е. заставить зрителя поверить. Основные требования к профессии актера – наличие таланта перевоплощения, четкая дикция, уверенный голос, отсутствие боязни публики, постоянное желание творчески расти, хорошая память, умение импровизировать, лавировать эмоциями.  </vt:lpstr>
      <vt:lpstr>Гримеры Правильно подобранный грим помогает актеру лучше передать характер героя на сцене, именно поэтому хорошие гримеры – на вес золота. Креативность, выносливость, чувство гармонии цветов и вкуса, острое абстрактное мышление, хорошо развитая фантазия – навыки, которыми гример должен владеть. </vt:lpstr>
      <vt:lpstr>Суфлер Одной из сложных профессий в театре всегда являлась работа суфлера. Внимательность и терпеливость – его лучшие друзья. Суфлер должен одновременно подсказывать текст в случае запинки актера на сцене и оставаться незамеченным зрителями, чтобы спектакль не вызвал негативного впечатления у зрителей. В связи с этим, нужна хорошая дикция и сильный голос.  </vt:lpstr>
      <vt:lpstr>Костюмер Часто в повседневной жизни можно услышать, что не костюм красит человека, а наоборот. В театре такой подход не работает. Даже с отлично выученной ролью, грамотно подобранным гримом актер не передаст образа героя эпохи Возрождения, если выйдет на сцену в модной рубашке и джинсах. То, во что одет герой, передает визуальное сообщение о характере персонажа, его положении в обществе; это одна из самых простых подсказок зрителю, который не знаком с произведением или не может разобраться в происходящем. Костюмер должен ответственно и правдоподобно подходить к созданию роли, для этого ему недостаточно знать лишь сюжет спектакля, необходимо иметь хорошие знания из истории моды в разные века. Он также обязан гарантировать целостность костюма и его поправку при необходимости как до премьеры, так и в течение всего сезона. </vt:lpstr>
      <vt:lpstr>Слайд 8</vt:lpstr>
      <vt:lpstr>Художник-модельер Совместно с костюмером работает художник-модельер. Он набрасывает эскизы костюмов, делает заготовки. Художник должен быть ознакомлен с актерским составом, знать о всех текущих и предстоящих заменах, поскольку маленькая деталь не на той фигуре или внешности может испортить подачу героя. Профессия требует богатого творческого потенциала, сильного вдохновения, желания максимально отдавать себя делу, а также определенного мастерства в рисовании и пошиве одежды. Модельер советуется с режиссером для разрешения возникающих разногласий. </vt:lpstr>
      <vt:lpstr>Реквизитор Реквизитор обеспечивает сцену необходимыми атрибутами, дополняющими декорации. Например, главный герой носит с собой шпагу или пытается изобразить на холсте натюрморт. Доставить все это на сцену вовремя ложится на плечи реквизитора. Он составляет перечень необходимого реквизита и выкладывает за кулисами в строгом порядке, чтобы избежать растерянности актеров и неловких пауз. В случае пропажи недостающего элемента, реквизитор обязан в максимально короткие сроки сориентироваться, найти выход из сложившейся ситуации. Также он должен знать время выступления каждого актера, смену действий и пауз, поэтому в профессии важна внимательность. Работа с реквизитом не так проста, как кажется на первый взгляд </vt:lpstr>
      <vt:lpstr>Режиссер Профессия режиссера, пожалуй, самая сложная в театре, ведь на режиссуру в полной мере ложится ответственность за исход спектакля. Режиссер должен иметь специальное образование, знать основы театральной деятельности, разбираться в литературе, искусстве. Помимо этого, профессия предполагает постоянное общение с людьми, т.е. высокие психологические нагрузки, а значит, режиссер должен быть ещё и хорошим психологом. </vt:lpstr>
      <vt:lpstr>Капельдинер Это один из первых людей театрального дворца, которого встречает каждый человек при входе в зал. Капельдинер проверяет наличие билета или пригласительного, помогают посетителям с поиском места, контролируют правильность рассадки в случае возникновения неловких ситуаций. Служитель театру смотрит за порядком до и вовремя спектакля, консультирует по вопросам месторасположения выходов </vt:lpstr>
      <vt:lpstr>Импресарио Импресарио отвечает за денежную сторону деятельности театра. В театре часто называют его антрепренером (в переводе с французского – предприниматель) Он отвечает за аренду, за окупаемость спектакля, за рекламу. Чаще всего такая профессия востребована в частных театрах. Таким образом, импресарио гарантирует выход постановки в назначенные сроки. </vt:lpstr>
      <vt:lpstr>Так же, вы можете посмотреть еще подробнее информацию на ниже указанном сайте. Там вы найдете множество профессий и их описание. </vt:lpstr>
      <vt:lpstr>Российский институт театрального искусства- ГИТИС , Москва. Высшее театральное училище имени М.С. Щепкина,Москва. Новосибирский государственный театральный институт-НГТИ,Новосибирск.   </vt:lpstr>
      <vt:lpstr>Презентацию выполнили ученицы 11 класса: Пономарева Алёна Николаевна Ковалевская Анна Львовна    Спасибо за внимание!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Театральные профессии</dc:title>
  <dc:creator>User</dc:creator>
  <cp:lastModifiedBy>User</cp:lastModifiedBy>
  <cp:revision>12</cp:revision>
  <dcterms:created xsi:type="dcterms:W3CDTF">2019-12-05T10:34:21Z</dcterms:created>
  <dcterms:modified xsi:type="dcterms:W3CDTF">2019-12-05T12:20:55Z</dcterms:modified>
</cp:coreProperties>
</file>