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sldIdLst>
    <p:sldId id="256" r:id="rId2"/>
    <p:sldId id="257" r:id="rId3"/>
    <p:sldId id="258" r:id="rId4"/>
    <p:sldId id="276" r:id="rId5"/>
    <p:sldId id="259" r:id="rId6"/>
    <p:sldId id="260" r:id="rId7"/>
    <p:sldId id="282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7" r:id="rId16"/>
    <p:sldId id="268" r:id="rId17"/>
    <p:sldId id="269" r:id="rId18"/>
    <p:sldId id="270" r:id="rId19"/>
    <p:sldId id="280" r:id="rId20"/>
    <p:sldId id="271" r:id="rId21"/>
    <p:sldId id="272" r:id="rId22"/>
    <p:sldId id="279" r:id="rId23"/>
    <p:sldId id="273" r:id="rId24"/>
    <p:sldId id="274" r:id="rId25"/>
    <p:sldId id="275" r:id="rId26"/>
    <p:sldId id="284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ahoma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ahoma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ahoma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ahoma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7" d="100"/>
          <a:sy n="107" d="100"/>
        </p:scale>
        <p:origin x="-165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verOverla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6" name="TextBox 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18B9EB9-9FC5-4A06-BFEA-6F575D310A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5304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540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5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6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5775C-D4E3-420D-90F9-98D2AC030E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155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 rot="5400000">
            <a:off x="3908425" y="2881313"/>
            <a:ext cx="5481637" cy="922338"/>
            <a:chOff x="1815339" y="1381459"/>
            <a:chExt cx="5480154" cy="923330"/>
          </a:xfrm>
        </p:grpSpPr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540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2"/>
            <p:cNvCxnSpPr/>
            <p:nvPr/>
          </p:nvCxnSpPr>
          <p:spPr>
            <a:xfrm flipH="1" flipV="1">
              <a:off x="1815339" y="1924967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3"/>
            <p:cNvCxnSpPr/>
            <p:nvPr/>
          </p:nvCxnSpPr>
          <p:spPr>
            <a:xfrm rot="10800000">
              <a:off x="4826011" y="1928146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F0D82-CA66-437B-82C7-D808E4F78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374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540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3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4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7C6F3-EC49-451C-8CD4-123B901DA7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1651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overOverla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2887663"/>
            <a:ext cx="6778625" cy="923925"/>
            <a:chOff x="1172584" y="1381459"/>
            <a:chExt cx="6779110" cy="923330"/>
          </a:xfrm>
        </p:grpSpPr>
        <p:sp>
          <p:nvSpPr>
            <p:cNvPr id="6" name="TextBox 9"/>
            <p:cNvSpPr txBox="1">
              <a:spLocks noChangeArrowheads="1"/>
            </p:cNvSpPr>
            <p:nvPr/>
          </p:nvSpPr>
          <p:spPr bwMode="auto"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540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2033" y="1927207"/>
              <a:ext cx="3119661" cy="158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7A3CB-F4C7-48F1-B152-08C43613A9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3015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540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0BCC6-9ECE-450F-B6D0-F4978B8EDD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418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8" name="TextBox 8"/>
            <p:cNvSpPr txBox="1">
              <a:spLocks noChangeArrowheads="1"/>
            </p:cNvSpPr>
            <p:nvPr/>
          </p:nvSpPr>
          <p:spPr bwMode="auto"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540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9" name="Straight Connector 16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7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DE5EE-43E0-42D6-A1EA-BD970250D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823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540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5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35AB7-C4D9-41EC-A2ED-9DF5FC3CEB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971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0F136-E2EA-4C7F-ACCD-92F8A3B0D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79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7250C-0724-4E1A-98D9-247C4F6444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5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0E248-B435-44A4-948A-07C0E18309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050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688975" y="569913"/>
            <a:ext cx="77565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8500" y="2247900"/>
            <a:ext cx="7747000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63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0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8925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80720F6-0396-4A8A-AA06-8A0124EFC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29" r:id="rId7"/>
    <p:sldLayoutId id="2147483730" r:id="rId8"/>
    <p:sldLayoutId id="2147483731" r:id="rId9"/>
    <p:sldLayoutId id="2147483738" r:id="rId10"/>
    <p:sldLayoutId id="214748373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125" indent="-365125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76288" indent="-365125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"/>
        <a:defRPr sz="2200" kern="1200">
          <a:solidFill>
            <a:srgbClr val="262626"/>
          </a:solidFill>
          <a:latin typeface="+mn-lt"/>
          <a:ea typeface="+mn-ea"/>
          <a:cs typeface="+mn-cs"/>
        </a:defRPr>
      </a:lvl2pPr>
      <a:lvl3pPr marL="1143000" indent="-365125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508125" indent="-319088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1828800" indent="-319088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1600" kern="1200">
          <a:solidFill>
            <a:srgbClr val="262626"/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52450"/>
            <a:ext cx="8362950" cy="575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1844675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dirty="0" smtClean="0">
                <a:latin typeface="Book Antiqua" pitchFamily="18" charset="0"/>
              </a:rPr>
              <a:t>Кофе</a:t>
            </a:r>
          </a:p>
        </p:txBody>
      </p:sp>
    </p:spTree>
  </p:cSld>
  <p:clrMapOvr>
    <a:masterClrMapping/>
  </p:clrMapOvr>
  <p:transition advClick="0" advTm="5000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4763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19050" y="1168400"/>
            <a:ext cx="7000875" cy="4781550"/>
          </a:xfrm>
        </p:spPr>
        <p:txBody>
          <a:bodyPr rtlCol="0">
            <a:normAutofit fontScale="92500" lnSpcReduction="20000"/>
          </a:bodyPr>
          <a:lstStyle/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Сначала в рассаднике, где обеспечивается нужное количество солнечного света и тени, сажают специально выведенные семена. Примерно через полгода сеянцы пересаживают на поле, почва которого подготовлена для них с помощью удобрений. Кофейные сеянцы сажаются рядами, расстояние между которыми делается с расчётом ухода за саженцами и землёй, а также для уборки урожая.</a:t>
            </a: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sz="2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Плодоносят растения только при круглогодичном уходе, в который входят прополка сорняков и регулярная обработка деревьев фунгицидами и инсектицидами с целью защитить их от вредителей и болезней, таких, как бобовый сверлильщик или кофейная ржавчина.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Цветки сорта Арабика</a:t>
            </a: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sz="2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Плодоносить молодое растение начинает самое малое через два года. Кофе лучше собирать вручную, снимая только спелые ягоды одну за другой; именно так и делается в Колумбии, Коста-Рике и других странах, когда компании специально нанимают сезонных рабочих.</a:t>
            </a: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r>
              <a:rPr lang="ru-RU" smtClean="0"/>
              <a:t>Выращивание</a:t>
            </a:r>
          </a:p>
        </p:txBody>
      </p:sp>
    </p:spTree>
  </p:cSld>
  <p:clrMapOvr>
    <a:masterClrMapping/>
  </p:clrMapOvr>
  <p:transition spd="med" advTm="10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860800"/>
            <a:ext cx="7754937" cy="1054100"/>
          </a:xfrm>
        </p:spPr>
        <p:txBody>
          <a:bodyPr/>
          <a:lstStyle/>
          <a:p>
            <a:pPr algn="l"/>
            <a:r>
              <a:rPr lang="ru-RU" sz="1800" smtClean="0">
                <a:solidFill>
                  <a:schemeClr val="tx1"/>
                </a:solidFill>
              </a:rPr>
              <a:t>Собранные вручную ягоды обычно подвергаются обработке влажным способом. Они помещаются в протирочную машину, которая снимает с семян большую часть мякоти. Затем семена на один-три дня кладутся в баки, где под действием энзимов, возникающих естественным путём, оставшаяся мякоть разлагается в процессе ферментации. После этого семена промывают, удаляя последние остатки мякоти. Часть из них сушат под солнцем на бетонных террасах или сушильных столах, а часть — пропуская через сушилки с горячим воздухом. Вслед за этим механически удаляются покрывающие семена слои сухой кожицы, которая состоит из пергаментной и серебристой оболочек.</a:t>
            </a:r>
            <a:r>
              <a:rPr lang="ru-RU" sz="1800" smtClean="0"/>
              <a:t/>
            </a:r>
            <a:br>
              <a:rPr lang="ru-RU" sz="1800" smtClean="0"/>
            </a:br>
            <a:endParaRPr lang="ru-RU" sz="6000" smtClean="0"/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863" y="260350"/>
            <a:ext cx="3849687" cy="216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10000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908050"/>
            <a:ext cx="8229600" cy="55387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/>
              <a:t>Ферментация, которая осуществляется при обработке влажным способом, наряду с использованием только полностью созревших ягод позволяет получать мягкий кофе отличного качества.</a:t>
            </a:r>
          </a:p>
          <a:p>
            <a:pPr>
              <a:lnSpc>
                <a:spcPct val="80000"/>
              </a:lnSpc>
            </a:pPr>
            <a:endParaRPr lang="ru-RU" sz="2000" smtClean="0"/>
          </a:p>
          <a:p>
            <a:pPr>
              <a:lnSpc>
                <a:spcPct val="80000"/>
              </a:lnSpc>
            </a:pPr>
            <a:r>
              <a:rPr lang="ru-RU" sz="2000" smtClean="0"/>
              <a:t>В Бразилии, главной стране по производству кофе, на плантациях чаще всего применяется уборочный метод, известный как derriça. Кофе собирают вручную, снимая с ветвей все до единой ягоды, независимо от степени их спелости. Недавно на некоторых плантациях для улучшения качества продукции и повышения производительности труда стали переходить на механизированные и полумеханизированные методы уборки. При одном из них используется ручной пневматический инструмент, трясущий ветви, в результате чего ягоды падают на землю.</a:t>
            </a:r>
          </a:p>
          <a:p>
            <a:pPr>
              <a:lnSpc>
                <a:spcPct val="80000"/>
              </a:lnSpc>
            </a:pPr>
            <a:endParaRPr lang="ru-RU" sz="2000" smtClean="0"/>
          </a:p>
          <a:p>
            <a:pPr>
              <a:lnSpc>
                <a:spcPct val="80000"/>
              </a:lnSpc>
            </a:pPr>
            <a:r>
              <a:rPr lang="ru-RU" sz="2000" smtClean="0"/>
              <a:t>Упавшие плоды собирают граблями и, чтобы удалить листья, грязь и палочки, просеивают либо вручную, либо механически. Затем кофейные ягоды складываются в большие 60-литровые корзины. Просеянные ягоды моют в бетонном корыте или в специально предназначенной для этого машине. Во время мойки спелые плоды отделяются от старых сухих, которые начали гнить.</a:t>
            </a:r>
          </a:p>
        </p:txBody>
      </p:sp>
    </p:spTree>
  </p:cSld>
  <p:clrMapOvr>
    <a:masterClrMapping/>
  </p:clrMapOvr>
  <p:transition spd="slow" advTm="10000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916238" y="2247900"/>
            <a:ext cx="5529262" cy="3878263"/>
          </a:xfrm>
        </p:spPr>
        <p:txBody>
          <a:bodyPr rtlCol="0">
            <a:normAutofit fontScale="85000" lnSpcReduction="10000"/>
          </a:bodyPr>
          <a:lstStyle/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Вымытый кофе раскладывают на большой бетонной террасе для просушивания на солнце в течение 15—20 дней. В это время, чтобы зёрна просохли как следует, их переворачивают примерно каждые 20 минут. Иногда, чтобы они высохли скорее, используются механические сушилки. Необходимо следить за содержанием в зёрнах влаги, иначе они могут пересохнуть, отчего станут хрупкими и начнут ломаться — а из-за этого снизится их ценность. Когда достигнута идеальная влажность — между 11 и 12 процентами, — зёрна механически очищаются от шелухи. Затем их раскладывают в мешки и отправляют на предприятия, где его классифицируют и подвергают дальнейшей обработке.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265363"/>
            <a:ext cx="2584450" cy="387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0000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1588" y="908050"/>
            <a:ext cx="6946900" cy="54006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/>
              <a:t>Далее берутся пробы с каждого мешка завоза.</a:t>
            </a:r>
          </a:p>
          <a:p>
            <a:pPr>
              <a:lnSpc>
                <a:spcPct val="80000"/>
              </a:lnSpc>
            </a:pPr>
            <a:endParaRPr lang="ru-RU" sz="2000" smtClean="0"/>
          </a:p>
          <a:p>
            <a:pPr>
              <a:lnSpc>
                <a:spcPct val="80000"/>
              </a:lnSpc>
            </a:pPr>
            <a:r>
              <a:rPr lang="ru-RU" sz="2000" smtClean="0"/>
              <a:t>После взятия проб, кофе из разных завозов складывается вместе и подвергается дальнейшей обработке для улучшения качества. Продукция проходит через очистительную машину, затем через механическое сито, разделяющее зёрна по размеру, а затем они поступают на вибрирующий стол, который сортирует их по весу. После этого продукт направляется в электронный сепаратор, удаляющий чёрные и зелёные зёрна, которые портят вкус сваренного кофе. Все, что осталось, поступает в складской резервуар и расфасовывается в мешки. В мешках хранятся зёрна единого размера и качества, которые можно экспортировать или продавать местным покупателям.</a:t>
            </a:r>
          </a:p>
          <a:p>
            <a:pPr>
              <a:lnSpc>
                <a:spcPct val="80000"/>
              </a:lnSpc>
            </a:pPr>
            <a:endParaRPr lang="ru-RU" sz="2000" smtClean="0"/>
          </a:p>
          <a:p>
            <a:pPr>
              <a:lnSpc>
                <a:spcPct val="80000"/>
              </a:lnSpc>
            </a:pPr>
            <a:r>
              <a:rPr lang="ru-RU" sz="2000" smtClean="0"/>
              <a:t>Пробы, взятые раньше классифицируют для определения цены на продукцию. В первую очередь образчики распределяются по типам на основании количества дефектов в 300 граммах кофе. К дефектам относятся чёрные, зелёные и сломанные семена, а также шелуха, палочки и камушки. Затем зёрна просеиваются через несколько сит и распределяются по размеру</a:t>
            </a: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-7938"/>
            <a:ext cx="7756525" cy="1054101"/>
          </a:xfrm>
        </p:spPr>
        <p:txBody>
          <a:bodyPr/>
          <a:lstStyle/>
          <a:p>
            <a:r>
              <a:rPr lang="ru-RU" smtClean="0"/>
              <a:t>Классификация</a:t>
            </a:r>
          </a:p>
        </p:txBody>
      </p:sp>
    </p:spTree>
  </p:cSld>
  <p:clrMapOvr>
    <a:masterClrMapping/>
  </p:clrMapOvr>
  <p:transition spd="slow" advTm="10000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7550" y="2247900"/>
            <a:ext cx="5168900" cy="3878263"/>
          </a:xfrm>
        </p:spPr>
      </p:pic>
    </p:spTree>
  </p:cSld>
  <p:clrMapOvr>
    <a:masterClrMapping/>
  </p:clrMapOvr>
  <p:transition spd="slow" advTm="10000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327275"/>
            <a:ext cx="8229600" cy="45307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/>
              <a:t>Наконец кофе отправляют на дегустацию. Образчик слегка поджаривают, измельчают и раскладывают в несколько стаканов отмеренными порциями. Добавляют кипяток, содержимое стаканов перемешивают, и опытный дегустатор оценивает запах, исходящий от каждой пробы. Дав образчику остыть и частичкам кофе осесть, он зачерпывает немного маленьким половником, берет кофе-образчик в рот, сразу же сплёвывает и быстро переходит к следующему стакану, где все повторяет сначала. Попробовав все образчики, он дает кофе разные оценки: от «мягкий» (приятный, нетерпкий, почти сладкий) до «жёсткий» (с резким, йодистым вкусом).</a:t>
            </a:r>
          </a:p>
          <a:p>
            <a:pPr>
              <a:lnSpc>
                <a:spcPct val="80000"/>
              </a:lnSpc>
            </a:pPr>
            <a:endParaRPr lang="ru-RU" sz="2000" smtClean="0"/>
          </a:p>
          <a:p>
            <a:pPr>
              <a:lnSpc>
                <a:spcPct val="80000"/>
              </a:lnSpc>
            </a:pPr>
            <a:r>
              <a:rPr lang="ru-RU" sz="2000" smtClean="0"/>
              <a:t>Чтобы безошибочно определять многие едва различимые привкусы, дегустатор должен обладать тонким вкусом, обширными знаниями и богатым опытом. Результаты дегустации не только служат основанием для определения цены, но и важны на следующем этапе производства высококачественного кофе.</a:t>
            </a: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461963"/>
            <a:ext cx="3816350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10000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773238"/>
            <a:ext cx="6553200" cy="3876675"/>
          </a:xfrm>
        </p:spPr>
        <p:txBody>
          <a:bodyPr rtlCol="0">
            <a:normAutofit fontScale="92500"/>
          </a:bodyPr>
          <a:lstStyle/>
          <a:p>
            <a:pPr marL="365760" indent="-365760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Смешивание</a:t>
            </a:r>
          </a:p>
          <a:p>
            <a:pPr marL="365760" indent="-365760" fontAlgn="auto">
              <a:spcAft>
                <a:spcPts val="0"/>
              </a:spcAft>
              <a:defRPr/>
            </a:pPr>
            <a:endParaRPr lang="ru-RU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5760" indent="-365760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 помощью смешивания получают кофе с дополняющими друг друга свойствами для получения сбалансированного продукта, в котором усилены такие желательные качества, как приятный вкус, аромат, насыщенность и привлекательный внешний вид.</a:t>
            </a:r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Приготовление кофе</a:t>
            </a:r>
          </a:p>
        </p:txBody>
      </p:sp>
    </p:spTree>
  </p:cSld>
  <p:clrMapOvr>
    <a:masterClrMapping/>
  </p:clrMapOvr>
  <p:transition spd="slow" advTm="10000"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0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Обжаренные кофейные зёрна</a:t>
            </a: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sz="200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0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Обжарка — один из главных этапов в получении хорошего кофе. При обжарке зелёные кофейные зёрна увеличиваются в объёме и меняют цвет с зелёного на коричневый.</a:t>
            </a: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sz="200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0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Вкус кофе формируется благодаря многим сложным ароматическим химическим соединениям. В зависимости от того, проявления каких соединений хочет добиться обжарщик, подбирается оптимальный режим обжарки.</a:t>
            </a: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sz="200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0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Как правило выделяют 4 степени обжарки. Самая лёгкая степень обжарки обычно называется скандинавской, более тёмная — венской, ещё темнее французская обжарка. Самая тёмная степень обжарки называется итальянской.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Обжарка</a:t>
            </a:r>
          </a:p>
        </p:txBody>
      </p:sp>
    </p:spTree>
  </p:cSld>
  <p:clrMapOvr>
    <a:masterClrMapping/>
  </p:clrMapOvr>
  <p:transition spd="slow" advTm="10000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0" y="2762250"/>
            <a:ext cx="4572000" cy="2849563"/>
          </a:xfrm>
        </p:spPr>
      </p:pic>
    </p:spTree>
  </p:cSld>
  <p:clrMapOvr>
    <a:masterClrMapping/>
  </p:clrMapOvr>
  <p:transition spd="slow" advTm="10000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Ко́фе — напиток, изготавливаемый из жареных зёрен кофейного дерева. Благодаря содержанию кофеина оказывает стимулирующее действие.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Кофе</a:t>
            </a:r>
          </a:p>
        </p:txBody>
      </p:sp>
      <p:pic>
        <p:nvPicPr>
          <p:cNvPr id="11268" name="Picture 4" descr="200px-A_small_cup_of_coff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860800"/>
            <a:ext cx="2540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10000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23813" y="1773238"/>
            <a:ext cx="6924675" cy="4103687"/>
          </a:xfrm>
        </p:spPr>
        <p:txBody>
          <a:bodyPr rtlCol="0">
            <a:normAutofit lnSpcReduction="10000"/>
          </a:bodyPr>
          <a:lstStyle/>
          <a:p>
            <a:pPr marL="365760" indent="-36576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Обжаренные зёрна мелят в кофемолке. В зависимости от того, как вы собираетесь готовить кофе, подбирается помол. Самый грубый помол используется для приготовления кофе во френч-прессе и кофеварках фильтрового типа. Более тонкий помол используется для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эспрессо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-машин. Самый же тонкий помол — «в пыль» — применяется для приготовления «кофе по-восточному» (в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джезве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).</a:t>
            </a:r>
          </a:p>
          <a:p>
            <a:pPr marL="365760" indent="-365760" fontAlgn="auto">
              <a:lnSpc>
                <a:spcPct val="90000"/>
              </a:lnSpc>
              <a:spcAft>
                <a:spcPts val="0"/>
              </a:spcAft>
              <a:defRPr/>
            </a:pP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5760" indent="-36576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Молотый кофе довольно быстро теряет часть вкуса и аромата, поэтому рекомендуется молоть зёрна непосредственно перед употреблением.</a:t>
            </a:r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Помол</a:t>
            </a:r>
          </a:p>
        </p:txBody>
      </p:sp>
    </p:spTree>
  </p:cSld>
  <p:clrMapOvr>
    <a:masterClrMapping/>
  </p:clrMapOvr>
  <p:transition spd="slow" advTm="10000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mtClean="0"/>
              <a:t>Кофе по-восточному готовится в так называемой джезве (турке). Часто используются специи, такие, как кардамон, корица и так далее.</a:t>
            </a:r>
          </a:p>
          <a:p>
            <a:pPr>
              <a:lnSpc>
                <a:spcPct val="90000"/>
              </a:lnSpc>
            </a:pPr>
            <a:r>
              <a:rPr lang="ru-RU" smtClean="0"/>
              <a:t>Кофе-фильтр, Американский, «Капельница» — большинство домашних кофеварок работают по «гравитационному» принципу: горячая вода капает на воронку с фильтром, в которой лежит молотый кофе.</a:t>
            </a:r>
          </a:p>
          <a:p>
            <a:pPr>
              <a:lnSpc>
                <a:spcPct val="90000"/>
              </a:lnSpc>
            </a:pPr>
            <a:r>
              <a:rPr lang="ru-RU" smtClean="0"/>
              <a:t>Френч-пресс — специальная колба (обычно стеклянная или металлический термос), в которой поршень с ситом отделяет кофейную гущу от напитка.</a:t>
            </a: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404813"/>
            <a:ext cx="7754937" cy="1054100"/>
          </a:xfrm>
        </p:spPr>
        <p:txBody>
          <a:bodyPr/>
          <a:lstStyle/>
          <a:p>
            <a:r>
              <a:rPr lang="ru-RU" smtClean="0"/>
              <a:t>Способы приготовления кофе</a:t>
            </a:r>
          </a:p>
        </p:txBody>
      </p:sp>
    </p:spTree>
  </p:cSld>
  <p:clrMapOvr>
    <a:masterClrMapping/>
  </p:clrMapOvr>
  <p:transition spd="slow" advTm="10000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7550" y="2247900"/>
            <a:ext cx="5168900" cy="3878263"/>
          </a:xfrm>
        </p:spPr>
      </p:pic>
    </p:spTree>
  </p:cSld>
  <p:clrMapOvr>
    <a:masterClrMapping/>
  </p:clrMapOvr>
  <p:transition spd="slow" advTm="10000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 гейзере, Кофе по-неаполитански. — Гейзер состоит условно из трёх частей: в одну заливается вода, в другую засыпается молотый кофе, а в третьей через некоторое время оказывается готовый напиток.</a:t>
            </a: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Эспрессо — получается при помощи специальной эспрессо-машины, в которой через молотый кофе под давлением подаётся горячая вода нагретая до температуры 88—91 °C. Один из вариантов приготовления эспрессо — применение кофемашин, работающих по технологии E.S.E., в которых используются специальные одноразовые пакетики с уже отмеренной точной порцией молотого зерна, рассчитанного на одну кружку готового напитка, получившие название чалды. На основе эспрессо обычно готовится:</a:t>
            </a: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 spd="slow" advTm="10000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idx="1"/>
          </p:nvPr>
        </p:nvSpPr>
        <p:spPr>
          <a:xfrm>
            <a:off x="655638" y="2247900"/>
            <a:ext cx="5311775" cy="38782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smtClean="0"/>
              <a:t>Глясе (от фр. glacé — замороженный, застывший) — кофе с мороженым.</a:t>
            </a:r>
          </a:p>
          <a:p>
            <a:pPr>
              <a:lnSpc>
                <a:spcPct val="90000"/>
              </a:lnSpc>
            </a:pPr>
            <a:r>
              <a:rPr lang="ru-RU" sz="2000" smtClean="0"/>
              <a:t>Капучино — кофе с молоком и пышной пеной («капюшоном»).</a:t>
            </a:r>
          </a:p>
          <a:p>
            <a:pPr>
              <a:lnSpc>
                <a:spcPct val="90000"/>
              </a:lnSpc>
            </a:pPr>
            <a:r>
              <a:rPr lang="ru-RU" sz="2000" smtClean="0"/>
              <a:t>Латте макиато — несмешанный капучино, где молоко (3/4 части), молочная пена и кофе (1/4 части) лежат слоями. Подаётся в высоком бокале для Латте объёмом 300 мл.</a:t>
            </a:r>
          </a:p>
          <a:p>
            <a:pPr>
              <a:lnSpc>
                <a:spcPct val="90000"/>
              </a:lnSpc>
            </a:pPr>
            <a:r>
              <a:rPr lang="ru-RU" sz="2000" smtClean="0"/>
              <a:t>Мокко — так обычно называют кофе с добавлением шоколада или, иногда, кофе по-восточному. Мокко — основной сорт кофе, особенностью которого является шоколадное послевкусие</a:t>
            </a: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628775"/>
            <a:ext cx="2946400" cy="445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10000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333375"/>
            <a:ext cx="7129462" cy="7164388"/>
          </a:xfrm>
        </p:spPr>
        <p:txBody>
          <a:bodyPr rtlCol="0">
            <a:normAutofit/>
          </a:bodyPr>
          <a:lstStyle/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Ристретто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самый концентрированный, самый крепкий и самый бодрящий кофе, сваренный в меньшем, чем </a:t>
            </a:r>
            <a:r>
              <a:rPr lang="ru-RU" sz="2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эспрессо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объёме (7 г кофе на 15—20 мл воды). Вопреки распространённому мнению, </a:t>
            </a:r>
            <a:r>
              <a:rPr lang="ru-RU" sz="2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ристретто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содержит не так уж много кофеина. На самом деле в первые 15 секунд экстракции кофе в </a:t>
            </a:r>
            <a:r>
              <a:rPr lang="ru-RU" sz="2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ристретто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попадают кофейные эфирные масла, создающие насыщенный вкус и аромат кофе, а кофеин начинает активно выделяться позднее. Поэтому в порции </a:t>
            </a:r>
            <a:r>
              <a:rPr lang="ru-RU" sz="2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ристретто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содержание кофеина даже ниже, чем в порции </a:t>
            </a:r>
            <a:r>
              <a:rPr lang="ru-RU" sz="2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эспрессо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Напиток принято подавать в чашке для </a:t>
            </a:r>
            <a:r>
              <a:rPr lang="ru-RU" sz="2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эспрессо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(или в специальной миниатюрной чашечке без ручек) вместе со стаканом холодной питьевой воды. Обычно перед первым глотком </a:t>
            </a:r>
            <a:r>
              <a:rPr lang="ru-RU" sz="2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ристретто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делают несколько глотков воды. Вода предотвращает обезвоживание организма, а также очищает вкусовые рецепторы и позволяет наслаждаться каждым глотком как новым. Порция рассчитана на один-два глотка, поэтому итальянцы обычно пьют </a:t>
            </a:r>
            <a:r>
              <a:rPr lang="ru-RU" sz="2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ристретто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не отходя от барной стойки. Добавлять в </a:t>
            </a:r>
            <a:r>
              <a:rPr lang="ru-RU" sz="2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ристретто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сахар считается дурным тоном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 spd="slow" advTm="15000"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9144000" cy="681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924175"/>
            <a:ext cx="7756525" cy="1054100"/>
          </a:xfrm>
        </p:spPr>
        <p:txBody>
          <a:bodyPr/>
          <a:lstStyle/>
          <a:p>
            <a:r>
              <a:rPr lang="ru-RU" smtClean="0">
                <a:solidFill>
                  <a:schemeClr val="tx1"/>
                </a:solidFill>
              </a:rPr>
              <a:t>Конец.</a:t>
            </a:r>
          </a:p>
        </p:txBody>
      </p:sp>
    </p:spTree>
  </p:cSld>
  <p:clrMapOvr>
    <a:masterClrMapping/>
  </p:clrMapOvr>
  <p:transition spd="slow" advTm="10000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708275"/>
            <a:ext cx="8229600" cy="45307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/>
              <a:t>До XIV века кофе произрастал в Эфиопии в диком виде. После кофейное дерево было привезено на Аравийский полуостров. В конце XVI века европейские торговцы начали закупать кофе в арабских портах и привозить в Европу в 1600-е гг. Согласно легенде, в середине XVII века мусульманский пилигрим тайно вывез кофейные зерна в Южную Индию. Оттуда в конце XVII века голландские торговцы тайно вывезли кофейное дерево на Яву и Суматру. Это послужило концом арабской монополии на выращивание кофе.</a:t>
            </a:r>
          </a:p>
          <a:p>
            <a:pPr>
              <a:lnSpc>
                <a:spcPct val="80000"/>
              </a:lnSpc>
            </a:pPr>
            <a:endParaRPr lang="ru-RU" sz="2000" smtClean="0"/>
          </a:p>
          <a:p>
            <a:pPr>
              <a:lnSpc>
                <a:spcPct val="80000"/>
              </a:lnSpc>
            </a:pPr>
            <a:endParaRPr lang="ru-RU" sz="2000" smtClean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smtClean="0"/>
              <a:t>Места́ выращивания кофе в прошлом</a:t>
            </a:r>
          </a:p>
        </p:txBody>
      </p:sp>
    </p:spTree>
  </p:cSld>
  <p:clrMapOvr>
    <a:masterClrMapping/>
  </p:clrMapOvr>
  <p:transition spd="slow" advClick="0" advTm="10000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Затем, в 1706 году голландские колонисты прислали саженец кофейного дерева в ботанический сад Амстердама, и с этого дерева началось выращивание растения в колониях Нового Света. Через несколько лет французский король получает в подарок саженец дерева от голландцев, и вскоре французы вывозят сорта мокко из Йемена на о. Бурбон (ныне — Реюньон, рядом с островом Мадагаскар). Так началась история известного сорта арабики, называемой «бурбон».</a:t>
            </a:r>
          </a:p>
          <a:p>
            <a:endParaRPr lang="ru-RU" smtClean="0"/>
          </a:p>
        </p:txBody>
      </p:sp>
    </p:spTree>
  </p:cSld>
  <p:clrMapOvr>
    <a:masterClrMapping/>
  </p:clrMapOvr>
  <p:transition spd="slow" advTm="10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770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1979613" y="4221163"/>
            <a:ext cx="6824662" cy="1800225"/>
          </a:xfrm>
        </p:spPr>
        <p:txBody>
          <a:bodyPr rtlCol="0">
            <a:normAutofit/>
          </a:bodyPr>
          <a:lstStyle/>
          <a:p>
            <a:pPr marL="365760" indent="-365760" fontAlgn="auto"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1721 году закладываются плантации в Гвиане и на Мартинике. В 1727 — в Бразилии, в 1730 году — на Ямайке (начало знаменитого сорта </a:t>
            </a:r>
            <a:r>
              <a:rPr lang="ru-RU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Blue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Mountain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1748 год — на Кубе, 1760 — в Гватемале, 1779 — в Коста-Рике, и к началу XIX века кофейный пояс Земли замкнулся. Всего за несколько веков кофе стал популярным на обоих полушариях, являясь неплохим источником дохода.</a:t>
            </a: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 spd="slow" advTm="10000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0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 природе существует около 70 видов кофейных деревьев — от карликовых кустарников до 10-метровых великанов.</a:t>
            </a: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sz="200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0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Существует два основных ботанических вида кофейных деревьев и, соответственно, зёрен, получаемых из плодов этих деревьев: арабика и робуста, которую иногда называют конголезским кофе. На эти два вида приходится по разным оценкам до 98 % производимого кофе. Этот объём делится в соотношении 70 % — арабика, 30 % — робуста. На остальные 30 (по др. оценкам — 70) видов приходится лишь 2 % мирового производства кофе.</a:t>
            </a: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sz="200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0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Наиболее распространённый сорт кофе, арабика, произрастает на высоте от 600 до 2000 метров над уровнем моря. Красивые по форме зёрна как правило имеют продолговатую форму, гладкую поверхность, слегка изогнутую в форме буквы «S» линию, в которой обычно после лёгкой обжарки остаются невыгоревшие частицы кофейной ягоды.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Виды кофе</a:t>
            </a:r>
          </a:p>
        </p:txBody>
      </p:sp>
    </p:spTree>
  </p:cSld>
  <p:clrMapOvr>
    <a:masterClrMapping/>
  </p:clrMapOvr>
  <p:transition spd="slow" advTm="10000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11475" y="2247900"/>
            <a:ext cx="3321050" cy="3878263"/>
          </a:xfrm>
        </p:spPr>
      </p:pic>
      <p:sp>
        <p:nvSpPr>
          <p:cNvPr id="3" name="Прямоугольник 2"/>
          <p:cNvSpPr/>
          <p:nvPr/>
        </p:nvSpPr>
        <p:spPr>
          <a:xfrm>
            <a:off x="212725" y="476250"/>
            <a:ext cx="8135938" cy="9794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5760" indent="-36576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873624"/>
              </a:buClr>
              <a:buFont typeface="Wingdings" pitchFamily="2" charset="2"/>
              <a:buChar char=""/>
              <a:defRPr/>
            </a:pPr>
            <a:r>
              <a:rPr lang="ru-RU" sz="18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cs"/>
              </a:rPr>
              <a:t>Вид </a:t>
            </a:r>
            <a:r>
              <a:rPr lang="ru-RU" sz="18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cs"/>
              </a:rPr>
              <a:t>робуста</a:t>
            </a:r>
            <a:r>
              <a:rPr lang="ru-RU" sz="18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cs"/>
              </a:rPr>
              <a:t> является быстрорастущим и более устойчивым к вредителям, чем арабика, и произрастает примерно от 0 до 600 м над уровнем моря, прежде всего — в тропических районах Африки, Индии и Индонезии. Зёрна имеют округлую форму, цвет — от светло-коричневого до серовато-зелёного.</a:t>
            </a:r>
          </a:p>
        </p:txBody>
      </p:sp>
    </p:spTree>
  </p:cSld>
  <p:clrMapOvr>
    <a:masterClrMapping/>
  </p:clrMapOvr>
  <p:transition spd="slow" advTm="10000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88913"/>
            <a:ext cx="8229600" cy="4824412"/>
          </a:xfrm>
        </p:spPr>
        <p:txBody>
          <a:bodyPr rtlCol="0">
            <a:normAutofit lnSpcReduction="10000"/>
          </a:bodyPr>
          <a:lstStyle/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sz="1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sz="1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Робуста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обычно считается менее изысканным кофе с точки зрения аромата. В то же время она содержит больше кофеина, а также часто используется в </a:t>
            </a:r>
            <a:r>
              <a:rPr lang="ru-RU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эспрессо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-смесях, что позволяет добиваться более качественной кофейной пенки и удешевляет смесь.</a:t>
            </a: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sz="1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sz="1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Другие сорта, например, </a:t>
            </a:r>
            <a:r>
              <a:rPr lang="ru-RU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либерика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и </a:t>
            </a:r>
            <a:r>
              <a:rPr lang="ru-RU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эксцельса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— не имеют промышленного значения. Однако некоторые сорта, например, произрастающий в Африке сорт «Копи </a:t>
            </a:r>
            <a:r>
              <a:rPr lang="ru-RU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Лювак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» или «Капе </a:t>
            </a:r>
            <a:r>
              <a:rPr lang="ru-RU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Аламид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» является самым дорогим кофе (около 750 рублей за чашку), поскольку для правильного приготовления должен пройти пищевую цепочку, включающую желудочно-кишечный тракт </a:t>
            </a:r>
            <a:r>
              <a:rPr lang="ru-RU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мусанги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или азиатской пальмовой циветты (</a:t>
            </a:r>
            <a:r>
              <a:rPr lang="ru-RU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Paradoxurus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hermaphroditus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 — небольшого зверька семейства виверровых. Без последнего звена вкус и аромат этого кофе весьма посредственные.</a:t>
            </a:r>
          </a:p>
          <a:p>
            <a:pPr marL="365760" indent="-36576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Недавно появился и более дешёвый (в 10 раз) аналог Копи </a:t>
            </a:r>
            <a:r>
              <a:rPr lang="ru-RU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Лювак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«</a:t>
            </a:r>
            <a:r>
              <a:rPr lang="ru-RU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Monkey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Coffee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», с тайваньских плантаций на склонах </a:t>
            </a:r>
            <a:r>
              <a:rPr lang="ru-RU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Формозских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гор, с такой же сложной цепочкой обработки сырых зёрен.</a:t>
            </a:r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552950"/>
            <a:ext cx="2924175" cy="206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508500"/>
            <a:ext cx="2952750" cy="215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10000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/>
              <a:t>Согласно самой распространённой легенде, тонизирующие свойства кофе были открыты эфиопским пастухом по имени Калди, заметившим, что его козы, наевшись днем плотных листьев и темно-красных плодов кофейного дерева, начинают вести себя по ночам возбуждённо безо всякой очевидной причины. Он рассказал об этом странном случае настоятелю монастыря, и тот решил испробовать на себе действие необычных зёрен.</a:t>
            </a:r>
          </a:p>
          <a:p>
            <a:pPr>
              <a:lnSpc>
                <a:spcPct val="80000"/>
              </a:lnSpc>
            </a:pPr>
            <a:endParaRPr lang="ru-RU" sz="2000" smtClean="0"/>
          </a:p>
          <a:p>
            <a:pPr>
              <a:lnSpc>
                <a:spcPct val="80000"/>
              </a:lnSpc>
            </a:pPr>
            <a:r>
              <a:rPr lang="ru-RU" sz="2000" smtClean="0"/>
              <a:t>Настоятель был поражён силой воздействия напитка и, дабы поддержать бодрость монахов, засыпавших во время ночных молебнов, повелел им пить этот отвар. Впоследствии монахи научились обжаривать и молоть зёрна. Полученный напиток снимал усталость, давал свежие силы.</a:t>
            </a: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История</a:t>
            </a:r>
          </a:p>
        </p:txBody>
      </p:sp>
    </p:spTree>
  </p:cSld>
  <p:clrMapOvr>
    <a:masterClrMapping/>
  </p:clrMapOvr>
  <p:transition spd="slow" advTm="10000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вердый переплет">
    <a:dk1>
      <a:sysClr val="windowText" lastClr="000000"/>
    </a:dk1>
    <a:lt1>
      <a:sysClr val="window" lastClr="FFFFFF"/>
    </a:lt1>
    <a:dk2>
      <a:srgbClr val="895D1D"/>
    </a:dk2>
    <a:lt2>
      <a:srgbClr val="ECE9C6"/>
    </a:lt2>
    <a:accent1>
      <a:srgbClr val="873624"/>
    </a:accent1>
    <a:accent2>
      <a:srgbClr val="D6862D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150</TotalTime>
  <Words>2176</Words>
  <Application>Microsoft Office PowerPoint</Application>
  <PresentationFormat>Экран (4:3)</PresentationFormat>
  <Paragraphs>79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Tahoma</vt:lpstr>
      <vt:lpstr>Arial</vt:lpstr>
      <vt:lpstr>Times New Roman</vt:lpstr>
      <vt:lpstr>Wingdings</vt:lpstr>
      <vt:lpstr>Calibri</vt:lpstr>
      <vt:lpstr>Book Antiqua</vt:lpstr>
      <vt:lpstr>Твердый переплет</vt:lpstr>
      <vt:lpstr> </vt:lpstr>
      <vt:lpstr>Кофе</vt:lpstr>
      <vt:lpstr>Места́ выращивания кофе в прошлом</vt:lpstr>
      <vt:lpstr>Презентация PowerPoint</vt:lpstr>
      <vt:lpstr>Презентация PowerPoint</vt:lpstr>
      <vt:lpstr>Виды кофе</vt:lpstr>
      <vt:lpstr>Презентация PowerPoint</vt:lpstr>
      <vt:lpstr>Презентация PowerPoint</vt:lpstr>
      <vt:lpstr>История</vt:lpstr>
      <vt:lpstr>Выращивание</vt:lpstr>
      <vt:lpstr>Собранные вручную ягоды обычно подвергаются обработке влажным способом. Они помещаются в протирочную машину, которая снимает с семян большую часть мякоти. Затем семена на один-три дня кладутся в баки, где под действием энзимов, возникающих естественным путём, оставшаяся мякоть разлагается в процессе ферментации. После этого семена промывают, удаляя последние остатки мякоти. Часть из них сушат под солнцем на бетонных террасах или сушильных столах, а часть — пропуская через сушилки с горячим воздухом. Вслед за этим механически удаляются покрывающие семена слои сухой кожицы, которая состоит из пергаментной и серебристой оболочек. </vt:lpstr>
      <vt:lpstr>Презентация PowerPoint</vt:lpstr>
      <vt:lpstr>Презентация PowerPoint</vt:lpstr>
      <vt:lpstr>Классификация</vt:lpstr>
      <vt:lpstr>Презентация PowerPoint</vt:lpstr>
      <vt:lpstr>Презентация PowerPoint</vt:lpstr>
      <vt:lpstr>Приготовление кофе</vt:lpstr>
      <vt:lpstr>Обжарка</vt:lpstr>
      <vt:lpstr>Презентация PowerPoint</vt:lpstr>
      <vt:lpstr>Помол</vt:lpstr>
      <vt:lpstr>Способы приготовления кофе</vt:lpstr>
      <vt:lpstr>Презентация PowerPoint</vt:lpstr>
      <vt:lpstr>Презентация PowerPoint</vt:lpstr>
      <vt:lpstr>Презентация PowerPoint</vt:lpstr>
      <vt:lpstr>Презентация PowerPoint</vt:lpstr>
      <vt:lpstr>Конец.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вкусовым товарам.</dc:title>
  <dc:creator>Стася</dc:creator>
  <cp:lastModifiedBy>Юзер</cp:lastModifiedBy>
  <cp:revision>13</cp:revision>
  <dcterms:created xsi:type="dcterms:W3CDTF">2011-02-09T17:20:50Z</dcterms:created>
  <dcterms:modified xsi:type="dcterms:W3CDTF">2022-09-27T06:51:43Z</dcterms:modified>
</cp:coreProperties>
</file>