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4"/>
  </p:sldMasterIdLst>
  <p:notesMasterIdLst>
    <p:notesMasterId r:id="rId17"/>
  </p:notesMasterIdLst>
  <p:handoutMasterIdLst>
    <p:handoutMasterId r:id="rId18"/>
  </p:handoutMasterIdLst>
  <p:sldIdLst>
    <p:sldId id="267" r:id="rId5"/>
    <p:sldId id="268" r:id="rId6"/>
    <p:sldId id="269" r:id="rId7"/>
    <p:sldId id="270" r:id="rId8"/>
    <p:sldId id="271" r:id="rId9"/>
    <p:sldId id="272" r:id="rId10"/>
    <p:sldId id="278" r:id="rId11"/>
    <p:sldId id="273" r:id="rId12"/>
    <p:sldId id="274" r:id="rId13"/>
    <p:sldId id="275" r:id="rId14"/>
    <p:sldId id="276" r:id="rId15"/>
    <p:sldId id="277" r:id="rId16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9" autoAdjust="0"/>
  </p:normalViewPr>
  <p:slideViewPr>
    <p:cSldViewPr>
      <p:cViewPr varScale="1">
        <p:scale>
          <a:sx n="91" d="100"/>
          <a:sy n="91" d="100"/>
        </p:scale>
        <p:origin x="534" y="90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01114579-D02A-4B51-B5DF-8EC449F77AC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8126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C6074690-7256-4BB9-AC0F-97AEAE8CDEC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426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6792" y="1905003"/>
            <a:ext cx="9435241" cy="1625599"/>
          </a:xfrm>
        </p:spPr>
        <p:txBody>
          <a:bodyPr rtlCol="0">
            <a:normAutofit/>
          </a:bodyPr>
          <a:lstStyle>
            <a:lvl1pPr algn="ctr" rtl="0">
              <a:lnSpc>
                <a:spcPct val="90000"/>
              </a:lnSpc>
              <a:defRPr sz="4800">
                <a:solidFill>
                  <a:schemeClr val="tx2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103" y="3657123"/>
            <a:ext cx="9429931" cy="991077"/>
          </a:xfrm>
        </p:spPr>
        <p:txBody>
          <a:bodyPr rtlCol="0">
            <a:normAutofit/>
          </a:bodyPr>
          <a:lstStyle>
            <a:lvl1pPr marL="0" indent="0" algn="ctr" rtl="0">
              <a:spcBef>
                <a:spcPts val="0"/>
              </a:spcBef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  <p:grpSp>
        <p:nvGrpSpPr>
          <p:cNvPr id="7" name="Группа 6"/>
          <p:cNvGrpSpPr/>
          <p:nvPr/>
        </p:nvGrpSpPr>
        <p:grpSpPr>
          <a:xfrm>
            <a:off x="1218882" y="1600200"/>
            <a:ext cx="9739746" cy="73152"/>
            <a:chOff x="914400" y="1200150"/>
            <a:chExt cx="7306712" cy="54864"/>
          </a:xfrm>
        </p:grpSpPr>
        <p:sp>
          <p:nvSpPr>
            <p:cNvPr id="8" name="Овал 7"/>
            <p:cNvSpPr/>
            <p:nvPr/>
          </p:nvSpPr>
          <p:spPr>
            <a:xfrm>
              <a:off x="8166248" y="12001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  <p:sp>
          <p:nvSpPr>
            <p:cNvPr id="9" name="Овал 8"/>
            <p:cNvSpPr/>
            <p:nvPr/>
          </p:nvSpPr>
          <p:spPr>
            <a:xfrm>
              <a:off x="914400" y="12001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1036847" y="1207626"/>
              <a:ext cx="7074290" cy="38998"/>
              <a:chOff x="2141408" y="1752956"/>
              <a:chExt cx="7315200" cy="38998"/>
            </a:xfrm>
            <a:solidFill>
              <a:schemeClr val="tx2"/>
            </a:solidFill>
          </p:grpSpPr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2141408" y="1752956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2141408" y="1791954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Группа 12"/>
          <p:cNvGrpSpPr/>
          <p:nvPr/>
        </p:nvGrpSpPr>
        <p:grpSpPr>
          <a:xfrm>
            <a:off x="1218882" y="4851400"/>
            <a:ext cx="9739746" cy="73152"/>
            <a:chOff x="914400" y="3638550"/>
            <a:chExt cx="7306712" cy="54864"/>
          </a:xfrm>
        </p:grpSpPr>
        <p:sp>
          <p:nvSpPr>
            <p:cNvPr id="14" name="Овал 13"/>
            <p:cNvSpPr/>
            <p:nvPr/>
          </p:nvSpPr>
          <p:spPr>
            <a:xfrm>
              <a:off x="8166248" y="36385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  <p:sp>
          <p:nvSpPr>
            <p:cNvPr id="15" name="Овал 14"/>
            <p:cNvSpPr/>
            <p:nvPr/>
          </p:nvSpPr>
          <p:spPr>
            <a:xfrm>
              <a:off x="914400" y="36385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1036847" y="3646026"/>
              <a:ext cx="7074290" cy="38998"/>
              <a:chOff x="2141408" y="1752956"/>
              <a:chExt cx="7315200" cy="38998"/>
            </a:xfrm>
            <a:solidFill>
              <a:schemeClr val="tx2"/>
            </a:solidFill>
          </p:grpSpPr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2141408" y="1752956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2141408" y="1791954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437643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322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34563" y="434975"/>
            <a:ext cx="1168400" cy="5661025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7613" y="434975"/>
            <a:ext cx="8413750" cy="5661025"/>
          </a:xfrm>
        </p:spPr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570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906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030" y="990599"/>
            <a:ext cx="9344765" cy="2235203"/>
          </a:xfrm>
        </p:spPr>
        <p:txBody>
          <a:bodyPr rtlCol="0" anchor="b">
            <a:normAutofit/>
          </a:bodyPr>
          <a:lstStyle>
            <a:lvl1pPr algn="ctr" rtl="0">
              <a:lnSpc>
                <a:spcPct val="90000"/>
              </a:lnSpc>
              <a:defRPr sz="4800" b="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030" y="3733800"/>
            <a:ext cx="9344765" cy="1219200"/>
          </a:xfrm>
        </p:spPr>
        <p:txBody>
          <a:bodyPr rtlCol="0" anchor="t"/>
          <a:lstStyle>
            <a:lvl1pPr marL="0" indent="0" algn="ctr" rtl="0">
              <a:spcBef>
                <a:spcPts val="0"/>
              </a:spcBef>
              <a:buNone/>
              <a:defRPr sz="2000" cap="all" baseline="0">
                <a:solidFill>
                  <a:schemeClr val="tx1"/>
                </a:solidFill>
              </a:defRPr>
            </a:lvl1pPr>
            <a:lvl2pPr marL="4572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  <p:grpSp>
        <p:nvGrpSpPr>
          <p:cNvPr id="13" name="Группа 12"/>
          <p:cNvGrpSpPr/>
          <p:nvPr/>
        </p:nvGrpSpPr>
        <p:grpSpPr>
          <a:xfrm>
            <a:off x="3273781" y="3475736"/>
            <a:ext cx="5641265" cy="54864"/>
            <a:chOff x="2455975" y="2588441"/>
            <a:chExt cx="4232051" cy="41148"/>
          </a:xfrm>
        </p:grpSpPr>
        <p:sp>
          <p:nvSpPr>
            <p:cNvPr id="14" name="Овал 13"/>
            <p:cNvSpPr/>
            <p:nvPr/>
          </p:nvSpPr>
          <p:spPr>
            <a:xfrm>
              <a:off x="6642306" y="2588441"/>
              <a:ext cx="45720" cy="41148"/>
            </a:xfrm>
            <a:prstGeom prst="ellipse">
              <a:avLst/>
            </a:prstGeom>
            <a:solidFill>
              <a:schemeClr val="tx1"/>
            </a:solidFill>
            <a:ln w="264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  <p:sp>
          <p:nvSpPr>
            <p:cNvPr id="15" name="Овал 14"/>
            <p:cNvSpPr/>
            <p:nvPr/>
          </p:nvSpPr>
          <p:spPr>
            <a:xfrm>
              <a:off x="2455975" y="2588441"/>
              <a:ext cx="45720" cy="41148"/>
            </a:xfrm>
            <a:prstGeom prst="ellipse">
              <a:avLst/>
            </a:prstGeom>
            <a:solidFill>
              <a:schemeClr val="tx1"/>
            </a:solidFill>
            <a:ln w="264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2563229" y="2594391"/>
              <a:ext cx="4023360" cy="29249"/>
              <a:chOff x="2550323" y="3458731"/>
              <a:chExt cx="4023360" cy="38998"/>
            </a:xfrm>
          </p:grpSpPr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2550323" y="3458731"/>
                <a:ext cx="402336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</a:ln>
              <a:effectLst/>
            </p:spPr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2550323" y="3497729"/>
                <a:ext cx="402336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55262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18883" y="1803400"/>
            <a:ext cx="4773956" cy="42672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5986" y="1803400"/>
            <a:ext cx="4773956" cy="42672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 baseline="0"/>
            </a:lvl8pPr>
            <a:lvl9pPr algn="l" rtl="0">
              <a:defRPr sz="18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077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22945" y="1803400"/>
            <a:ext cx="4769806" cy="711200"/>
          </a:xfrm>
        </p:spPr>
        <p:txBody>
          <a:bodyPr rtlCol="0" anchor="ctr">
            <a:normAutofit/>
          </a:bodyPr>
          <a:lstStyle>
            <a:lvl1pPr marL="0" indent="0" algn="l" rtl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18883" y="2514600"/>
            <a:ext cx="4773956" cy="3556000"/>
          </a:xfrm>
        </p:spPr>
        <p:txBody>
          <a:bodyPr rtlCol="0">
            <a:normAutofit/>
          </a:bodyPr>
          <a:lstStyle>
            <a:lvl1pPr algn="l" rtl="0">
              <a:spcBef>
                <a:spcPts val="1600"/>
              </a:spcBef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00049" y="1803400"/>
            <a:ext cx="4769806" cy="711200"/>
          </a:xfrm>
        </p:spPr>
        <p:txBody>
          <a:bodyPr rtlCol="0" anchor="ctr">
            <a:normAutofit/>
          </a:bodyPr>
          <a:lstStyle>
            <a:lvl1pPr marL="0" indent="0" algn="l" rtl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5986" y="2514600"/>
            <a:ext cx="4773956" cy="3556000"/>
          </a:xfrm>
        </p:spPr>
        <p:txBody>
          <a:bodyPr rtlCol="0">
            <a:normAutofit/>
          </a:bodyPr>
          <a:lstStyle>
            <a:lvl1pPr algn="l" rtl="0">
              <a:spcBef>
                <a:spcPts val="1600"/>
              </a:spcBef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258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593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28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8883" y="1803400"/>
            <a:ext cx="6602281" cy="4267201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600"/>
            </a:lvl6pPr>
            <a:lvl7pPr algn="l" rtl="0">
              <a:defRPr sz="1600"/>
            </a:lvl7pPr>
            <a:lvl8pPr algn="l" rtl="0">
              <a:defRPr sz="1600" baseline="0"/>
            </a:lvl8pPr>
            <a:lvl9pPr algn="l" rtl="0">
              <a:defRPr sz="16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8125883" y="1803400"/>
            <a:ext cx="2844060" cy="4267201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20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586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" name="Прямоугольник 7"/>
          <p:cNvSpPr/>
          <p:nvPr/>
        </p:nvSpPr>
        <p:spPr>
          <a:xfrm>
            <a:off x="1218883" y="1803400"/>
            <a:ext cx="6602280" cy="4267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338739" y="1925320"/>
            <a:ext cx="6362567" cy="4023360"/>
          </a:xfrm>
          <a:solidFill>
            <a:schemeClr val="bg2"/>
          </a:solidFill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5883" y="1803401"/>
            <a:ext cx="2844060" cy="4165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20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0505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sz="240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4721" y="301752"/>
            <a:ext cx="11579384" cy="6254496"/>
          </a:xfrm>
          <a:prstGeom prst="roundRect">
            <a:avLst>
              <a:gd name="adj" fmla="val 2341"/>
            </a:avLst>
          </a:prstGeom>
          <a:solidFill>
            <a:srgbClr val="FFFFFF"/>
          </a:solidFill>
          <a:ln>
            <a:noFill/>
          </a:ln>
          <a:effectLst>
            <a:innerShdw blurRad="508000">
              <a:srgbClr val="FFD14B">
                <a:alpha val="6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431800"/>
            <a:ext cx="9751060" cy="1168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t>Стиль образца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218883" y="1803400"/>
            <a:ext cx="975106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18882" y="6172200"/>
            <a:ext cx="741487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36898" y="6172200"/>
            <a:ext cx="1218883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58928" y="6172200"/>
            <a:ext cx="711015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0722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039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14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453896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55648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5915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66090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ru" dirty="0" smtClean="0"/>
              <a:t>Графика</a:t>
            </a:r>
            <a:endParaRPr lang="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ru" dirty="0" smtClean="0"/>
              <a:t>тест</a:t>
            </a:r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270754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804" y="2132856"/>
            <a:ext cx="9751060" cy="11684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Вопрос 9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Что </a:t>
            </a:r>
            <a:r>
              <a:rPr lang="ru-RU" dirty="0"/>
              <a:t>не использует графика?</a:t>
            </a:r>
            <a:br>
              <a:rPr lang="ru-RU" dirty="0"/>
            </a:br>
            <a:r>
              <a:rPr lang="ru-RU" dirty="0"/>
              <a:t>а)Пятно;</a:t>
            </a:r>
            <a:br>
              <a:rPr lang="ru-RU" dirty="0"/>
            </a:br>
            <a:r>
              <a:rPr lang="ru-RU" dirty="0"/>
              <a:t>б)оттенок;</a:t>
            </a:r>
            <a:br>
              <a:rPr lang="ru-RU" dirty="0"/>
            </a:br>
            <a:r>
              <a:rPr lang="ru-RU" dirty="0"/>
              <a:t>в)точка;</a:t>
            </a:r>
            <a:br>
              <a:rPr lang="ru-RU" dirty="0"/>
            </a:br>
            <a:r>
              <a:rPr lang="ru-RU" dirty="0"/>
              <a:t>г)линия.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Графика — вид изобразительного искусства: что такое графика, классификация,  виды, история, примеры графических работ. Картины великих  художников-графиков Дюрера, Доре, Утамаро Китагав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196" y="1667265"/>
            <a:ext cx="5943494" cy="4539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55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812" y="2060848"/>
            <a:ext cx="9751060" cy="11684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Вопрос 10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Что </a:t>
            </a:r>
            <a:r>
              <a:rPr lang="ru-RU" dirty="0"/>
              <a:t>означает « слово графика»?</a:t>
            </a:r>
            <a:br>
              <a:rPr lang="ru-RU" dirty="0"/>
            </a:br>
            <a:r>
              <a:rPr lang="ru-RU" dirty="0"/>
              <a:t>а) «Изображаю»;</a:t>
            </a:r>
            <a:br>
              <a:rPr lang="ru-RU" dirty="0"/>
            </a:br>
            <a:r>
              <a:rPr lang="ru-RU" dirty="0"/>
              <a:t>б) «рисую»;</a:t>
            </a:r>
            <a:br>
              <a:rPr lang="ru-RU" dirty="0"/>
            </a:br>
            <a:r>
              <a:rPr lang="ru-RU" dirty="0"/>
              <a:t>в) «пишу»;</a:t>
            </a:r>
            <a:br>
              <a:rPr lang="ru-RU" dirty="0"/>
            </a:br>
            <a:r>
              <a:rPr lang="ru-RU" dirty="0"/>
              <a:t>г) «вырезаю».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Графика линия в искусстве&quot; - ИЗО 8 класс линия УМК Ермолинская Е.А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127" y="1583652"/>
            <a:ext cx="6264698" cy="470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2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8883" y="620688"/>
            <a:ext cx="9751060" cy="5449912"/>
          </a:xfrm>
        </p:spPr>
        <p:txBody>
          <a:bodyPr>
            <a:normAutofit/>
          </a:bodyPr>
          <a:lstStyle/>
          <a:p>
            <a:r>
              <a:rPr lang="ru-RU" dirty="0" smtClean="0"/>
              <a:t>1-3</a:t>
            </a:r>
          </a:p>
          <a:p>
            <a:r>
              <a:rPr lang="ru-RU" dirty="0" smtClean="0"/>
              <a:t>2-2</a:t>
            </a:r>
          </a:p>
          <a:p>
            <a:r>
              <a:rPr lang="ru-RU" dirty="0" smtClean="0"/>
              <a:t>3-2</a:t>
            </a:r>
          </a:p>
          <a:p>
            <a:r>
              <a:rPr lang="ru-RU" dirty="0" smtClean="0"/>
              <a:t>4-1</a:t>
            </a:r>
          </a:p>
          <a:p>
            <a:r>
              <a:rPr lang="ru-RU" dirty="0" smtClean="0"/>
              <a:t>5-1</a:t>
            </a:r>
            <a:endParaRPr lang="en-US" dirty="0" smtClean="0"/>
          </a:p>
          <a:p>
            <a:r>
              <a:rPr lang="en-US" dirty="0" smtClean="0"/>
              <a:t>6-1</a:t>
            </a:r>
            <a:r>
              <a:rPr lang="ru-RU" dirty="0" smtClean="0"/>
              <a:t>,2,3,4</a:t>
            </a:r>
          </a:p>
          <a:p>
            <a:r>
              <a:rPr lang="ru-RU" dirty="0" smtClean="0"/>
              <a:t>7-1</a:t>
            </a:r>
          </a:p>
          <a:p>
            <a:r>
              <a:rPr lang="ru-RU" dirty="0" smtClean="0"/>
              <a:t>8-4</a:t>
            </a:r>
          </a:p>
          <a:p>
            <a:r>
              <a:rPr lang="ru-RU" dirty="0" smtClean="0"/>
              <a:t>9-б</a:t>
            </a:r>
          </a:p>
          <a:p>
            <a:r>
              <a:rPr lang="ru-RU" dirty="0" smtClean="0"/>
              <a:t>10-б</a:t>
            </a:r>
          </a:p>
        </p:txBody>
      </p:sp>
    </p:spTree>
    <p:extLst>
      <p:ext uri="{BB962C8B-B14F-4D97-AF65-F5344CB8AC3E}">
        <p14:creationId xmlns:p14="http://schemas.microsoft.com/office/powerpoint/2010/main" val="40583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780" y="2276872"/>
            <a:ext cx="9751060" cy="11684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Вопрос 1</a:t>
            </a:r>
            <a:br>
              <a:rPr lang="ru-RU" b="1" dirty="0"/>
            </a:br>
            <a:r>
              <a:rPr lang="ru-RU" b="1" dirty="0"/>
              <a:t>К какому виду искусств относится Графика?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Варианты ответов</a:t>
            </a:r>
            <a:br>
              <a:rPr lang="ru-RU" b="1" dirty="0"/>
            </a:br>
            <a:r>
              <a:rPr lang="ru-RU" dirty="0"/>
              <a:t>1. Динамические (временные) виды искусства</a:t>
            </a:r>
            <a:br>
              <a:rPr lang="ru-RU" dirty="0"/>
            </a:br>
            <a:r>
              <a:rPr lang="ru-RU" dirty="0"/>
              <a:t>2. Синтетические (зрелищные) виды искусства</a:t>
            </a:r>
            <a:br>
              <a:rPr lang="ru-RU" dirty="0"/>
            </a:br>
            <a:r>
              <a:rPr lang="ru-RU" dirty="0"/>
              <a:t>3. Пространственные (пластические) виды искусства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Холст «Пион, графика», купить в интернет-магазине в Москве, автор: Виктория  Петрова, цена: 2600 рублей, 21769.76386.641492.16629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0980" y="2957676"/>
            <a:ext cx="3293492" cy="329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Академический рисунок, графика — галерея рабо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122" y="2996952"/>
            <a:ext cx="4234051" cy="332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1. Станковая графи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33" y="2996952"/>
            <a:ext cx="2472852" cy="3214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93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780" y="3212976"/>
            <a:ext cx="9751060" cy="11684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Вопрос 2</a:t>
            </a:r>
            <a:br>
              <a:rPr lang="ru-RU" b="1" dirty="0"/>
            </a:br>
            <a:r>
              <a:rPr lang="ru-RU" b="1" dirty="0"/>
              <a:t>Что из перечисленного является наиболее типичным художественным материалом для графики?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Варианты ответов</a:t>
            </a:r>
            <a:br>
              <a:rPr lang="ru-RU" b="1" dirty="0" smtClean="0"/>
            </a:br>
            <a:r>
              <a:rPr lang="ru-RU" dirty="0" smtClean="0"/>
              <a:t>1</a:t>
            </a:r>
            <a:r>
              <a:rPr lang="ru-RU" dirty="0"/>
              <a:t>. Гуашь, акварель, акрил</a:t>
            </a:r>
            <a:br>
              <a:rPr lang="ru-RU" dirty="0"/>
            </a:br>
            <a:r>
              <a:rPr lang="ru-RU" dirty="0"/>
              <a:t>2. Карандаш, уголь, пастель, сангина</a:t>
            </a:r>
            <a:br>
              <a:rPr lang="ru-RU" dirty="0"/>
            </a:br>
            <a:r>
              <a:rPr lang="ru-RU" dirty="0"/>
              <a:t>3. Глина, камень, дерево, мрамор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Материалы и инструменты в графике | ВКонтакт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287" y="3487881"/>
            <a:ext cx="5207224" cy="2929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Художественные материалы и инструменты для живописи, графики, скульптур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1038" y="470586"/>
            <a:ext cx="2531604" cy="2951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Графические материалы и инструменты. Урок 1 - YouTub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4" b="13697"/>
          <a:stretch/>
        </p:blipFill>
        <p:spPr bwMode="auto">
          <a:xfrm>
            <a:off x="1069349" y="3896666"/>
            <a:ext cx="4572000" cy="252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39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780" y="3284984"/>
            <a:ext cx="9751060" cy="11684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Вопрос 3</a:t>
            </a:r>
            <a:br>
              <a:rPr lang="ru-RU" b="1" dirty="0"/>
            </a:br>
            <a:r>
              <a:rPr lang="ru-RU" b="1" dirty="0"/>
              <a:t>Набросок - это?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Варианты ответов</a:t>
            </a:r>
            <a:br>
              <a:rPr lang="ru-RU" b="1" dirty="0"/>
            </a:br>
            <a:r>
              <a:rPr lang="ru-RU" dirty="0"/>
              <a:t>1. Рисунок, который объясняет, как устроена машина или какая-нибудь постройка.</a:t>
            </a:r>
            <a:br>
              <a:rPr lang="ru-RU" dirty="0"/>
            </a:br>
            <a:r>
              <a:rPr lang="ru-RU" dirty="0"/>
              <a:t>2. Рисунок, сделанный очень быстро.</a:t>
            </a:r>
            <a:br>
              <a:rPr lang="ru-RU" dirty="0"/>
            </a:br>
            <a:r>
              <a:rPr lang="ru-RU" dirty="0"/>
              <a:t>3. Особенный рисунок, в котором автор стремится выразит то, что ему кажется интересным.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2" name="Picture 6" descr="https://demiart.ru/forum/uploads3/post-92281-12459377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595" y="3498546"/>
            <a:ext cx="4029253" cy="290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Набросок — разновидность рисунка: суть, назначение и виды набросков.  Примеры набросков неизвестных и знаменитых художник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4127434"/>
            <a:ext cx="4536504" cy="225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90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780" y="3212976"/>
            <a:ext cx="9751060" cy="11684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Вопрос 4</a:t>
            </a:r>
            <a:br>
              <a:rPr lang="ru-RU" b="1" dirty="0"/>
            </a:br>
            <a:r>
              <a:rPr lang="ru-RU" b="1" dirty="0"/>
              <a:t>Вид графики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Изображение напечатано с доски, </a:t>
            </a:r>
            <a:r>
              <a:rPr lang="ru-RU" dirty="0" err="1"/>
              <a:t>линолиума</a:t>
            </a:r>
            <a:r>
              <a:rPr lang="ru-RU" dirty="0"/>
              <a:t>, картона на которые нанесен рисунок методом вырезания.</a:t>
            </a:r>
            <a:br>
              <a:rPr lang="ru-RU" dirty="0"/>
            </a:br>
            <a:r>
              <a:rPr lang="ru-RU" b="1" dirty="0"/>
              <a:t>Варианты ответов</a:t>
            </a:r>
            <a:br>
              <a:rPr lang="ru-RU" b="1" dirty="0"/>
            </a:br>
            <a:r>
              <a:rPr lang="ru-RU" dirty="0"/>
              <a:t>1. Гравюра</a:t>
            </a:r>
            <a:br>
              <a:rPr lang="ru-RU" dirty="0"/>
            </a:br>
            <a:r>
              <a:rPr lang="ru-RU" dirty="0"/>
              <a:t>2. Рисунок</a:t>
            </a:r>
            <a:br>
              <a:rPr lang="ru-RU" dirty="0"/>
            </a:br>
            <a:r>
              <a:rPr lang="ru-RU" dirty="0"/>
              <a:t>3. Офорт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6" name="Picture 6" descr="Искусство гравюры и ее применение в книгопечатании — Художники, фотографы и  скульпторы со всего св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180" y="2276872"/>
            <a:ext cx="762000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3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796" y="3352800"/>
            <a:ext cx="9751060" cy="11684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Вопрос 5</a:t>
            </a:r>
            <a:br>
              <a:rPr lang="ru-RU" b="1" dirty="0"/>
            </a:br>
            <a:r>
              <a:rPr lang="ru-RU" dirty="0"/>
              <a:t>Самостоятельный вид графического искусства.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dirty="0"/>
              <a:t>Произведения, выполнены карандашом, пером, соусом, сангиной, углем, пастелью и другими материалами</a:t>
            </a:r>
            <a:r>
              <a:rPr lang="ru-RU" dirty="0" smtClean="0"/>
              <a:t>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/>
              <a:t>1. Рисунок</a:t>
            </a:r>
            <a:br>
              <a:rPr lang="ru-RU" dirty="0"/>
            </a:br>
            <a:r>
              <a:rPr lang="ru-RU" dirty="0"/>
              <a:t>2. Офорт</a:t>
            </a:r>
            <a:br>
              <a:rPr lang="ru-RU" dirty="0"/>
            </a:br>
            <a:r>
              <a:rPr lang="ru-RU" dirty="0"/>
              <a:t>3. Гравюра</a:t>
            </a:r>
            <a:br>
              <a:rPr lang="ru-RU" dirty="0"/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6146" name="Picture 2" descr="Рисунок карандашом просты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8668" y="2257702"/>
            <a:ext cx="3240362" cy="4050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Графика – что это такое? | Графика – это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28" y="3629698"/>
            <a:ext cx="7272808" cy="2708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11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9092" y="-26260"/>
            <a:ext cx="9751060" cy="1168400"/>
          </a:xfrm>
        </p:spPr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9092" y="1138708"/>
            <a:ext cx="10348139" cy="4267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Станковая графика</a:t>
            </a:r>
            <a:r>
              <a:rPr lang="ru-RU" dirty="0"/>
              <a:t> </a:t>
            </a:r>
            <a:r>
              <a:rPr lang="ru-RU" dirty="0" smtClean="0"/>
              <a:t>издавна </a:t>
            </a:r>
            <a:r>
              <a:rPr lang="ru-RU" dirty="0"/>
              <a:t>обращается к традиционным жанрам изобразительного </a:t>
            </a:r>
            <a:r>
              <a:rPr lang="ru-RU" dirty="0" smtClean="0"/>
              <a:t>искусства как (перечислить):</a:t>
            </a: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 </a:t>
            </a:r>
            <a:r>
              <a:rPr lang="ru-RU" b="1" dirty="0"/>
              <a:t>тематическая композиция</a:t>
            </a:r>
            <a:r>
              <a:rPr lang="ru-RU" dirty="0"/>
              <a:t> - гравюры 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/>
              <a:t>портрет</a:t>
            </a:r>
            <a:r>
              <a:rPr lang="ru-RU" dirty="0"/>
              <a:t> 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 </a:t>
            </a:r>
            <a:r>
              <a:rPr lang="ru-RU" b="1" dirty="0"/>
              <a:t>пейзаж</a:t>
            </a:r>
            <a:r>
              <a:rPr lang="ru-RU" dirty="0"/>
              <a:t> </a:t>
            </a:r>
            <a:endParaRPr lang="ru-RU" dirty="0"/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 </a:t>
            </a:r>
            <a:r>
              <a:rPr lang="ru-RU" b="1" dirty="0"/>
              <a:t>натюрморт</a:t>
            </a:r>
            <a:r>
              <a:rPr lang="ru-RU" dirty="0"/>
              <a:t> 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/>
              <a:t>архитектура</a:t>
            </a:r>
            <a:endParaRPr lang="ru-RU" b="1" dirty="0"/>
          </a:p>
        </p:txBody>
      </p:sp>
      <p:pic>
        <p:nvPicPr>
          <p:cNvPr id="1026" name="Picture 2" descr="Станковая графика - Графика - это... - Графика - Каталог статей на  All-Art.do.am - All-Art.do.am - Все об искусств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596" y="1996430"/>
            <a:ext cx="3940671" cy="4355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01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788" y="2924944"/>
            <a:ext cx="9751060" cy="11684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Вопрос 7</a:t>
            </a:r>
            <a:br>
              <a:rPr lang="ru-RU" b="1" dirty="0"/>
            </a:br>
            <a:r>
              <a:rPr lang="ru-RU" b="1" dirty="0"/>
              <a:t>Один из видов графического искусства 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/>
              <a:t>1. Станковая графика</a:t>
            </a:r>
            <a:br>
              <a:rPr lang="ru-RU" dirty="0"/>
            </a:br>
            <a:r>
              <a:rPr lang="ru-RU" dirty="0"/>
              <a:t>2. Книжная графика</a:t>
            </a:r>
            <a:br>
              <a:rPr lang="ru-RU" dirty="0"/>
            </a:br>
            <a:r>
              <a:rPr lang="ru-RU" dirty="0"/>
              <a:t>3. Прикладная графика</a:t>
            </a:r>
            <a:br>
              <a:rPr lang="ru-RU" dirty="0"/>
            </a:br>
            <a:r>
              <a:rPr lang="ru-RU" dirty="0"/>
              <a:t>4. Плакатная графика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Resultado de imagen para натюрморт графика | Рисунки, Графика, Натюрмор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588" y="620688"/>
            <a:ext cx="3905622" cy="5709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Мои уроки с детьми. Учимся рисовать натюрморт. Графика. | Журнал Ярмарки  Мастер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116" y="3256375"/>
            <a:ext cx="4142656" cy="307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Фото-галере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15" y="3256374"/>
            <a:ext cx="2587525" cy="307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763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788" y="2924944"/>
            <a:ext cx="9751060" cy="11684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Вопрос 8</a:t>
            </a:r>
            <a:br>
              <a:rPr lang="ru-RU" b="1" dirty="0"/>
            </a:br>
            <a:r>
              <a:rPr lang="ru-RU" b="1" dirty="0"/>
              <a:t>Один из видов графического искусства 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/>
              <a:t>1. Станковая графика</a:t>
            </a:r>
            <a:br>
              <a:rPr lang="ru-RU" dirty="0"/>
            </a:br>
            <a:r>
              <a:rPr lang="ru-RU" dirty="0"/>
              <a:t>2. Книжная графика</a:t>
            </a:r>
            <a:br>
              <a:rPr lang="ru-RU" dirty="0"/>
            </a:br>
            <a:r>
              <a:rPr lang="ru-RU" dirty="0"/>
              <a:t>3. Прикладная графика</a:t>
            </a:r>
            <a:br>
              <a:rPr lang="ru-RU" dirty="0"/>
            </a:br>
            <a:r>
              <a:rPr lang="ru-RU" dirty="0"/>
              <a:t>4. Плакатная графика</a:t>
            </a:r>
            <a:br>
              <a:rPr lang="ru-RU" dirty="0"/>
            </a:br>
            <a:r>
              <a:rPr lang="ru-RU" b="1" dirty="0" smtClean="0"/>
              <a:t> </a:t>
            </a: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Плакат СССР Надпись, Люди, 60x40 см купить по выгодной цене в  интернет-магазине OZ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612" y="746472"/>
            <a:ext cx="3683563" cy="5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На труд и на подвиги их вдохновили – Коммерсантъ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51" y="3263829"/>
            <a:ext cx="3790928" cy="297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Плакáт» — происхождение и значение слов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112" y="1689770"/>
            <a:ext cx="3184601" cy="449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953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ига 16 х 9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50000"/>
              </a:schemeClr>
            </a:gs>
            <a:gs pos="6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/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3599_TF02801059" id="{4B3E191D-B3C9-4DCD-B491-B38D7FE3D852}" vid="{95EF1F8E-C174-455E-A76C-C3640C6B91A7}"/>
    </a:ext>
  </a:extLst>
</a:theme>
</file>

<file path=ppt/theme/theme2.xml><?xml version="1.0" encoding="utf-8"?>
<a:theme xmlns:a="http://schemas.openxmlformats.org/drawingml/2006/main" name="Тема Offic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false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1360476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2011-12-12T13:37:00+00:00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2035-01-01T08:00:00+00:00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TP102801058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706496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REDMOND\v-soujap</DisplayName>
        <AccountId>1954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14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ED80E12-3BE9-4746-820E-FFB249F467F2}">
  <ds:schemaRefs>
    <ds:schemaRef ds:uri="http://purl.org/dc/dcmitype/"/>
    <ds:schemaRef ds:uri="http://purl.org/dc/elements/1.1/"/>
    <ds:schemaRef ds:uri="http://schemas.microsoft.com/office/2006/documentManagement/types"/>
    <ds:schemaRef ds:uri="4873beb7-5857-4685-be1f-d57550cc96cc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D003AC8-209A-4321-A17C-1B7A206433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ED4759-CFDD-43F0-817C-11D919719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Учебная презентация Книга (широкоэкранный формат)</Template>
  <TotalTime>129</TotalTime>
  <Words>35</Words>
  <Application>Microsoft Office PowerPoint</Application>
  <PresentationFormat>Произвольный</PresentationFormat>
  <Paragraphs>28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Constantia</vt:lpstr>
      <vt:lpstr>Книга 16 х 9</vt:lpstr>
      <vt:lpstr>Графика</vt:lpstr>
      <vt:lpstr>Вопрос 1 К какому виду искусств относится Графика? Варианты ответов 1. Динамические (временные) виды искусства 2. Синтетические (зрелищные) виды искусства 3. Пространственные (пластические) виды искусства </vt:lpstr>
      <vt:lpstr>Вопрос 2 Что из перечисленного является наиболее типичным художественным материалом для графики? Варианты ответов 1. Гуашь, акварель, акрил 2. Карандаш, уголь, пастель, сангина 3. Глина, камень, дерево, мрамор </vt:lpstr>
      <vt:lpstr>Вопрос 3 Набросок - это? Варианты ответов 1. Рисунок, который объясняет, как устроена машина или какая-нибудь постройка. 2. Рисунок, сделанный очень быстро. 3. Особенный рисунок, в котором автор стремится выразит то, что ему кажется интересным. </vt:lpstr>
      <vt:lpstr>Вопрос 4 Вид графики. Изображение напечатано с доски, линолиума, картона на которые нанесен рисунок методом вырезания. Варианты ответов 1. Гравюра 2. Рисунок 3. Офорт </vt:lpstr>
      <vt:lpstr>Вопрос 5 Самостоятельный вид графического искусства. Произведения, выполнены карандашом, пером, соусом, сангиной, углем, пастелью и другими материалами. 1. Рисунок 2. Офорт 3. Гравюра  </vt:lpstr>
      <vt:lpstr>Вопрос 6</vt:lpstr>
      <vt:lpstr>Вопрос 7 Один из видов графического искусства  1. Станковая графика 2. Книжная графика 3. Прикладная графика 4. Плакатная графика  </vt:lpstr>
      <vt:lpstr>Вопрос 8 Один из видов графического искусства  1. Станковая графика 2. Книжная графика 3. Прикладная графика 4. Плакатная графика    </vt:lpstr>
      <vt:lpstr>Вопрос 9 Что не использует графика? а)Пятно; б)оттенок; в)точка; г)линия.</vt:lpstr>
      <vt:lpstr>Вопрос 10 Что означает « слово графика»? а) «Изображаю»; б) «рисую»; в) «пишу»; г) «вырезаю».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Графика</dc:title>
  <dc:creator>teacher</dc:creator>
  <cp:lastModifiedBy>teacher</cp:lastModifiedBy>
  <cp:revision>7</cp:revision>
  <dcterms:created xsi:type="dcterms:W3CDTF">2022-10-14T09:03:50Z</dcterms:created>
  <dcterms:modified xsi:type="dcterms:W3CDTF">2022-10-21T10:54:06Z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