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8" r:id="rId1"/>
  </p:sldMasterIdLst>
  <p:sldIdLst>
    <p:sldId id="256" r:id="rId2"/>
    <p:sldId id="272" r:id="rId3"/>
    <p:sldId id="257" r:id="rId4"/>
    <p:sldId id="273" r:id="rId5"/>
    <p:sldId id="281" r:id="rId6"/>
    <p:sldId id="274" r:id="rId7"/>
    <p:sldId id="260" r:id="rId8"/>
    <p:sldId id="287" r:id="rId9"/>
    <p:sldId id="276" r:id="rId10"/>
    <p:sldId id="288" r:id="rId11"/>
    <p:sldId id="279" r:id="rId12"/>
    <p:sldId id="280" r:id="rId13"/>
    <p:sldId id="289" r:id="rId14"/>
    <p:sldId id="283" r:id="rId15"/>
    <p:sldId id="278" r:id="rId16"/>
    <p:sldId id="284" r:id="rId17"/>
    <p:sldId id="271" r:id="rId18"/>
    <p:sldId id="285" r:id="rId19"/>
    <p:sldId id="290" r:id="rId20"/>
    <p:sldId id="28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96404" autoAdjust="0"/>
  </p:normalViewPr>
  <p:slideViewPr>
    <p:cSldViewPr snapToGrid="0">
      <p:cViewPr varScale="1">
        <p:scale>
          <a:sx n="111" d="100"/>
          <a:sy n="111" d="100"/>
        </p:scale>
        <p:origin x="474" y="108"/>
      </p:cViewPr>
      <p:guideLst/>
    </p:cSldViewPr>
  </p:slideViewPr>
  <p:outlineViewPr>
    <p:cViewPr>
      <p:scale>
        <a:sx n="33" d="100"/>
        <a:sy n="33" d="100"/>
      </p:scale>
      <p:origin x="0" y="-120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8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7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5072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71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4291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532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20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5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85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712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20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79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23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9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52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258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84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- КАК СРЕДСТВО ФОРМИРОВАНИЯ КЛЮЧЕВЫХ КОМПЕТЕНЦИЙ У УЧАЩИХСЯ ПО ГЕОГРАФИИ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29695"/>
            <a:ext cx="10465724" cy="1745672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«СОШ№42»г Перми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Н.В.Киселькова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11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9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250" y="3389879"/>
            <a:ext cx="8913124" cy="103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91" y="215660"/>
            <a:ext cx="5865242" cy="3709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90" y="3001992"/>
            <a:ext cx="5407325" cy="356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4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250" y="3389879"/>
            <a:ext cx="8913124" cy="103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91" y="215660"/>
            <a:ext cx="5865242" cy="3709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90" y="3001992"/>
            <a:ext cx="5407325" cy="35661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0250" y="1903275"/>
            <a:ext cx="2514331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Зона</a:t>
            </a:r>
            <a:r>
              <a:rPr lang="ru-RU" b="1" dirty="0" smtClean="0"/>
              <a:t>                   </a:t>
            </a:r>
            <a:r>
              <a:rPr lang="ru-RU" sz="3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СТЕПЕЙ</a:t>
            </a:r>
            <a:r>
              <a:rPr lang="ru-RU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13940" y="4199821"/>
            <a:ext cx="2689434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ЗОНА </a:t>
            </a: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ТУНДРЫ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3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6264"/>
            <a:ext cx="12192000" cy="694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9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5543152"/>
              </p:ext>
            </p:extLst>
          </p:nvPr>
        </p:nvGraphicFramePr>
        <p:xfrm>
          <a:off x="77638" y="2"/>
          <a:ext cx="12192000" cy="69964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8875">
                  <a:extLst>
                    <a:ext uri="{9D8B030D-6E8A-4147-A177-3AD203B41FA5}">
                      <a16:colId xmlns:a16="http://schemas.microsoft.com/office/drawing/2014/main" val="1316286285"/>
                    </a:ext>
                  </a:extLst>
                </a:gridCol>
                <a:gridCol w="3364302">
                  <a:extLst>
                    <a:ext uri="{9D8B030D-6E8A-4147-A177-3AD203B41FA5}">
                      <a16:colId xmlns:a16="http://schemas.microsoft.com/office/drawing/2014/main" val="412117321"/>
                    </a:ext>
                  </a:extLst>
                </a:gridCol>
                <a:gridCol w="2728823">
                  <a:extLst>
                    <a:ext uri="{9D8B030D-6E8A-4147-A177-3AD203B41FA5}">
                      <a16:colId xmlns:a16="http://schemas.microsoft.com/office/drawing/2014/main" val="1626238631"/>
                    </a:ext>
                  </a:extLst>
                </a:gridCol>
              </a:tblGrid>
              <a:tr h="863268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Пункт плана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</a:rPr>
                        <a:t>Зона тундры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степей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034887"/>
                  </a:ext>
                </a:extLst>
              </a:tr>
              <a:tr h="595367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Географическое положение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Северная часть России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 ЕЧР, юг Сибири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470960"/>
                  </a:ext>
                </a:extLst>
              </a:tr>
              <a:tr h="565354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Особенности климата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Лето – холодное короткое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Зима- длинная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снежная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Полярная ночь. Полярный день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Лето – жаркое ,сухое </a:t>
                      </a:r>
                    </a:p>
                    <a:p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Зима – теплая, сухая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250693"/>
                  </a:ext>
                </a:extLst>
              </a:tr>
              <a:tr h="576750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Тип почв. Плодородие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Тундрово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глеевые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Черноземы, каштановые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0678883"/>
                  </a:ext>
                </a:extLst>
              </a:tr>
              <a:tr h="576750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Растительность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Мхи , лишайники, карликовые 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деревья,</a:t>
                      </a:r>
                      <a:r>
                        <a:rPr lang="ru-RU" sz="1800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кустарнички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Травы, злаковые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486712"/>
                  </a:ext>
                </a:extLst>
              </a:tr>
              <a:tr h="84803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Животный мир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Лемминг, песец, северный олень, волки,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птицы, 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 насекомых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Сурики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степная лисица, степной волк, мелкие копытные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грызуны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095089"/>
                  </a:ext>
                </a:extLst>
              </a:tr>
              <a:tr h="96623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</a:rPr>
                        <a:t>Виды хозяйственной деятельности  человека</a:t>
                      </a:r>
                    </a:p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1171223"/>
                  </a:ext>
                </a:extLst>
              </a:tr>
              <a:tr h="763503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Степень заселения человеком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126987"/>
                  </a:ext>
                </a:extLst>
              </a:tr>
              <a:tr h="85257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благоприятности для жизнедеятельности человека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21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65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5956" y="245300"/>
            <a:ext cx="3838754" cy="3065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975" y="3459192"/>
            <a:ext cx="3838754" cy="3165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971" y="3459192"/>
            <a:ext cx="3730565" cy="32035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956" y="3459192"/>
            <a:ext cx="3838754" cy="31658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8611" y="244047"/>
            <a:ext cx="3692106" cy="30672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971" y="153298"/>
            <a:ext cx="3730565" cy="31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187290"/>
              </p:ext>
            </p:extLst>
          </p:nvPr>
        </p:nvGraphicFramePr>
        <p:xfrm>
          <a:off x="77638" y="2"/>
          <a:ext cx="12192000" cy="67388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8875">
                  <a:extLst>
                    <a:ext uri="{9D8B030D-6E8A-4147-A177-3AD203B41FA5}">
                      <a16:colId xmlns:a16="http://schemas.microsoft.com/office/drawing/2014/main" val="1316286285"/>
                    </a:ext>
                  </a:extLst>
                </a:gridCol>
                <a:gridCol w="3364302">
                  <a:extLst>
                    <a:ext uri="{9D8B030D-6E8A-4147-A177-3AD203B41FA5}">
                      <a16:colId xmlns:a16="http://schemas.microsoft.com/office/drawing/2014/main" val="412117321"/>
                    </a:ext>
                  </a:extLst>
                </a:gridCol>
                <a:gridCol w="2728823">
                  <a:extLst>
                    <a:ext uri="{9D8B030D-6E8A-4147-A177-3AD203B41FA5}">
                      <a16:colId xmlns:a16="http://schemas.microsoft.com/office/drawing/2014/main" val="1626238631"/>
                    </a:ext>
                  </a:extLst>
                </a:gridCol>
              </a:tblGrid>
              <a:tr h="863268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Пункт плана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</a:rPr>
                        <a:t>Зона тундры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степей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034887"/>
                  </a:ext>
                </a:extLst>
              </a:tr>
              <a:tr h="595367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Географическое положение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Северная часть России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 ЕЧР, юг Сибири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470960"/>
                  </a:ext>
                </a:extLst>
              </a:tr>
              <a:tr h="565354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Особенности климата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Лето – холодное короткое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Зима- длинная снежная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Лето – жаркое ,сухое </a:t>
                      </a:r>
                    </a:p>
                    <a:p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Зима – теплая, сухая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250693"/>
                  </a:ext>
                </a:extLst>
              </a:tr>
              <a:tr h="576750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Тип почв. Плодородие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Тундрово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глеевые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Черноземы, каштановые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0678883"/>
                  </a:ext>
                </a:extLst>
              </a:tr>
              <a:tr h="576750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Растительность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Мхи , лишайники, карликовые  деревья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Травы, злаковые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486712"/>
                  </a:ext>
                </a:extLst>
              </a:tr>
              <a:tr h="84803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Животный мир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Лемминг, песец, северный олень, волки,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птицы много насекомых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Сурикат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степная лисица, степной волк, мелкие копытные, грызуны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095089"/>
                  </a:ext>
                </a:extLst>
              </a:tr>
              <a:tr h="96623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</a:rPr>
                        <a:t>Виды хозяйственной деятельности  человека</a:t>
                      </a:r>
                    </a:p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 газо- добыча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Оленеводство </a:t>
                      </a:r>
                    </a:p>
                    <a:p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Растеневодство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животноводство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1171223"/>
                  </a:ext>
                </a:extLst>
              </a:tr>
              <a:tr h="763503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Степень заселения человеком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126987"/>
                  </a:ext>
                </a:extLst>
              </a:tr>
              <a:tr h="85257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</a:t>
                      </a:r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благоприятности природных условий  </a:t>
                      </a:r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жизнедеятельности человека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совсем 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благоприятны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21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7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517586"/>
            <a:ext cx="10820400" cy="5701100"/>
          </a:xfrm>
        </p:spPr>
        <p:txBody>
          <a:bodyPr/>
          <a:lstStyle/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</a:p>
          <a:p>
            <a:pPr marL="0" indent="0" algn="ctr">
              <a:buNone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КАКАЯ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ЗОН НАИБОЛЕЕ БЛАГОПРИЯТНА ДЛЯ ЖИЗНЕДЕЯТЕЛЬНОСТИ ЧЕЛОВЕКА?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АРГУМЕНТИРУЙТЕ СВОЙ ОТВЕТ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6439" y="624111"/>
            <a:ext cx="9598174" cy="53183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РАЗРАБОТКИ ПРАКТИЧЕСКОЙ РАБОТЫ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2257" y="1155941"/>
            <a:ext cx="10964173" cy="5426014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Подобрать текст  соответствующий  изучаемой теме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тредактировать текст  для  работы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3.Выделить критерии для сравнения природных зон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форму оформления результатов практической деятельности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5.Подготовить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иллюстративный материал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оставить инструкцию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учащихся по выполнению работы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Разработать критерии оценки результатов практической работы.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9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415" y="120771"/>
            <a:ext cx="9736197" cy="5175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ДЛЯ ВЫПОЛНЕНИЯ ПРАКТИЧЕСКОЙ РАБОТЫ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«Сравнительная характеристика природных зон России»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781" y="862642"/>
            <a:ext cx="11314831" cy="585733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 тетради напишите название практической работы.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Перечертите в тетрадь таблицу: « Сравнительная характеристика природных зон России»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природных зон о которых идет речь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основании данных текста заполните таблицу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На основании  анализа фоторяда заполните данные таблицы: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хозяйственной деятельности человека в каждой  из природных зон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-Степень заселения зоны человеком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-Степень благоприятности условий для жизнедеятельности человека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Сделайте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: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ИЗ ЗОН НАИБОЛЕЕ БЛАГОПРИЯТНА ДЛЯ ЖИЗНЕДЕЯТЕЛЬНОСТИ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ЧЕЛОВЕКА? АРГУМЕНТИРУЙТЕ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ОТВЕТ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08" y="1708031"/>
            <a:ext cx="11194638" cy="240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7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ФГОС устанавливает требования к результатам освоения программы основного общего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образования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25283"/>
            <a:ext cx="8915400" cy="4185939"/>
          </a:xfrm>
        </p:spPr>
        <p:txBody>
          <a:bodyPr>
            <a:no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включающим: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обучающимися в ходе изучения учебного предмета научных знаний,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и способов действий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специфических для соответствующей предметной области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программы основного общего образования с учетом специфики содержания предметных областей, включающих конкретные учебные предметы,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ориентированы на применение знаний, умений и навыков обучающимися в учебных ситуациях и реальных жизненных условиях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на успешное обучение на следующем уровне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72752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50166"/>
            <a:ext cx="8911687" cy="16476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!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Киселькова Наталья Владимировна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kiselkovanv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@ mai.ru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8369" y="2225616"/>
            <a:ext cx="6944264" cy="372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9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8262" y="250166"/>
            <a:ext cx="8772698" cy="12422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умения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географии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66824"/>
            <a:ext cx="10820400" cy="4101468"/>
          </a:xfrm>
        </p:spPr>
        <p:txBody>
          <a:bodyPr>
            <a:norm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картографическим материалом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статистическими материалами </a:t>
            </a:r>
          </a:p>
        </p:txBody>
      </p:sp>
    </p:spTree>
    <p:extLst>
      <p:ext uri="{BB962C8B-B14F-4D97-AF65-F5344CB8AC3E}">
        <p14:creationId xmlns:p14="http://schemas.microsoft.com/office/powerpoint/2010/main" val="398934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250" y="3389879"/>
            <a:ext cx="8913124" cy="103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91" y="215660"/>
            <a:ext cx="5865242" cy="3709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90" y="3001992"/>
            <a:ext cx="5407325" cy="356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2808" y="439947"/>
            <a:ext cx="10391804" cy="5471275"/>
          </a:xfrm>
        </p:spPr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СРАВНИТЕЛЬНАЯ ХАРАКТЕРИСТИКА ПРИРОДНЫХ ЗОН РОССИИ»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17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5147190"/>
              </p:ext>
            </p:extLst>
          </p:nvPr>
        </p:nvGraphicFramePr>
        <p:xfrm>
          <a:off x="0" y="0"/>
          <a:ext cx="12192000" cy="6908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883803828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1332704416"/>
                    </a:ext>
                  </a:extLst>
                </a:gridCol>
              </a:tblGrid>
              <a:tr h="6857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Текст №1</a:t>
                      </a:r>
                      <a:endParaRPr lang="ru-RU" sz="2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 природная зона отличается более суровым климатом, нежели южная. Карликовые деревца тут встречаются уже реже, зато в изобилии растут кустарники, мхи и лишайники. Ландшафт зоны содержит огромное количество болот и небольших озер. Фауну составляют типичные животные : северные олени, песцы, волки, лемминги, полярные совы, а также большое количество разнообразных комаров и мошек.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Климатические условия в  отличаются суровостью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зимнее время 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температура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достигает −40°С.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Лето длится не более двух месяцев, его средняя температура 10-12°С.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этих мест свойственна полярная ночь и полярный день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Текст №2 </a:t>
                      </a:r>
                      <a:endParaRPr kumimoji="0" lang="ru-RU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 этой природной зоны  представлена черноземом. С продвижением на юг почвы становятся беднее, чернозем сменяется каштановыми почвами с примесью солей.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Основная характеристика– засушливость.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Зимы- малоснежные, с частыми метелями.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Еще деталь климата – резкие перепады температуры днем и ночью.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Растения  обладают мелкими, светлыми листьями, которые сворачиваются при неблагоприятных условиях.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Фауна зоны  представлена мелкими копытными (сайгаки и антилопы), хищниками (степные коты, волки, лисы), всевозможными грызунами (сурки, суслики, тушканчики) и невероятным разнообразием насекомых и пресмыкающихся.</a:t>
                      </a:r>
                      <a:endParaRPr kumimoji="0" lang="ru-RU" sz="2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499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1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1628930"/>
              </p:ext>
            </p:extLst>
          </p:nvPr>
        </p:nvGraphicFramePr>
        <p:xfrm>
          <a:off x="77638" y="2"/>
          <a:ext cx="12192000" cy="6719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8875">
                  <a:extLst>
                    <a:ext uri="{9D8B030D-6E8A-4147-A177-3AD203B41FA5}">
                      <a16:colId xmlns:a16="http://schemas.microsoft.com/office/drawing/2014/main" val="1316286285"/>
                    </a:ext>
                  </a:extLst>
                </a:gridCol>
                <a:gridCol w="3364302">
                  <a:extLst>
                    <a:ext uri="{9D8B030D-6E8A-4147-A177-3AD203B41FA5}">
                      <a16:colId xmlns:a16="http://schemas.microsoft.com/office/drawing/2014/main" val="412117321"/>
                    </a:ext>
                  </a:extLst>
                </a:gridCol>
                <a:gridCol w="2728823">
                  <a:extLst>
                    <a:ext uri="{9D8B030D-6E8A-4147-A177-3AD203B41FA5}">
                      <a16:colId xmlns:a16="http://schemas.microsoft.com/office/drawing/2014/main" val="1626238631"/>
                    </a:ext>
                  </a:extLst>
                </a:gridCol>
              </a:tblGrid>
              <a:tr h="837746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Пункт плана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Название зоны </a:t>
                      </a:r>
                      <a:endParaRPr lang="ru-RU" sz="2400" dirty="0" smtClean="0">
                        <a:effectLst/>
                      </a:endParaRPr>
                    </a:p>
                    <a:p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текст-1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Название </a:t>
                      </a:r>
                      <a:r>
                        <a:rPr lang="ru-RU" sz="2400" dirty="0" smtClean="0">
                          <a:effectLst/>
                        </a:rPr>
                        <a:t>зоны-</a:t>
                      </a:r>
                    </a:p>
                    <a:p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текст -2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034887"/>
                  </a:ext>
                </a:extLst>
              </a:tr>
              <a:tr h="577765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470960"/>
                  </a:ext>
                </a:extLst>
              </a:tr>
              <a:tr h="559699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250693"/>
                  </a:ext>
                </a:extLst>
              </a:tr>
              <a:tr h="559699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0678883"/>
                  </a:ext>
                </a:extLst>
              </a:tr>
              <a:tr h="559699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486712"/>
                  </a:ext>
                </a:extLst>
              </a:tr>
              <a:tr h="559699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095089"/>
                  </a:ext>
                </a:extLst>
              </a:tr>
              <a:tr h="937673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 smtClean="0">
                        <a:effectLst/>
                      </a:endParaRPr>
                    </a:p>
                    <a:p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1171223"/>
                  </a:ext>
                </a:extLst>
              </a:tr>
              <a:tr h="740931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126987"/>
                  </a:ext>
                </a:extLst>
              </a:tr>
              <a:tr h="827364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213871"/>
                  </a:ext>
                </a:extLst>
              </a:tr>
              <a:tr h="559699">
                <a:tc>
                  <a:txBody>
                    <a:bodyPr/>
                    <a:lstStyle/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44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24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706" y="422694"/>
            <a:ext cx="11197085" cy="610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807627"/>
              </p:ext>
            </p:extLst>
          </p:nvPr>
        </p:nvGraphicFramePr>
        <p:xfrm>
          <a:off x="0" y="-1"/>
          <a:ext cx="12192000" cy="6411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8875">
                  <a:extLst>
                    <a:ext uri="{9D8B030D-6E8A-4147-A177-3AD203B41FA5}">
                      <a16:colId xmlns:a16="http://schemas.microsoft.com/office/drawing/2014/main" val="1316286285"/>
                    </a:ext>
                  </a:extLst>
                </a:gridCol>
                <a:gridCol w="3364302">
                  <a:extLst>
                    <a:ext uri="{9D8B030D-6E8A-4147-A177-3AD203B41FA5}">
                      <a16:colId xmlns:a16="http://schemas.microsoft.com/office/drawing/2014/main" val="412117321"/>
                    </a:ext>
                  </a:extLst>
                </a:gridCol>
                <a:gridCol w="2728823">
                  <a:extLst>
                    <a:ext uri="{9D8B030D-6E8A-4147-A177-3AD203B41FA5}">
                      <a16:colId xmlns:a16="http://schemas.microsoft.com/office/drawing/2014/main" val="1626238631"/>
                    </a:ext>
                  </a:extLst>
                </a:gridCol>
              </a:tblGrid>
              <a:tr h="770812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Пункт плана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Название зоны </a:t>
                      </a:r>
                      <a:endParaRPr lang="ru-RU" sz="2400" dirty="0" smtClean="0">
                        <a:effectLst/>
                      </a:endParaRPr>
                    </a:p>
                    <a:p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текст-1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Название </a:t>
                      </a:r>
                      <a:r>
                        <a:rPr lang="ru-RU" sz="2400" dirty="0" smtClean="0">
                          <a:effectLst/>
                        </a:rPr>
                        <a:t>зоны-</a:t>
                      </a:r>
                    </a:p>
                    <a:p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текст -2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034887"/>
                  </a:ext>
                </a:extLst>
              </a:tr>
              <a:tr h="53160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Географическое положение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470960"/>
                  </a:ext>
                </a:extLst>
              </a:tr>
              <a:tr h="51498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Особенности климата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250693"/>
                  </a:ext>
                </a:extLst>
              </a:tr>
              <a:tr h="51498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Тип почв. Плодородие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0678883"/>
                  </a:ext>
                </a:extLst>
              </a:tr>
              <a:tr h="583352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Растительность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486712"/>
                  </a:ext>
                </a:extLst>
              </a:tr>
              <a:tr h="761277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</a:rPr>
                        <a:t>Животный мир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095089"/>
                  </a:ext>
                </a:extLst>
              </a:tr>
              <a:tr h="120893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</a:rPr>
                        <a:t>Виды хозяйственной деятельности  человека</a:t>
                      </a:r>
                    </a:p>
                    <a:p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 smtClean="0">
                        <a:effectLst/>
                      </a:endParaRPr>
                    </a:p>
                    <a:p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1171223"/>
                  </a:ext>
                </a:extLst>
              </a:tr>
              <a:tr h="736271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Степень заселения человеком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126987"/>
                  </a:ext>
                </a:extLst>
              </a:tr>
              <a:tr h="78917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благоприятности для жизнедеятельности человека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21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37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737</TotalTime>
  <Words>608</Words>
  <Application>Microsoft Office PowerPoint</Application>
  <PresentationFormat>Широкоэкранный</PresentationFormat>
  <Paragraphs>179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ПРАКТИЧЕСКАЯ РАБОТА - КАК СРЕДСТВО ФОРМИРОВАНИЯ КЛЮЧЕВЫХ КОМПЕТЕНЦИЙ У УЧАЩИХСЯ ПО ГЕОГРАФИИ</vt:lpstr>
      <vt:lpstr>ФГОС устанавливает требования к результатам освоения программы основного общего образования</vt:lpstr>
      <vt:lpstr>Основные умения по географии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РАЗРАБОТКИ ПРАКТИЧЕСКОЙ РАБОТЫ</vt:lpstr>
      <vt:lpstr>ИНСТРУКЦИЯ ДЛЯ ВЫПОЛНЕНИЯ ПРАКТИЧЕСКОЙ РАБОТЫ «Сравнительная характеристика природных зон России»</vt:lpstr>
      <vt:lpstr>СПАСИБО ЗА ВНИМАНИЕ ! Киселькова Наталья Владимировна kiselkovanv@ mai.ru   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 _ КАК СРЕДСТВО ФОРМИРОВАНИЯ КЛЮЧЕВЫХ КОМПЕТЕНЦИЙ У УЧАЩИХСЯ ПО</dc:title>
  <dc:creator>Киселькова Наталья Владимировна</dc:creator>
  <cp:lastModifiedBy>Киселькова Наталья Владимировна</cp:lastModifiedBy>
  <cp:revision>46</cp:revision>
  <dcterms:created xsi:type="dcterms:W3CDTF">2022-10-25T08:20:43Z</dcterms:created>
  <dcterms:modified xsi:type="dcterms:W3CDTF">2022-11-02T05:56:50Z</dcterms:modified>
</cp:coreProperties>
</file>