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341" r:id="rId2"/>
    <p:sldId id="257" r:id="rId3"/>
    <p:sldId id="259" r:id="rId4"/>
    <p:sldId id="348" r:id="rId5"/>
    <p:sldId id="305" r:id="rId6"/>
    <p:sldId id="258" r:id="rId7"/>
    <p:sldId id="274" r:id="rId8"/>
    <p:sldId id="296" r:id="rId9"/>
    <p:sldId id="290" r:id="rId10"/>
    <p:sldId id="289" r:id="rId11"/>
    <p:sldId id="282" r:id="rId12"/>
    <p:sldId id="291" r:id="rId13"/>
    <p:sldId id="342" r:id="rId14"/>
    <p:sldId id="343" r:id="rId15"/>
    <p:sldId id="337" r:id="rId16"/>
    <p:sldId id="338" r:id="rId17"/>
    <p:sldId id="339" r:id="rId18"/>
    <p:sldId id="340" r:id="rId19"/>
    <p:sldId id="323" r:id="rId20"/>
    <p:sldId id="324" r:id="rId21"/>
    <p:sldId id="309" r:id="rId22"/>
    <p:sldId id="350" r:id="rId23"/>
    <p:sldId id="328" r:id="rId24"/>
    <p:sldId id="346" r:id="rId25"/>
    <p:sldId id="347" r:id="rId26"/>
    <p:sldId id="351" r:id="rId27"/>
    <p:sldId id="334" r:id="rId28"/>
    <p:sldId id="352" r:id="rId29"/>
    <p:sldId id="313" r:id="rId30"/>
    <p:sldId id="314" r:id="rId31"/>
    <p:sldId id="316" r:id="rId32"/>
    <p:sldId id="317" r:id="rId33"/>
    <p:sldId id="344" r:id="rId34"/>
    <p:sldId id="311" r:id="rId35"/>
    <p:sldId id="315" r:id="rId36"/>
    <p:sldId id="345" r:id="rId37"/>
    <p:sldId id="318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204" autoAdjust="0"/>
  </p:normalViewPr>
  <p:slideViewPr>
    <p:cSldViewPr>
      <p:cViewPr varScale="1">
        <p:scale>
          <a:sx n="62" d="100"/>
          <a:sy n="62" d="100"/>
        </p:scale>
        <p:origin x="-1218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6D1D3-9254-4AD2-AB3C-F8037E311748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2D31BF-4624-4804-9695-17ACA908F1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6D1D3-9254-4AD2-AB3C-F8037E311748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D31BF-4624-4804-9695-17ACA908F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6D1D3-9254-4AD2-AB3C-F8037E311748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D31BF-4624-4804-9695-17ACA908F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6D1D3-9254-4AD2-AB3C-F8037E311748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2D31BF-4624-4804-9695-17ACA908F1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6D1D3-9254-4AD2-AB3C-F8037E311748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2D31BF-4624-4804-9695-17ACA908F1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6D1D3-9254-4AD2-AB3C-F8037E311748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2D31BF-4624-4804-9695-17ACA908F1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6D1D3-9254-4AD2-AB3C-F8037E311748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2D31BF-4624-4804-9695-17ACA908F1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6D1D3-9254-4AD2-AB3C-F8037E311748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2D31BF-4624-4804-9695-17ACA908F1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6D1D3-9254-4AD2-AB3C-F8037E311748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2D31BF-4624-4804-9695-17ACA908F1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6D1D3-9254-4AD2-AB3C-F8037E311748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2D31BF-4624-4804-9695-17ACA908F1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6D1D3-9254-4AD2-AB3C-F8037E311748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2D31BF-4624-4804-9695-17ACA908F1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E126D1D3-9254-4AD2-AB3C-F8037E311748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AB2D31BF-4624-4804-9695-17ACA908F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764704"/>
            <a:ext cx="74888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+mj-lt"/>
                <a:cs typeface="Times New Roman" pitchFamily="18" charset="0"/>
              </a:rPr>
              <a:t>Приёмы работы, способствующие повышению качества преподавания иностранного языка в классах, работающих по ФГОС</a:t>
            </a:r>
            <a:br>
              <a:rPr lang="ru-RU" sz="3200" dirty="0">
                <a:latin typeface="+mj-lt"/>
                <a:cs typeface="Times New Roman" pitchFamily="18" charset="0"/>
              </a:rPr>
            </a:br>
            <a:endParaRPr lang="ru-RU" sz="3200" dirty="0">
              <a:latin typeface="+mj-lt"/>
            </a:endParaRPr>
          </a:p>
        </p:txBody>
      </p:sp>
      <p:pic>
        <p:nvPicPr>
          <p:cNvPr id="5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252258"/>
            <a:ext cx="2989262" cy="264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666" y="3941541"/>
            <a:ext cx="2952750" cy="243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154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594360"/>
            <a:ext cx="7344816" cy="566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07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8680"/>
            <a:ext cx="7848872" cy="576064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60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-891480"/>
            <a:ext cx="7632848" cy="6552729"/>
          </a:xfrm>
        </p:spPr>
        <p:txBody>
          <a:bodyPr/>
          <a:lstStyle/>
          <a:p>
            <a:endParaRPr lang="ru-RU" dirty="0"/>
          </a:p>
          <a:p>
            <a:r>
              <a:rPr lang="ru-RU" sz="2800" b="1" i="1" dirty="0">
                <a:latin typeface="Arno Pro" pitchFamily="18" charset="0"/>
              </a:rPr>
              <a:t>Метод</a:t>
            </a:r>
            <a:r>
              <a:rPr lang="ru-RU" sz="2800" i="1" dirty="0">
                <a:latin typeface="Arno Pro" pitchFamily="18" charset="0"/>
              </a:rPr>
              <a:t> — это способ совместной деятельности учителя и </a:t>
            </a:r>
            <a:r>
              <a:rPr lang="ru-RU" sz="2800" i="1" dirty="0" smtClean="0">
                <a:latin typeface="Arno Pro" pitchFamily="18" charset="0"/>
              </a:rPr>
              <a:t>ученика, направленные для достижения  учебной цели .</a:t>
            </a:r>
            <a:endParaRPr lang="ru-RU" sz="2800" i="1" dirty="0">
              <a:latin typeface="Arno Pro" pitchFamily="18" charset="0"/>
            </a:endParaRPr>
          </a:p>
          <a:p>
            <a:pPr marL="0" indent="0">
              <a:buNone/>
            </a:pPr>
            <a:r>
              <a:rPr lang="ru-RU" sz="2800" i="1" dirty="0">
                <a:latin typeface="Arno Pro" pitchFamily="18" charset="0"/>
              </a:rPr>
              <a:t> </a:t>
            </a:r>
          </a:p>
          <a:p>
            <a:r>
              <a:rPr lang="ru-RU" sz="2800" b="1" i="1" dirty="0">
                <a:latin typeface="Arno Pro" pitchFamily="18" charset="0"/>
              </a:rPr>
              <a:t>Прием</a:t>
            </a:r>
            <a:r>
              <a:rPr lang="ru-RU" sz="2800" i="1" dirty="0">
                <a:latin typeface="Arno Pro" pitchFamily="18" charset="0"/>
              </a:rPr>
              <a:t> — лишь составная часть метода, </a:t>
            </a:r>
            <a:r>
              <a:rPr lang="ru-RU" sz="2800" i="1" dirty="0" smtClean="0">
                <a:latin typeface="Arno Pro" pitchFamily="18" charset="0"/>
              </a:rPr>
              <a:t>шаг </a:t>
            </a:r>
            <a:r>
              <a:rPr lang="ru-RU" sz="2800" i="1" dirty="0">
                <a:latin typeface="Arno Pro" pitchFamily="18" charset="0"/>
              </a:rPr>
              <a:t>реализации метода. </a:t>
            </a:r>
            <a:endParaRPr lang="ru-RU" sz="2800" dirty="0">
              <a:latin typeface="Arno Pro" pitchFamily="18" charset="0"/>
            </a:endParaRPr>
          </a:p>
          <a:p>
            <a:endParaRPr lang="ru-RU" dirty="0">
              <a:latin typeface="Arno Pro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4581128"/>
            <a:ext cx="7543800" cy="1210072"/>
          </a:xfrm>
        </p:spPr>
        <p:txBody>
          <a:bodyPr/>
          <a:lstStyle/>
          <a:p>
            <a:r>
              <a:rPr lang="ru-RU" sz="2800" dirty="0">
                <a:latin typeface="Arno Pro" pitchFamily="18" charset="0"/>
              </a:rPr>
              <a:t>Каждый метод обучения содержит в себе свой набор приемов, которые помогают наиболее эффективно реализовать метод на практике.</a:t>
            </a:r>
            <a:br>
              <a:rPr lang="ru-RU" sz="2800" dirty="0">
                <a:latin typeface="Arno Pro" pitchFamily="18" charset="0"/>
              </a:rPr>
            </a:br>
            <a:endParaRPr lang="ru-RU" sz="2800" dirty="0">
              <a:latin typeface="Arno Pro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91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60649"/>
            <a:ext cx="8280920" cy="1656183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EBEBEB"/>
                </a:solidFill>
                <a:effectLst/>
                <a:latin typeface="+mj-lt"/>
              </a:rPr>
              <a:t>Выбор </a:t>
            </a:r>
            <a:r>
              <a:rPr lang="ru-RU" sz="3200" b="1" dirty="0" smtClean="0">
                <a:solidFill>
                  <a:srgbClr val="EBEBEB"/>
                </a:solidFill>
                <a:effectLst/>
                <a:latin typeface="+mj-lt"/>
              </a:rPr>
              <a:t>приёма </a:t>
            </a:r>
            <a:r>
              <a:rPr lang="ru-RU" sz="3200" b="1" dirty="0">
                <a:solidFill>
                  <a:srgbClr val="EBEBEB"/>
                </a:solidFill>
                <a:effectLst/>
                <a:latin typeface="+mj-lt"/>
              </a:rPr>
              <a:t>зависит от многих условий:</a:t>
            </a:r>
            <a:endParaRPr lang="ru-RU" sz="3200" dirty="0">
              <a:latin typeface="+mj-l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1700808"/>
            <a:ext cx="7543800" cy="3312368"/>
          </a:xfr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ru-RU" sz="2800" dirty="0">
                <a:solidFill>
                  <a:prstClr val="white"/>
                </a:solidFill>
                <a:ea typeface="+mn-ea"/>
                <a:cs typeface="+mn-cs"/>
              </a:rPr>
              <a:t>-цели обучения;</a:t>
            </a:r>
            <a:br>
              <a:rPr lang="ru-RU" sz="2800" dirty="0">
                <a:solidFill>
                  <a:prstClr val="white"/>
                </a:solidFill>
                <a:ea typeface="+mn-ea"/>
                <a:cs typeface="+mn-cs"/>
              </a:rPr>
            </a:br>
            <a:r>
              <a:rPr lang="ru-RU" sz="2800" dirty="0">
                <a:solidFill>
                  <a:prstClr val="white"/>
                </a:solidFill>
                <a:ea typeface="+mn-ea"/>
                <a:cs typeface="+mn-cs"/>
              </a:rPr>
              <a:t>-уровня подготовленности учащихся;</a:t>
            </a:r>
            <a:br>
              <a:rPr lang="ru-RU" sz="2800" dirty="0">
                <a:solidFill>
                  <a:prstClr val="white"/>
                </a:solidFill>
                <a:ea typeface="+mn-ea"/>
                <a:cs typeface="+mn-cs"/>
              </a:rPr>
            </a:br>
            <a:r>
              <a:rPr lang="ru-RU" sz="2800" dirty="0">
                <a:solidFill>
                  <a:prstClr val="white"/>
                </a:solidFill>
                <a:ea typeface="+mn-ea"/>
                <a:cs typeface="+mn-cs"/>
              </a:rPr>
              <a:t>-возраста учащихся;</a:t>
            </a:r>
            <a:br>
              <a:rPr lang="ru-RU" sz="2800" dirty="0">
                <a:solidFill>
                  <a:prstClr val="white"/>
                </a:solidFill>
                <a:ea typeface="+mn-ea"/>
                <a:cs typeface="+mn-cs"/>
              </a:rPr>
            </a:br>
            <a:r>
              <a:rPr lang="ru-RU" sz="2800" dirty="0">
                <a:solidFill>
                  <a:prstClr val="white"/>
                </a:solidFill>
                <a:ea typeface="+mn-ea"/>
                <a:cs typeface="+mn-cs"/>
              </a:rPr>
              <a:t>-времени, отведенного на изучение материала</a:t>
            </a:r>
            <a:r>
              <a:rPr lang="ru-RU" sz="2800" dirty="0" smtClean="0">
                <a:solidFill>
                  <a:prstClr val="white"/>
                </a:solidFill>
                <a:ea typeface="+mn-ea"/>
                <a:cs typeface="+mn-cs"/>
              </a:rPr>
              <a:t>; др.</a:t>
            </a:r>
            <a:br>
              <a:rPr lang="ru-RU" sz="2800" dirty="0" smtClean="0">
                <a:solidFill>
                  <a:prstClr val="white"/>
                </a:solidFill>
                <a:ea typeface="+mn-ea"/>
                <a:cs typeface="+mn-cs"/>
              </a:rPr>
            </a:br>
            <a:r>
              <a:rPr lang="ru-RU" sz="2800" dirty="0">
                <a:solidFill>
                  <a:prstClr val="white"/>
                </a:solidFill>
                <a:ea typeface="+mn-ea"/>
                <a:cs typeface="+mn-cs"/>
              </a:rPr>
              <a:t/>
            </a:r>
            <a:br>
              <a:rPr lang="ru-RU" sz="2800" dirty="0">
                <a:solidFill>
                  <a:prstClr val="white"/>
                </a:solidFill>
                <a:ea typeface="+mn-ea"/>
                <a:cs typeface="+mn-cs"/>
              </a:rPr>
            </a:br>
            <a:endParaRPr lang="ru-RU" sz="2800" dirty="0"/>
          </a:p>
        </p:txBody>
      </p:sp>
      <p:pic>
        <p:nvPicPr>
          <p:cNvPr id="4" name="Picture 4" descr="P100030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077072"/>
            <a:ext cx="3816424" cy="257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845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39552" y="476672"/>
            <a:ext cx="7704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Игры в начальной </a:t>
            </a:r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школе (приёмы)</a:t>
            </a:r>
            <a:endParaRPr lang="ru-RU" sz="3200" dirty="0"/>
          </a:p>
        </p:txBody>
      </p:sp>
      <p:pic>
        <p:nvPicPr>
          <p:cNvPr id="8" name="Picture 5" descr="P100036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45024"/>
            <a:ext cx="3960440" cy="2492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 rot="10800000" flipV="1">
            <a:off x="251520" y="1439779"/>
            <a:ext cx="37444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Игра «</a:t>
            </a:r>
            <a:r>
              <a:rPr lang="en-US" sz="2800" dirty="0"/>
              <a:t>Button</a:t>
            </a:r>
            <a:r>
              <a:rPr lang="ru-RU" sz="2800" dirty="0"/>
              <a:t>» («Пуговица»)</a:t>
            </a:r>
          </a:p>
        </p:txBody>
      </p:sp>
      <p:pic>
        <p:nvPicPr>
          <p:cNvPr id="10" name="Picture 6" descr="P100036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772816"/>
            <a:ext cx="3671888" cy="275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067" y="4365104"/>
            <a:ext cx="3044710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163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67544" y="2132856"/>
            <a:ext cx="8280920" cy="42484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332656"/>
            <a:ext cx="8496944" cy="1440160"/>
          </a:xfrm>
        </p:spPr>
        <p:txBody>
          <a:bodyPr/>
          <a:lstStyle/>
          <a:p>
            <a:r>
              <a:rPr lang="ru-RU" sz="4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Игра «</a:t>
            </a:r>
            <a:r>
              <a:rPr lang="en-US" sz="4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Can we eat it?</a:t>
            </a:r>
            <a:r>
              <a:rPr lang="ru-RU" sz="4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»</a:t>
            </a:r>
            <a:br>
              <a:rPr lang="ru-RU" sz="4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(«Можем мы  это есть?»)</a:t>
            </a:r>
            <a:endParaRPr lang="ru-RU" dirty="0"/>
          </a:p>
        </p:txBody>
      </p:sp>
      <p:pic>
        <p:nvPicPr>
          <p:cNvPr id="9" name="Picture 5" descr="P10003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64904"/>
            <a:ext cx="3961011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2008188"/>
            <a:ext cx="4321274" cy="3365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480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95536" y="1844824"/>
            <a:ext cx="8496944" cy="47525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352928" cy="2088232"/>
          </a:xfrm>
        </p:spPr>
        <p:txBody>
          <a:bodyPr/>
          <a:lstStyle/>
          <a:p>
            <a:r>
              <a:rPr lang="ru-RU" sz="4000" dirty="0"/>
              <a:t>Игра «</a:t>
            </a:r>
            <a:r>
              <a:rPr lang="en-US" sz="4000" dirty="0"/>
              <a:t>Week</a:t>
            </a:r>
            <a:r>
              <a:rPr lang="en-US" sz="4000" dirty="0">
                <a:cs typeface="Tahoma" pitchFamily="34" charset="0"/>
              </a:rPr>
              <a:t>‘s days</a:t>
            </a:r>
            <a:r>
              <a:rPr lang="ru-RU" sz="4000" dirty="0" smtClean="0"/>
              <a:t>»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ru-RU" sz="4000" dirty="0"/>
              <a:t>         («Дни недели»)</a:t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6" name="Picture 5" descr="P10003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25143"/>
            <a:ext cx="2951163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P10003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365625"/>
            <a:ext cx="2952750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P100036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661524"/>
            <a:ext cx="3313113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P100036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6198">
            <a:off x="5580063" y="1125538"/>
            <a:ext cx="2952750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610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683568" y="2132856"/>
            <a:ext cx="7920880" cy="417646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08912" cy="1224136"/>
          </a:xfrm>
        </p:spPr>
        <p:txBody>
          <a:bodyPr/>
          <a:lstStyle/>
          <a:p>
            <a:r>
              <a:rPr lang="ru-RU" sz="4800" dirty="0"/>
              <a:t>Игра «Восстанови рассказ» </a:t>
            </a:r>
          </a:p>
        </p:txBody>
      </p:sp>
      <p:pic>
        <p:nvPicPr>
          <p:cNvPr id="4" name="Picture 5" descr="P100032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93645">
            <a:off x="613303" y="2022196"/>
            <a:ext cx="3627279" cy="267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P10003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557339"/>
            <a:ext cx="3708400" cy="2375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P100033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652" y="4149081"/>
            <a:ext cx="3440732" cy="229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020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67544" y="1772816"/>
            <a:ext cx="8424936" cy="4680520"/>
          </a:xfrm>
        </p:spPr>
        <p:txBody>
          <a:bodyPr>
            <a:normAutofit/>
          </a:bodyPr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en-US" sz="2400" dirty="0" smtClean="0"/>
              <a:t>What </a:t>
            </a:r>
            <a:r>
              <a:rPr lang="en-US" sz="2400" dirty="0"/>
              <a:t>time is it?</a:t>
            </a:r>
          </a:p>
          <a:p>
            <a:pPr>
              <a:defRPr/>
            </a:pPr>
            <a:r>
              <a:rPr lang="en-US" sz="2400" dirty="0"/>
              <a:t>It is 3 o</a:t>
            </a:r>
            <a:r>
              <a:rPr lang="en-US" sz="2400" dirty="0">
                <a:cs typeface="Tahoma" pitchFamily="34" charset="0"/>
              </a:rPr>
              <a:t>‘clock.</a:t>
            </a:r>
          </a:p>
          <a:p>
            <a:pPr>
              <a:defRPr/>
            </a:pPr>
            <a:r>
              <a:rPr lang="en-US" sz="2400" dirty="0"/>
              <a:t>What time is it?</a:t>
            </a:r>
          </a:p>
          <a:p>
            <a:pPr>
              <a:defRPr/>
            </a:pPr>
            <a:r>
              <a:rPr lang="en-US" sz="2400" dirty="0"/>
              <a:t>It is 3 o</a:t>
            </a:r>
            <a:r>
              <a:rPr lang="en-US" sz="2400" dirty="0">
                <a:cs typeface="Tahoma" pitchFamily="34" charset="0"/>
              </a:rPr>
              <a:t>‘clock.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332656"/>
            <a:ext cx="7992888" cy="1152128"/>
          </a:xfrm>
        </p:spPr>
        <p:txBody>
          <a:bodyPr/>
          <a:lstStyle/>
          <a:p>
            <a:r>
              <a:rPr lang="ru-RU" sz="4800" dirty="0"/>
              <a:t>Игры «Который час» и </a:t>
            </a:r>
            <a:br>
              <a:rPr lang="ru-RU" sz="4800" dirty="0"/>
            </a:br>
            <a:r>
              <a:rPr lang="ru-RU" sz="4800" dirty="0"/>
              <a:t>«Расставь мебель»</a:t>
            </a:r>
          </a:p>
        </p:txBody>
      </p:sp>
      <p:pic>
        <p:nvPicPr>
          <p:cNvPr id="4" name="Picture 4" descr="P10003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1"/>
            <a:ext cx="3672408" cy="2737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95589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39952" y="1628801"/>
            <a:ext cx="48349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FontTx/>
              <a:buChar char="•"/>
              <a:defRPr/>
            </a:pPr>
            <a:r>
              <a:rPr lang="en-US" sz="2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A table is in the </a:t>
            </a:r>
            <a:r>
              <a:rPr lang="en-US" sz="2800" kern="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centre</a:t>
            </a:r>
            <a:r>
              <a:rPr lang="en-US" sz="2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 of the room.</a:t>
            </a:r>
            <a:endParaRPr lang="ru-RU" sz="28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</a:endParaRPr>
          </a:p>
        </p:txBody>
      </p:sp>
      <p:pic>
        <p:nvPicPr>
          <p:cNvPr id="8" name="Picture 6" descr="P100030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093" y="2744985"/>
            <a:ext cx="4321175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715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88641"/>
            <a:ext cx="7546032" cy="1152128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+mj-lt"/>
              </a:rPr>
              <a:t>Приём </a:t>
            </a:r>
            <a:r>
              <a:rPr lang="ru-RU" sz="3600" dirty="0" smtClean="0">
                <a:latin typeface="+mj-lt"/>
              </a:rPr>
              <a:t>« Корзина идей»</a:t>
            </a:r>
            <a:endParaRPr lang="ru-RU" sz="3600" dirty="0">
              <a:latin typeface="+mj-l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268760"/>
            <a:ext cx="8424936" cy="5112568"/>
          </a:xfrm>
        </p:spPr>
        <p:txBody>
          <a:bodyPr/>
          <a:lstStyle/>
          <a:p>
            <a:r>
              <a:rPr lang="ru-RU" sz="2400" dirty="0"/>
              <a:t>Алгоритм работы:</a:t>
            </a:r>
            <a:br>
              <a:rPr lang="ru-RU" sz="2400" dirty="0"/>
            </a:br>
            <a:r>
              <a:rPr lang="ru-RU" sz="2400" dirty="0"/>
              <a:t>1.  Каждый ученик вспоминает и записывает в тетради все, что знает по теме (индивидуальная работа продолжается 1-2 минуты).</a:t>
            </a:r>
            <a:br>
              <a:rPr lang="ru-RU" sz="2400" dirty="0"/>
            </a:br>
            <a:r>
              <a:rPr lang="ru-RU" sz="2400" dirty="0"/>
              <a:t>2.   Обмен информацией в парах или группах.</a:t>
            </a:r>
            <a:br>
              <a:rPr lang="ru-RU" sz="2400" dirty="0"/>
            </a:br>
            <a:r>
              <a:rPr lang="ru-RU" sz="2400" dirty="0"/>
              <a:t>3. Далее каждая группа называет какое-то одно сведение или факт, не повторяя ранее сказанного.</a:t>
            </a:r>
            <a:br>
              <a:rPr lang="ru-RU" sz="2400" dirty="0"/>
            </a:br>
            <a:r>
              <a:rPr lang="ru-RU" sz="2400" dirty="0"/>
              <a:t>4. Все сведения кратко записываются в “корзине идей”, даже если они ошибочны.</a:t>
            </a:r>
            <a:br>
              <a:rPr lang="ru-RU" sz="2400" dirty="0"/>
            </a:br>
            <a:r>
              <a:rPr lang="ru-RU" sz="2400" dirty="0"/>
              <a:t>5. Все ошибки исправляются по мере освоения новой информации .</a:t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0225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2880319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Главным содержанием образования становится развитие личности. Развитие личности в системе общего образования обеспечивает прежде всего формирование универсальных учебных действий (УУД).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284984"/>
            <a:ext cx="5031557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332657"/>
            <a:ext cx="7690048" cy="720079"/>
          </a:xfrm>
        </p:spPr>
        <p:txBody>
          <a:bodyPr>
            <a:normAutofit/>
          </a:bodyPr>
          <a:lstStyle/>
          <a:p>
            <a:r>
              <a:rPr lang="en-US" sz="3200" dirty="0"/>
              <a:t>Cluster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064896" cy="5040560"/>
          </a:xfrm>
        </p:spPr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2400" dirty="0" smtClean="0"/>
              <a:t>Графический </a:t>
            </a:r>
            <a:r>
              <a:rPr lang="ru-RU" sz="2400" dirty="0"/>
              <a:t>приём систематизации материала. </a:t>
            </a:r>
            <a:br>
              <a:rPr lang="ru-RU" sz="2400" dirty="0"/>
            </a:br>
            <a:r>
              <a:rPr lang="ru-RU" sz="2400" dirty="0"/>
              <a:t>        Мысли не громоздятся, а “гроздятся”, т. е. располагаются в определённом порядке</a:t>
            </a:r>
            <a:r>
              <a:rPr lang="ru-RU" sz="2400" dirty="0" smtClean="0"/>
              <a:t>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  Технология составления:</a:t>
            </a:r>
            <a:br>
              <a:rPr lang="ru-RU" sz="2400" dirty="0"/>
            </a:br>
            <a:r>
              <a:rPr lang="ru-RU" sz="2400" dirty="0"/>
              <a:t>Ключевое слово; </a:t>
            </a:r>
            <a:br>
              <a:rPr lang="ru-RU" sz="2400" dirty="0"/>
            </a:br>
            <a:r>
              <a:rPr lang="ru-RU" sz="2400" dirty="0"/>
              <a:t>Запись слов вокруг основного слова. Они обводятся и соединяются с основным словом; </a:t>
            </a:r>
            <a:br>
              <a:rPr lang="ru-RU" sz="2400" dirty="0"/>
            </a:br>
            <a:r>
              <a:rPr lang="ru-RU" sz="2400" dirty="0"/>
              <a:t>Каждое новое слово образует собой новое ядро, которое вызывает дальнейшие ассоциации. Таким образом, создаются ассоциативные цепочки; </a:t>
            </a:r>
            <a:br>
              <a:rPr lang="ru-RU" sz="2400" dirty="0"/>
            </a:br>
            <a:r>
              <a:rPr lang="ru-RU" sz="2400" dirty="0"/>
              <a:t>Взаимосвязанные понятия соединяются линиями.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0936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685801"/>
            <a:ext cx="7762056" cy="1447055"/>
          </a:xfrm>
        </p:spPr>
        <p:txBody>
          <a:bodyPr>
            <a:noAutofit/>
          </a:bodyPr>
          <a:lstStyle/>
          <a:p>
            <a:r>
              <a:rPr lang="ru-RU" sz="3200" dirty="0"/>
              <a:t>Использование </a:t>
            </a:r>
            <a:r>
              <a:rPr lang="ru-RU" sz="3200" dirty="0" smtClean="0"/>
              <a:t> </a:t>
            </a:r>
            <a:r>
              <a:rPr lang="ru-RU" sz="3200" dirty="0" err="1" smtClean="0"/>
              <a:t>рифмовочных</a:t>
            </a:r>
            <a:r>
              <a:rPr lang="ru-RU" sz="3200" dirty="0" smtClean="0"/>
              <a:t>  </a:t>
            </a:r>
            <a:r>
              <a:rPr lang="ru-RU" sz="3200" dirty="0"/>
              <a:t>и стихотворных приёмов обучения на  уроке английского языка.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2780928"/>
            <a:ext cx="7543800" cy="3010272"/>
          </a:xfrm>
        </p:spPr>
        <p:txBody>
          <a:bodyPr/>
          <a:lstStyle/>
          <a:p>
            <a:pPr>
              <a:defRPr/>
            </a:pPr>
            <a:r>
              <a:rPr lang="ru-RU" sz="3200" dirty="0"/>
              <a:t>Рифмовки бывают: </a:t>
            </a:r>
            <a:br>
              <a:rPr lang="ru-RU" sz="3200" dirty="0"/>
            </a:br>
            <a:r>
              <a:rPr lang="ru-RU" sz="3200" dirty="0"/>
              <a:t>фонетическими, </a:t>
            </a:r>
            <a:br>
              <a:rPr lang="ru-RU" sz="3200" dirty="0"/>
            </a:br>
            <a:r>
              <a:rPr lang="ru-RU" sz="3200" dirty="0"/>
              <a:t>тематическими,</a:t>
            </a:r>
            <a:br>
              <a:rPr lang="ru-RU" sz="3200" dirty="0"/>
            </a:br>
            <a:r>
              <a:rPr lang="ru-RU" sz="3200" dirty="0"/>
              <a:t> грамматическими. </a:t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872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2690336"/>
            <a:ext cx="41764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3600" b="1" dirty="0">
                <a:latin typeface="+mj-lt"/>
                <a:ea typeface="Arial Unicode MS" pitchFamily="34" charset="-128"/>
                <a:cs typeface="Arial Unicode MS" pitchFamily="34" charset="-128"/>
              </a:rPr>
              <a:t>Seasons</a:t>
            </a:r>
            <a:endParaRPr lang="ru-RU" sz="3600" b="1" dirty="0">
              <a:latin typeface="+mj-lt"/>
              <a:ea typeface="Arial Unicode MS" pitchFamily="34" charset="-128"/>
              <a:cs typeface="Arial Unicode MS" pitchFamily="34" charset="-128"/>
            </a:endParaRPr>
          </a:p>
          <a:p>
            <a:pPr fontAlgn="base"/>
            <a:r>
              <a:rPr lang="en-US" sz="3600" dirty="0">
                <a:latin typeface="+mj-lt"/>
                <a:ea typeface="Arial Unicode MS" pitchFamily="34" charset="-128"/>
                <a:cs typeface="Arial Unicode MS" pitchFamily="34" charset="-128"/>
              </a:rPr>
              <a:t>Spring is green,</a:t>
            </a:r>
            <a:endParaRPr lang="ru-RU" sz="3600" dirty="0">
              <a:latin typeface="+mj-lt"/>
              <a:ea typeface="Arial Unicode MS" pitchFamily="34" charset="-128"/>
              <a:cs typeface="Arial Unicode MS" pitchFamily="34" charset="-128"/>
            </a:endParaRPr>
          </a:p>
          <a:p>
            <a:pPr fontAlgn="base"/>
            <a:r>
              <a:rPr lang="en-US" sz="3600" dirty="0">
                <a:latin typeface="+mj-lt"/>
                <a:ea typeface="Arial Unicode MS" pitchFamily="34" charset="-128"/>
                <a:cs typeface="Arial Unicode MS" pitchFamily="34" charset="-128"/>
              </a:rPr>
              <a:t>Summer is bright,</a:t>
            </a:r>
            <a:endParaRPr lang="ru-RU" sz="3600" dirty="0">
              <a:latin typeface="+mj-lt"/>
              <a:ea typeface="Arial Unicode MS" pitchFamily="34" charset="-128"/>
              <a:cs typeface="Arial Unicode MS" pitchFamily="34" charset="-128"/>
            </a:endParaRPr>
          </a:p>
          <a:p>
            <a:pPr fontAlgn="base"/>
            <a:r>
              <a:rPr lang="en-US" sz="3600" dirty="0">
                <a:latin typeface="+mj-lt"/>
                <a:ea typeface="Arial Unicode MS" pitchFamily="34" charset="-128"/>
                <a:cs typeface="Arial Unicode MS" pitchFamily="34" charset="-128"/>
              </a:rPr>
              <a:t>Autumn is yellow,</a:t>
            </a:r>
            <a:endParaRPr lang="ru-RU" sz="3600" dirty="0">
              <a:latin typeface="+mj-lt"/>
              <a:ea typeface="Arial Unicode MS" pitchFamily="34" charset="-128"/>
              <a:cs typeface="Arial Unicode MS" pitchFamily="34" charset="-128"/>
            </a:endParaRPr>
          </a:p>
          <a:p>
            <a:pPr fontAlgn="base"/>
            <a:r>
              <a:rPr lang="en-US" sz="3600" dirty="0">
                <a:latin typeface="+mj-lt"/>
                <a:ea typeface="Arial Unicode MS" pitchFamily="34" charset="-128"/>
                <a:cs typeface="Arial Unicode MS" pitchFamily="34" charset="-128"/>
              </a:rPr>
              <a:t>Winter is white.</a:t>
            </a:r>
            <a:endParaRPr lang="ru-RU" sz="3600" dirty="0">
              <a:latin typeface="+mj-lt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764705"/>
            <a:ext cx="345638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3600" b="1" dirty="0"/>
              <a:t>Our day</a:t>
            </a:r>
            <a:endParaRPr lang="ru-RU" sz="3600" b="1" dirty="0"/>
          </a:p>
          <a:p>
            <a:pPr fontAlgn="base"/>
            <a:r>
              <a:rPr lang="en-US" sz="2800" dirty="0"/>
              <a:t>Breakfast is in the morning,</a:t>
            </a:r>
            <a:endParaRPr lang="ru-RU" sz="2800" dirty="0"/>
          </a:p>
          <a:p>
            <a:pPr fontAlgn="base"/>
            <a:r>
              <a:rPr lang="en-US" sz="2800" dirty="0"/>
              <a:t>Dinner is in the day,</a:t>
            </a:r>
            <a:endParaRPr lang="ru-RU" sz="2800" dirty="0"/>
          </a:p>
          <a:p>
            <a:pPr fontAlgn="base"/>
            <a:r>
              <a:rPr lang="en-US" sz="2800" dirty="0"/>
              <a:t>Tea comes after dinner,</a:t>
            </a:r>
            <a:endParaRPr lang="ru-RU" sz="2800" dirty="0"/>
          </a:p>
          <a:p>
            <a:pPr fontAlgn="base"/>
            <a:r>
              <a:rPr lang="en-US" sz="2800" dirty="0"/>
              <a:t>Then comes time to play.</a:t>
            </a:r>
            <a:endParaRPr lang="ru-RU" sz="2800" dirty="0"/>
          </a:p>
          <a:p>
            <a:pPr fontAlgn="base"/>
            <a:r>
              <a:rPr lang="en-US" sz="2800" dirty="0"/>
              <a:t>Supper is in the evening,</a:t>
            </a:r>
            <a:endParaRPr lang="ru-RU" sz="2800" dirty="0"/>
          </a:p>
          <a:p>
            <a:pPr fontAlgn="base"/>
            <a:r>
              <a:rPr lang="en-US" sz="2800" dirty="0"/>
              <a:t>When the sky is red.</a:t>
            </a:r>
            <a:endParaRPr lang="ru-RU" sz="2800" dirty="0"/>
          </a:p>
          <a:p>
            <a:pPr fontAlgn="base"/>
            <a:r>
              <a:rPr lang="en-US" sz="2800" dirty="0"/>
              <a:t>Then the day is over,</a:t>
            </a:r>
            <a:endParaRPr lang="ru-RU" sz="2800" dirty="0"/>
          </a:p>
          <a:p>
            <a:pPr fontAlgn="base"/>
            <a:r>
              <a:rPr lang="en-US" sz="2800" dirty="0"/>
              <a:t>And we go to bed.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2858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196752"/>
            <a:ext cx="8136904" cy="3255200"/>
          </a:xfrm>
        </p:spPr>
        <p:txBody>
          <a:bodyPr/>
          <a:lstStyle/>
          <a:p>
            <a:pPr indent="449263" algn="just">
              <a:lnSpc>
                <a:spcPct val="150000"/>
              </a:lnSpc>
            </a:pPr>
            <a:r>
              <a:rPr lang="ru-RU" sz="2400" dirty="0">
                <a:solidFill>
                  <a:srgbClr val="000000"/>
                </a:solidFill>
                <a:latin typeface="Arno Pro SmText" pitchFamily="18" charset="0"/>
                <a:cs typeface="Times New Roman" pitchFamily="18" charset="0"/>
              </a:rPr>
              <a:t>Прием </a:t>
            </a:r>
            <a:r>
              <a:rPr lang="ru-RU" sz="2400" dirty="0" smtClean="0">
                <a:solidFill>
                  <a:srgbClr val="000000"/>
                </a:solidFill>
                <a:latin typeface="Arno Pro SmText" pitchFamily="18" charset="0"/>
                <a:cs typeface="Times New Roman" pitchFamily="18" charset="0"/>
              </a:rPr>
              <a:t>«</a:t>
            </a:r>
            <a:r>
              <a:rPr lang="ru-RU" sz="2400" dirty="0">
                <a:solidFill>
                  <a:srgbClr val="000000"/>
                </a:solidFill>
                <a:latin typeface="Arno Pro SmText" pitchFamily="18" charset="0"/>
                <a:cs typeface="Times New Roman" pitchFamily="18" charset="0"/>
              </a:rPr>
              <a:t>концептуальное колесо» эффективно использовать на стадии вызова. Учащимся необходимо подобрать синонимы к слову, находящемуся в ядре понятийного «колеса», и вписать в секторы колеса. </a:t>
            </a:r>
            <a:endParaRPr lang="ru-RU" sz="2400" dirty="0">
              <a:latin typeface="Arno Pro SmText" pitchFamily="18" charset="0"/>
              <a:ea typeface="Calibri" pitchFamily="34" charset="0"/>
              <a:cs typeface="Times New Roman" pitchFamily="18" charset="0"/>
            </a:endParaRPr>
          </a:p>
          <a:p>
            <a:pPr indent="449263"/>
            <a:endParaRPr lang="ru-RU" dirty="0"/>
          </a:p>
          <a:p>
            <a:pPr indent="449263"/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352928" cy="792088"/>
          </a:xfrm>
        </p:spPr>
        <p:txBody>
          <a:bodyPr/>
          <a:lstStyle/>
          <a:p>
            <a:r>
              <a:rPr lang="ru-RU" sz="3600" dirty="0" smtClean="0"/>
              <a:t>Приём «Концептуальное колесо»</a:t>
            </a:r>
            <a:endParaRPr lang="ru-RU" sz="3600" dirty="0"/>
          </a:p>
        </p:txBody>
      </p:sp>
      <p:grpSp>
        <p:nvGrpSpPr>
          <p:cNvPr id="4" name="Полотно 16"/>
          <p:cNvGrpSpPr>
            <a:grpSpLocks/>
          </p:cNvGrpSpPr>
          <p:nvPr/>
        </p:nvGrpSpPr>
        <p:grpSpPr bwMode="auto">
          <a:xfrm>
            <a:off x="1043608" y="3573016"/>
            <a:ext cx="7272808" cy="3096344"/>
            <a:chOff x="0" y="0"/>
            <a:chExt cx="5829300" cy="2514600"/>
          </a:xfrm>
        </p:grpSpPr>
        <p:sp>
          <p:nvSpPr>
            <p:cNvPr id="5" name="Прямоугольник 6"/>
            <p:cNvSpPr>
              <a:spLocks noChangeArrowheads="1"/>
            </p:cNvSpPr>
            <p:nvPr/>
          </p:nvSpPr>
          <p:spPr bwMode="auto">
            <a:xfrm>
              <a:off x="0" y="0"/>
              <a:ext cx="5829300" cy="2514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auto">
            <a:xfrm>
              <a:off x="1485662" y="114002"/>
              <a:ext cx="2972133" cy="228577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2400538" y="685651"/>
              <a:ext cx="1142381" cy="114165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514695" y="1028476"/>
              <a:ext cx="914067" cy="3428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like</a:t>
              </a:r>
              <a:endParaRPr kumimoji="0" lang="ru-RU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endParaRPr>
            </a:p>
          </p:txBody>
        </p:sp>
        <p:cxnSp>
          <p:nvCxnSpPr>
            <p:cNvPr id="9" name="Line 7"/>
            <p:cNvCxnSpPr>
              <a:cxnSpLocks noChangeShapeType="1"/>
            </p:cNvCxnSpPr>
            <p:nvPr/>
          </p:nvCxnSpPr>
          <p:spPr bwMode="auto">
            <a:xfrm>
              <a:off x="2972133" y="114002"/>
              <a:ext cx="0" cy="57164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Line 8"/>
            <p:cNvCxnSpPr>
              <a:cxnSpLocks noChangeShapeType="1"/>
            </p:cNvCxnSpPr>
            <p:nvPr/>
          </p:nvCxnSpPr>
          <p:spPr bwMode="auto">
            <a:xfrm flipV="1">
              <a:off x="3428762" y="456827"/>
              <a:ext cx="685752" cy="45764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Line 9"/>
            <p:cNvCxnSpPr>
              <a:cxnSpLocks noChangeShapeType="1"/>
            </p:cNvCxnSpPr>
            <p:nvPr/>
          </p:nvCxnSpPr>
          <p:spPr bwMode="auto">
            <a:xfrm>
              <a:off x="3542919" y="1371302"/>
              <a:ext cx="914876" cy="11482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Line 10"/>
            <p:cNvCxnSpPr>
              <a:cxnSpLocks noChangeShapeType="1"/>
            </p:cNvCxnSpPr>
            <p:nvPr/>
          </p:nvCxnSpPr>
          <p:spPr bwMode="auto">
            <a:xfrm flipH="1" flipV="1">
              <a:off x="1828943" y="456827"/>
              <a:ext cx="685752" cy="45764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Line 11"/>
            <p:cNvCxnSpPr>
              <a:cxnSpLocks noChangeShapeType="1"/>
            </p:cNvCxnSpPr>
            <p:nvPr/>
          </p:nvCxnSpPr>
          <p:spPr bwMode="auto">
            <a:xfrm flipH="1">
              <a:off x="1599819" y="1371302"/>
              <a:ext cx="800719" cy="3428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Line 12"/>
            <p:cNvCxnSpPr>
              <a:cxnSpLocks noChangeShapeType="1"/>
            </p:cNvCxnSpPr>
            <p:nvPr/>
          </p:nvCxnSpPr>
          <p:spPr bwMode="auto">
            <a:xfrm>
              <a:off x="2972133" y="1828949"/>
              <a:ext cx="0" cy="5708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Text Box 13"/>
            <p:cNvSpPr txBox="1">
              <a:spLocks noChangeArrowheads="1"/>
            </p:cNvSpPr>
            <p:nvPr/>
          </p:nvSpPr>
          <p:spPr bwMode="auto">
            <a:xfrm>
              <a:off x="2171414" y="342825"/>
              <a:ext cx="685752" cy="3428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love</a:t>
              </a:r>
              <a:endParaRPr kumimoji="0" lang="ru-RU" sz="11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16" name="Text Box 14"/>
            <p:cNvSpPr txBox="1">
              <a:spLocks noChangeArrowheads="1"/>
            </p:cNvSpPr>
            <p:nvPr/>
          </p:nvSpPr>
          <p:spPr bwMode="auto">
            <a:xfrm>
              <a:off x="3086291" y="228824"/>
              <a:ext cx="685752" cy="45682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to be </a:t>
              </a:r>
              <a:endParaRPr kumimoji="0" lang="ru-RU" sz="11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fond of</a:t>
              </a: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 </a:t>
              </a:r>
              <a:endParaRPr kumimoji="0" lang="ru-RU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17" name="Text Box 15"/>
            <p:cNvSpPr txBox="1">
              <a:spLocks noChangeArrowheads="1"/>
            </p:cNvSpPr>
            <p:nvPr/>
          </p:nvSpPr>
          <p:spPr bwMode="auto">
            <a:xfrm>
              <a:off x="1714786" y="800473"/>
              <a:ext cx="571595" cy="57082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enjoy</a:t>
              </a:r>
              <a:endParaRPr kumimoji="0" lang="ru-RU" sz="11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18" name="Text Box 16"/>
            <p:cNvSpPr txBox="1">
              <a:spLocks noChangeArrowheads="1"/>
            </p:cNvSpPr>
            <p:nvPr/>
          </p:nvSpPr>
          <p:spPr bwMode="auto">
            <a:xfrm>
              <a:off x="2057257" y="1714127"/>
              <a:ext cx="685752" cy="458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To be keen on</a:t>
              </a:r>
              <a:endParaRPr kumimoji="0" lang="ru-RU" sz="11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19" name="Text Box 17"/>
            <p:cNvSpPr txBox="1">
              <a:spLocks noChangeArrowheads="1"/>
            </p:cNvSpPr>
            <p:nvPr/>
          </p:nvSpPr>
          <p:spPr bwMode="auto">
            <a:xfrm>
              <a:off x="3314605" y="1516469"/>
              <a:ext cx="799910" cy="60199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get pleasure with </a:t>
              </a:r>
              <a:endParaRPr kumimoji="0" lang="ru-RU" sz="11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20" name="Text Box 18"/>
            <p:cNvSpPr txBox="1">
              <a:spLocks noChangeArrowheads="1"/>
            </p:cNvSpPr>
            <p:nvPr/>
          </p:nvSpPr>
          <p:spPr bwMode="auto">
            <a:xfrm>
              <a:off x="3657886" y="914475"/>
              <a:ext cx="571595" cy="3428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prefer</a:t>
              </a:r>
              <a:endParaRPr kumimoji="0" lang="ru-RU" sz="11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131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24936" cy="936104"/>
          </a:xfrm>
        </p:spPr>
        <p:txBody>
          <a:bodyPr/>
          <a:lstStyle/>
          <a:p>
            <a:r>
              <a:rPr lang="ru-RU" sz="3200" dirty="0"/>
              <a:t>Приём «</a:t>
            </a:r>
            <a:r>
              <a:rPr lang="ru-RU" sz="3200" dirty="0" err="1"/>
              <a:t>Инсепт</a:t>
            </a:r>
            <a:r>
              <a:rPr lang="ru-RU" sz="3200" dirty="0"/>
              <a:t>»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49363"/>
            <a:ext cx="8568952" cy="5347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03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116632"/>
            <a:ext cx="8069520" cy="1080120"/>
          </a:xfrm>
        </p:spPr>
        <p:txBody>
          <a:bodyPr/>
          <a:lstStyle/>
          <a:p>
            <a:r>
              <a:rPr lang="ru-RU" sz="2800" dirty="0">
                <a:solidFill>
                  <a:prstClr val="white"/>
                </a:solidFill>
              </a:rPr>
              <a:t>Таблица «толстых» и «тонких» вопросов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611560" y="1556792"/>
            <a:ext cx="3744416" cy="4968552"/>
          </a:xfrm>
        </p:spPr>
        <p:txBody>
          <a:bodyPr/>
          <a:lstStyle/>
          <a:p>
            <a:r>
              <a:rPr lang="ru-RU" sz="4000" dirty="0"/>
              <a:t>«тонкие»?                                                            </a:t>
            </a:r>
          </a:p>
          <a:p>
            <a:r>
              <a:rPr lang="ru-RU" dirty="0"/>
              <a:t>Кто…?                                                             </a:t>
            </a:r>
          </a:p>
          <a:p>
            <a:r>
              <a:rPr lang="ru-RU" dirty="0"/>
              <a:t>Что…?</a:t>
            </a:r>
          </a:p>
          <a:p>
            <a:r>
              <a:rPr lang="ru-RU" dirty="0"/>
              <a:t>Когда…?</a:t>
            </a:r>
          </a:p>
          <a:p>
            <a:r>
              <a:rPr lang="ru-RU" dirty="0"/>
              <a:t>Может…?</a:t>
            </a:r>
          </a:p>
          <a:p>
            <a:r>
              <a:rPr lang="ru-RU" dirty="0"/>
              <a:t>Будет…?</a:t>
            </a:r>
          </a:p>
          <a:p>
            <a:r>
              <a:rPr lang="ru-RU" dirty="0"/>
              <a:t>Мог ли…?</a:t>
            </a:r>
          </a:p>
          <a:p>
            <a:r>
              <a:rPr lang="ru-RU" dirty="0"/>
              <a:t>Как звать…? Было ли…?</a:t>
            </a:r>
          </a:p>
          <a:p>
            <a:r>
              <a:rPr lang="ru-RU" dirty="0"/>
              <a:t>Согласны ли Вы…?</a:t>
            </a:r>
          </a:p>
          <a:p>
            <a:r>
              <a:rPr lang="ru-RU" dirty="0"/>
              <a:t>Верно ли…?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29200" y="1380380"/>
            <a:ext cx="3791272" cy="4640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132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108325" y="1905000"/>
            <a:ext cx="6035675" cy="2349500"/>
          </a:xfrm>
        </p:spPr>
        <p:txBody>
          <a:bodyPr/>
          <a:lstStyle/>
          <a:p>
            <a:r>
              <a:rPr lang="en-US" dirty="0" smtClean="0"/>
              <a:t>                      </a:t>
            </a:r>
            <a:br>
              <a:rPr lang="en-US" dirty="0" smtClean="0"/>
            </a:br>
            <a:r>
              <a:rPr lang="en-US" dirty="0" smtClean="0"/>
              <a:t>                             </a:t>
            </a:r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9592" y="1628800"/>
            <a:ext cx="7330008" cy="46805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99592" y="260649"/>
            <a:ext cx="46085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/>
              <a:t>                                        </a:t>
            </a:r>
            <a:r>
              <a:rPr lang="ru-RU" sz="4000" dirty="0" smtClean="0"/>
              <a:t>Приём </a:t>
            </a:r>
            <a:r>
              <a:rPr lang="ru-RU" sz="4000" dirty="0"/>
              <a:t>«</a:t>
            </a:r>
            <a:r>
              <a:rPr lang="en-US" sz="4000" dirty="0" smtClean="0"/>
              <a:t>Fis</a:t>
            </a:r>
            <a:r>
              <a:rPr lang="en-US" sz="4000" dirty="0"/>
              <a:t>hbone</a:t>
            </a:r>
            <a:r>
              <a:rPr lang="ru-RU" sz="4000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90559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32"/>
          <p:cNvSpPr>
            <a:spLocks noChangeArrowheads="1"/>
          </p:cNvSpPr>
          <p:nvPr/>
        </p:nvSpPr>
        <p:spPr bwMode="auto">
          <a:xfrm rot="-5208230">
            <a:off x="6228556" y="2851944"/>
            <a:ext cx="2735263" cy="2447925"/>
          </a:xfrm>
          <a:prstGeom prst="flowChartExtract">
            <a:avLst/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7651" name="AutoShape 19"/>
          <p:cNvSpPr>
            <a:spLocks noChangeArrowheads="1"/>
          </p:cNvSpPr>
          <p:nvPr/>
        </p:nvSpPr>
        <p:spPr bwMode="auto">
          <a:xfrm rot="2505219">
            <a:off x="938213" y="2203450"/>
            <a:ext cx="3090862" cy="3241675"/>
          </a:xfrm>
          <a:prstGeom prst="rtTriangle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827088" y="3105150"/>
            <a:ext cx="15875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ru-RU" sz="2400" b="1" i="1" dirty="0">
                <a:solidFill>
                  <a:schemeClr val="bg1"/>
                </a:solidFill>
                <a:latin typeface="Arial" charset="0"/>
              </a:rPr>
              <a:t>What’s your </a:t>
            </a:r>
          </a:p>
          <a:p>
            <a:pPr algn="ctr" eaLnBrk="1" hangingPunct="1"/>
            <a:r>
              <a:rPr lang="en-US" altLang="ru-RU" sz="2400" b="1" i="1" dirty="0" err="1">
                <a:solidFill>
                  <a:schemeClr val="bg1"/>
                </a:solidFill>
                <a:latin typeface="Arial" charset="0"/>
              </a:rPr>
              <a:t>favourite</a:t>
            </a:r>
            <a:r>
              <a:rPr lang="en-US" altLang="ru-RU" sz="2400" b="1" i="1" dirty="0">
                <a:solidFill>
                  <a:schemeClr val="bg1"/>
                </a:solidFill>
                <a:latin typeface="Arial" charset="0"/>
              </a:rPr>
              <a:t> holiday?</a:t>
            </a:r>
            <a:endParaRPr lang="ru-RU" altLang="ru-RU" sz="2400" b="1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3059113" y="2708275"/>
            <a:ext cx="8651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latin typeface="Arial" charset="0"/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 rot="-9236887">
            <a:off x="4279900" y="1489075"/>
            <a:ext cx="554038" cy="254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ru-RU" sz="2400"/>
              <a:t> </a:t>
            </a:r>
            <a:r>
              <a:rPr lang="en-GB" altLang="ru-RU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New Year's Day 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 rot="-3704996">
            <a:off x="4271963" y="2070100"/>
            <a:ext cx="32575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ru-RU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St. Valentine's Day </a:t>
            </a:r>
          </a:p>
          <a:p>
            <a:pPr eaLnBrk="1" hangingPunct="1">
              <a:spcBef>
                <a:spcPct val="50000"/>
              </a:spcBef>
            </a:pPr>
            <a:r>
              <a:rPr lang="en-GB" altLang="ru-RU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40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 rot="-3878353">
            <a:off x="5077619" y="2380456"/>
            <a:ext cx="26431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GB" altLang="ru-RU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Mother's Day</a:t>
            </a: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 rot="-3962131">
            <a:off x="2235201" y="2478087"/>
            <a:ext cx="2800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ru-RU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Christmas Day</a:t>
            </a:r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3276600" y="4005263"/>
            <a:ext cx="1582738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1" hangingPunct="1"/>
            <a:endParaRPr lang="ru-RU" altLang="ru-RU"/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4140200" y="5589588"/>
            <a:ext cx="129698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1" hangingPunct="1"/>
            <a:endParaRPr lang="ru-RU" altLang="ru-RU"/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 rot="-1041350">
            <a:off x="2600325" y="4738688"/>
            <a:ext cx="12700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ru-RU" sz="16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decorations, the roast turkey and pudding</a:t>
            </a:r>
            <a:endParaRPr lang="ru-RU" altLang="ru-RU" sz="1600" b="1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 rot="-730639">
            <a:off x="3903663" y="4330700"/>
            <a:ext cx="1181100" cy="157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ru-RU" sz="16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dancing, eating,         visiting their friends, presents</a:t>
            </a:r>
            <a:endParaRPr lang="ru-RU" altLang="ru-RU" sz="1600" b="1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 rot="-738528">
            <a:off x="4786313" y="4138613"/>
            <a:ext cx="74771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GB" altLang="ru-RU" sz="1600"/>
              <a:t> </a:t>
            </a:r>
            <a:r>
              <a:rPr lang="en-GB" altLang="ru-RU" sz="16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buy or make Valen-tine cards</a:t>
            </a:r>
            <a:endParaRPr lang="ru-RU" altLang="ru-RU" sz="1600" b="1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63" name="Text Box 15"/>
          <p:cNvSpPr txBox="1">
            <a:spLocks noChangeArrowheads="1"/>
          </p:cNvSpPr>
          <p:nvPr/>
        </p:nvSpPr>
        <p:spPr bwMode="auto">
          <a:xfrm rot="-921456">
            <a:off x="5640388" y="3959225"/>
            <a:ext cx="1084262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ru-RU" sz="16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express their love and gratitude </a:t>
            </a:r>
          </a:p>
          <a:p>
            <a:pPr eaLnBrk="1" hangingPunct="1">
              <a:spcBef>
                <a:spcPct val="50000"/>
              </a:spcBef>
            </a:pPr>
            <a:r>
              <a:rPr lang="en-GB" altLang="ru-RU" sz="16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to their mother</a:t>
            </a:r>
            <a:r>
              <a:rPr lang="en-GB" altLang="ru-RU" b="1">
                <a:solidFill>
                  <a:srgbClr val="7030A0"/>
                </a:solidFill>
              </a:rPr>
              <a:t> </a:t>
            </a:r>
            <a:r>
              <a:rPr lang="en-GB" altLang="ru-RU"/>
              <a:t/>
            </a:r>
            <a:br>
              <a:rPr lang="en-GB" altLang="ru-RU"/>
            </a:br>
            <a:endParaRPr lang="ru-RU" altLang="ru-RU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27664" name="Text Box 16"/>
          <p:cNvSpPr txBox="1">
            <a:spLocks noChangeArrowheads="1"/>
          </p:cNvSpPr>
          <p:nvPr/>
        </p:nvSpPr>
        <p:spPr bwMode="auto">
          <a:xfrm>
            <a:off x="7164388" y="3141663"/>
            <a:ext cx="15843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latin typeface="Arial" charset="0"/>
            </a:endParaRPr>
          </a:p>
        </p:txBody>
      </p: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7235825" y="3357563"/>
            <a:ext cx="17653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ru-RU" b="1" i="1">
                <a:solidFill>
                  <a:schemeClr val="bg1"/>
                </a:solidFill>
                <a:latin typeface="Arial" charset="0"/>
              </a:rPr>
              <a:t>My favourite</a:t>
            </a:r>
          </a:p>
          <a:p>
            <a:pPr algn="ctr" eaLnBrk="1" hangingPunct="1"/>
            <a:r>
              <a:rPr lang="en-US" altLang="ru-RU" b="1" i="1">
                <a:solidFill>
                  <a:schemeClr val="bg1"/>
                </a:solidFill>
                <a:latin typeface="Arial" charset="0"/>
              </a:rPr>
              <a:t>holiday is </a:t>
            </a:r>
            <a:r>
              <a:rPr lang="en-US" altLang="ru-RU" b="1">
                <a:solidFill>
                  <a:schemeClr val="bg1"/>
                </a:solidFill>
                <a:latin typeface="Arial" charset="0"/>
              </a:rPr>
              <a:t>New Year</a:t>
            </a:r>
          </a:p>
          <a:p>
            <a:pPr algn="ctr" eaLnBrk="1" hangingPunct="1"/>
            <a:r>
              <a:rPr lang="en-US" altLang="ru-RU" b="1" i="1">
                <a:solidFill>
                  <a:schemeClr val="bg1"/>
                </a:solidFill>
                <a:latin typeface="Arial" charset="0"/>
              </a:rPr>
              <a:t>because I like presents.</a:t>
            </a:r>
          </a:p>
          <a:p>
            <a:pPr algn="ctr" eaLnBrk="1" hangingPunct="1"/>
            <a:endParaRPr lang="ru-RU" altLang="ru-RU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7666" name="Line 21"/>
          <p:cNvSpPr>
            <a:spLocks noChangeShapeType="1"/>
          </p:cNvSpPr>
          <p:nvPr/>
        </p:nvSpPr>
        <p:spPr bwMode="auto">
          <a:xfrm>
            <a:off x="2195513" y="4005263"/>
            <a:ext cx="4968875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67" name="Line 23"/>
          <p:cNvSpPr>
            <a:spLocks noChangeShapeType="1"/>
          </p:cNvSpPr>
          <p:nvPr/>
        </p:nvSpPr>
        <p:spPr bwMode="auto">
          <a:xfrm flipV="1">
            <a:off x="4568825" y="2133600"/>
            <a:ext cx="825500" cy="187007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68" name="Line 25"/>
          <p:cNvSpPr>
            <a:spLocks noChangeShapeType="1"/>
          </p:cNvSpPr>
          <p:nvPr/>
        </p:nvSpPr>
        <p:spPr bwMode="auto">
          <a:xfrm flipV="1">
            <a:off x="5313363" y="2276475"/>
            <a:ext cx="914400" cy="1728788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69" name="Line 26"/>
          <p:cNvSpPr>
            <a:spLocks noChangeShapeType="1"/>
          </p:cNvSpPr>
          <p:nvPr/>
        </p:nvSpPr>
        <p:spPr bwMode="auto">
          <a:xfrm flipV="1">
            <a:off x="6284913" y="2635250"/>
            <a:ext cx="620712" cy="136842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70" name="Line 27"/>
          <p:cNvSpPr>
            <a:spLocks noChangeShapeType="1"/>
          </p:cNvSpPr>
          <p:nvPr/>
        </p:nvSpPr>
        <p:spPr bwMode="auto">
          <a:xfrm flipV="1">
            <a:off x="3635375" y="1989138"/>
            <a:ext cx="919163" cy="201612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71" name="Line 28"/>
          <p:cNvSpPr>
            <a:spLocks noChangeShapeType="1"/>
          </p:cNvSpPr>
          <p:nvPr/>
        </p:nvSpPr>
        <p:spPr bwMode="auto">
          <a:xfrm>
            <a:off x="3635375" y="4005263"/>
            <a:ext cx="433388" cy="1944687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72" name="Line 29"/>
          <p:cNvSpPr>
            <a:spLocks noChangeShapeType="1"/>
          </p:cNvSpPr>
          <p:nvPr/>
        </p:nvSpPr>
        <p:spPr bwMode="auto">
          <a:xfrm>
            <a:off x="4554538" y="3983038"/>
            <a:ext cx="449262" cy="1893887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73" name="Line 30"/>
          <p:cNvSpPr>
            <a:spLocks noChangeShapeType="1"/>
          </p:cNvSpPr>
          <p:nvPr/>
        </p:nvSpPr>
        <p:spPr bwMode="auto">
          <a:xfrm>
            <a:off x="5319713" y="4037013"/>
            <a:ext cx="411162" cy="1630362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74" name="Line 31"/>
          <p:cNvSpPr>
            <a:spLocks noChangeShapeType="1"/>
          </p:cNvSpPr>
          <p:nvPr/>
        </p:nvSpPr>
        <p:spPr bwMode="auto">
          <a:xfrm>
            <a:off x="6297613" y="4029075"/>
            <a:ext cx="352425" cy="14351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75" name="TextBox 28"/>
          <p:cNvSpPr txBox="1">
            <a:spLocks noChangeArrowheads="1"/>
          </p:cNvSpPr>
          <p:nvPr/>
        </p:nvSpPr>
        <p:spPr bwMode="auto">
          <a:xfrm>
            <a:off x="3555207" y="799940"/>
            <a:ext cx="35290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4800" dirty="0">
                <a:solidFill>
                  <a:srgbClr val="C00000"/>
                </a:solidFill>
                <a:latin typeface="Arial" charset="0"/>
              </a:rPr>
              <a:t>Fishbone</a:t>
            </a:r>
            <a:endParaRPr lang="ru-RU" altLang="ru-RU" sz="4800" dirty="0">
              <a:solidFill>
                <a:srgbClr val="C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78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60649"/>
            <a:ext cx="8424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Разучивание песен – как способ развития устной речи школьников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859340"/>
            <a:ext cx="79928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Речевые клише вводятся и заучиваются детьми целиком, без грамматического или структурного анализа фразы или словосочетания. Они легко вводятся, легко запоминаются, петь можно хором, что снимает психологический пресс с неуверенных в себе учеников. В подлинном песенном материале часто встречаются целые фразы и отдельные лексические единицы, характерные именно для разговорной речи</a:t>
            </a:r>
          </a:p>
        </p:txBody>
      </p:sp>
    </p:spTree>
    <p:extLst>
      <p:ext uri="{BB962C8B-B14F-4D97-AF65-F5344CB8AC3E}">
        <p14:creationId xmlns:p14="http://schemas.microsoft.com/office/powerpoint/2010/main" val="112403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0"/>
            <a:ext cx="8496944" cy="1628800"/>
          </a:xfrm>
        </p:spPr>
        <p:txBody>
          <a:bodyPr>
            <a:noAutofit/>
          </a:bodyPr>
          <a:lstStyle/>
          <a:p>
            <a:r>
              <a:rPr lang="ru-RU" sz="2800" dirty="0" smtClean="0"/>
              <a:t>       </a:t>
            </a:r>
            <a:r>
              <a:rPr lang="ru-RU" sz="2400" dirty="0" smtClean="0"/>
              <a:t>Прием </a:t>
            </a:r>
            <a:r>
              <a:rPr lang="ru-RU" sz="2400" dirty="0"/>
              <a:t>использования</a:t>
            </a:r>
            <a:br>
              <a:rPr lang="ru-RU" sz="2400" dirty="0"/>
            </a:br>
            <a:r>
              <a:rPr lang="ru-RU" sz="2400" dirty="0" smtClean="0"/>
              <a:t>       информационно-коммуникационных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      технологий </a:t>
            </a:r>
            <a:r>
              <a:rPr lang="ru-RU" sz="2400" dirty="0"/>
              <a:t>(ИКТ) на уроках, </a:t>
            </a:r>
            <a:r>
              <a:rPr lang="ru-RU" sz="2400" dirty="0" smtClean="0"/>
              <a:t>что позволяет :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772816"/>
            <a:ext cx="8784976" cy="5328592"/>
          </a:xfrm>
        </p:spPr>
        <p:txBody>
          <a:bodyPr/>
          <a:lstStyle/>
          <a:p>
            <a:pPr marL="685800" indent="-685800"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sz="2400" dirty="0" smtClean="0"/>
              <a:t>-  </a:t>
            </a:r>
            <a:r>
              <a:rPr lang="ru-RU" sz="2400" dirty="0"/>
              <a:t>стимулировать интерес учащихся к изучению иностранного языка на </a:t>
            </a:r>
            <a:r>
              <a:rPr lang="ru-RU" sz="2400" dirty="0" smtClean="0"/>
              <a:t>уроке</a:t>
            </a:r>
            <a:r>
              <a:rPr lang="en-US" sz="2400" dirty="0" smtClean="0"/>
              <a:t>  </a:t>
            </a:r>
            <a:r>
              <a:rPr lang="ru-RU" sz="2400" dirty="0" smtClean="0"/>
              <a:t>нетрадиционной </a:t>
            </a:r>
            <a:r>
              <a:rPr lang="ru-RU" sz="2400" dirty="0"/>
              <a:t>формы;</a:t>
            </a:r>
            <a:br>
              <a:rPr lang="ru-RU" sz="2400" dirty="0"/>
            </a:br>
            <a:r>
              <a:rPr lang="ru-RU" sz="2400" dirty="0"/>
              <a:t>-  способствовать развитию познавательного и коммуникативного интереса, </a:t>
            </a:r>
            <a:br>
              <a:rPr lang="ru-RU" sz="2400" dirty="0"/>
            </a:br>
            <a:r>
              <a:rPr lang="ru-RU" sz="2400" dirty="0" smtClean="0"/>
              <a:t>-  </a:t>
            </a:r>
            <a:r>
              <a:rPr lang="ru-RU" sz="2400" dirty="0"/>
              <a:t>стремления к самостоятельной работе по овладению иностранным языком как на нетрадиционной форме урока, так и во внеурочное время, </a:t>
            </a:r>
            <a:br>
              <a:rPr lang="ru-RU" sz="2400" dirty="0"/>
            </a:br>
            <a:r>
              <a:rPr lang="ru-RU" sz="2400" dirty="0"/>
              <a:t>- позволяет дифференцировать обучение и служит одним учащимся для ликвидации пробелов в знаниях, а другим для расширения своих </a:t>
            </a:r>
            <a:r>
              <a:rPr lang="ru-RU" sz="2400" dirty="0" smtClean="0"/>
              <a:t>знаний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3195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3456384"/>
          </a:xfrm>
        </p:spPr>
        <p:txBody>
          <a:bodyPr>
            <a:normAutofit fontScale="92500"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важной задачей учителя становится формирование системы универсальных учебных действий учащихся. Логика развития универсальных учебных действий, помогающая ученику почти в буквальном смысле объять необъятное, строится по формуле: от действия – к мысли.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9947" y="3789040"/>
            <a:ext cx="384489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612576" y="685801"/>
            <a:ext cx="8842176" cy="1375047"/>
          </a:xfrm>
        </p:spPr>
        <p:txBody>
          <a:bodyPr>
            <a:normAutofit/>
          </a:bodyPr>
          <a:lstStyle/>
          <a:p>
            <a:r>
              <a:rPr lang="ru-RU" sz="4400" dirty="0" smtClean="0"/>
              <a:t>       Приём «Мозговая </a:t>
            </a:r>
            <a:r>
              <a:rPr lang="ru-RU" sz="4400" dirty="0"/>
              <a:t>атака»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1844824"/>
            <a:ext cx="7543800" cy="4392488"/>
          </a:xfrm>
        </p:spPr>
        <p:txBody>
          <a:bodyPr/>
          <a:lstStyle/>
          <a:p>
            <a:r>
              <a:rPr lang="ru-RU" sz="3200" dirty="0"/>
              <a:t>Это способ поощрения активности учеников и быстрого генерирования идей.</a:t>
            </a:r>
            <a:br>
              <a:rPr lang="ru-RU" sz="3200" dirty="0"/>
            </a:br>
            <a:r>
              <a:rPr lang="ru-RU" sz="3200" dirty="0"/>
              <a:t>Этот приём может быть использован для решения конкретной проблемы или поиска ответа на вопрос.</a:t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9142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260649"/>
            <a:ext cx="7618040" cy="108012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Приём « </a:t>
            </a:r>
            <a:r>
              <a:rPr lang="ru-RU" sz="4000" dirty="0"/>
              <a:t>Общий галдёж»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052736"/>
            <a:ext cx="7543800" cy="4824536"/>
          </a:xfrm>
        </p:spPr>
        <p:txBody>
          <a:bodyPr/>
          <a:lstStyle/>
          <a:p>
            <a:pPr marL="274320" indent="-274320">
              <a:defRPr/>
            </a:pPr>
            <a:r>
              <a:rPr lang="ru-RU" sz="2800" dirty="0"/>
              <a:t> Приём, применяемый для смены темпа урока, своеобразная физкультминутка, возможность общения в парах или группах.</a:t>
            </a:r>
            <a:br>
              <a:rPr lang="ru-RU" sz="2800" dirty="0"/>
            </a:br>
            <a:r>
              <a:rPr lang="ru-RU" sz="3600" b="1" i="1" dirty="0">
                <a:solidFill>
                  <a:schemeClr val="bg2">
                    <a:lumMod val="25000"/>
                  </a:schemeClr>
                </a:solidFill>
              </a:rPr>
              <a:t>Рисование</a:t>
            </a:r>
            <a:r>
              <a:rPr lang="ru-RU" sz="3600" b="1" dirty="0"/>
              <a:t>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Приём используется с целью развития:</a:t>
            </a:r>
            <a:br>
              <a:rPr lang="ru-RU" sz="2800" dirty="0"/>
            </a:br>
            <a:r>
              <a:rPr lang="ru-RU" sz="2800" dirty="0"/>
              <a:t> - наблюдательности</a:t>
            </a:r>
            <a:br>
              <a:rPr lang="ru-RU" sz="2800" dirty="0"/>
            </a:br>
            <a:r>
              <a:rPr lang="ru-RU" sz="2800" dirty="0"/>
              <a:t> - навыков совместной работы</a:t>
            </a:r>
            <a:br>
              <a:rPr lang="ru-RU" sz="2800" dirty="0"/>
            </a:br>
            <a:r>
              <a:rPr lang="ru-RU" sz="2800" dirty="0"/>
              <a:t> - воображения</a:t>
            </a:r>
          </a:p>
        </p:txBody>
      </p:sp>
    </p:spTree>
    <p:extLst>
      <p:ext uri="{BB962C8B-B14F-4D97-AF65-F5344CB8AC3E}">
        <p14:creationId xmlns:p14="http://schemas.microsoft.com/office/powerpoint/2010/main" val="72380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133600" y="685801"/>
            <a:ext cx="6096000" cy="1303039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Приём «Воспроизведение информации»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1988840"/>
            <a:ext cx="7755200" cy="3802360"/>
          </a:xfrm>
        </p:spPr>
        <p:txBody>
          <a:bodyPr/>
          <a:lstStyle/>
          <a:p>
            <a:r>
              <a:rPr lang="ru-RU" sz="3200" dirty="0"/>
              <a:t>Хороший способ усвоения и понимания информации – это воспроизведение её в другой форме.</a:t>
            </a:r>
            <a:br>
              <a:rPr lang="ru-RU" sz="3200" dirty="0"/>
            </a:br>
            <a:r>
              <a:rPr lang="ru-RU" sz="3200" dirty="0"/>
              <a:t>Например, прослушав рассказ, изобразить его в картинках.</a:t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8664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260649"/>
            <a:ext cx="8064896" cy="1512168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prstClr val="white"/>
                </a:solidFill>
                <a:ea typeface="+mj-ea"/>
                <a:cs typeface="+mj-cs"/>
              </a:rPr>
              <a:t>Приёмы  обучения иностранному </a:t>
            </a:r>
            <a:r>
              <a:rPr lang="ru-RU" sz="3200" dirty="0" smtClean="0">
                <a:solidFill>
                  <a:prstClr val="white"/>
                </a:solidFill>
                <a:ea typeface="+mj-ea"/>
                <a:cs typeface="+mj-cs"/>
              </a:rPr>
              <a:t>языку: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1484784"/>
            <a:ext cx="7543800" cy="4896544"/>
          </a:xfrm>
        </p:spPr>
        <p:txBody>
          <a:bodyPr/>
          <a:lstStyle/>
          <a:p>
            <a:pPr marL="274320" lvl="0" indent="-256032">
              <a:spcBef>
                <a:spcPct val="20000"/>
              </a:spcBef>
            </a:pPr>
            <a:r>
              <a:rPr lang="ru-RU" sz="2400" b="1" dirty="0" smtClean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</a:t>
            </a:r>
            <a:r>
              <a:rPr lang="ru-RU" sz="2800" b="1" dirty="0" smtClean="0">
                <a:solidFill>
                  <a:prstClr val="white"/>
                </a:solidFill>
                <a:ea typeface="+mn-ea"/>
                <a:cs typeface="Times New Roman" pitchFamily="18" charset="0"/>
              </a:rPr>
              <a:t>Приём </a:t>
            </a:r>
            <a:r>
              <a:rPr lang="ru-RU" sz="2800" b="1" dirty="0">
                <a:solidFill>
                  <a:prstClr val="white"/>
                </a:solidFill>
                <a:ea typeface="+mn-ea"/>
                <a:cs typeface="Times New Roman" pitchFamily="18" charset="0"/>
              </a:rPr>
              <a:t>обучения (обучающий приём) </a:t>
            </a:r>
            <a:br>
              <a:rPr lang="ru-RU" sz="2800" b="1" dirty="0">
                <a:solidFill>
                  <a:prstClr val="white"/>
                </a:solidFill>
                <a:ea typeface="+mn-ea"/>
                <a:cs typeface="Times New Roman" pitchFamily="18" charset="0"/>
              </a:rPr>
            </a:br>
            <a:r>
              <a:rPr lang="ru-RU" sz="2800" b="1" dirty="0">
                <a:solidFill>
                  <a:prstClr val="white"/>
                </a:solidFill>
                <a:ea typeface="+mn-ea"/>
                <a:cs typeface="Times New Roman" pitchFamily="18" charset="0"/>
              </a:rPr>
              <a:t>Приём «корзина идей» (понятий, имен...)</a:t>
            </a:r>
            <a:br>
              <a:rPr lang="ru-RU" sz="2800" b="1" dirty="0">
                <a:solidFill>
                  <a:prstClr val="white"/>
                </a:solidFill>
                <a:ea typeface="+mn-ea"/>
                <a:cs typeface="Times New Roman" pitchFamily="18" charset="0"/>
              </a:rPr>
            </a:br>
            <a:r>
              <a:rPr lang="ru-RU" sz="2800" b="1" dirty="0">
                <a:solidFill>
                  <a:prstClr val="white"/>
                </a:solidFill>
                <a:ea typeface="+mn-ea"/>
                <a:cs typeface="Times New Roman" pitchFamily="18" charset="0"/>
              </a:rPr>
              <a:t>Приём «составление кластера»</a:t>
            </a:r>
            <a:br>
              <a:rPr lang="ru-RU" sz="2800" b="1" dirty="0">
                <a:solidFill>
                  <a:prstClr val="white"/>
                </a:solidFill>
                <a:ea typeface="+mn-ea"/>
                <a:cs typeface="Times New Roman" pitchFamily="18" charset="0"/>
              </a:rPr>
            </a:br>
            <a:r>
              <a:rPr lang="ru-RU" sz="2800" b="1" dirty="0">
                <a:solidFill>
                  <a:prstClr val="white"/>
                </a:solidFill>
                <a:ea typeface="+mn-ea"/>
                <a:cs typeface="Times New Roman" pitchFamily="18" charset="0"/>
              </a:rPr>
              <a:t>Приём «пометки на полях»</a:t>
            </a:r>
            <a:br>
              <a:rPr lang="ru-RU" sz="2800" b="1" dirty="0">
                <a:solidFill>
                  <a:prstClr val="white"/>
                </a:solidFill>
                <a:ea typeface="+mn-ea"/>
                <a:cs typeface="Times New Roman" pitchFamily="18" charset="0"/>
              </a:rPr>
            </a:br>
            <a:r>
              <a:rPr lang="ru-RU" sz="2800" b="1" dirty="0">
                <a:solidFill>
                  <a:prstClr val="white"/>
                </a:solidFill>
                <a:ea typeface="+mn-ea"/>
                <a:cs typeface="Times New Roman" pitchFamily="18" charset="0"/>
              </a:rPr>
              <a:t>Приём «написание </a:t>
            </a:r>
            <a:r>
              <a:rPr lang="ru-RU" sz="2800" b="1" dirty="0" err="1">
                <a:solidFill>
                  <a:prstClr val="white"/>
                </a:solidFill>
                <a:ea typeface="+mn-ea"/>
                <a:cs typeface="Times New Roman" pitchFamily="18" charset="0"/>
              </a:rPr>
              <a:t>синквейна</a:t>
            </a:r>
            <a:r>
              <a:rPr lang="ru-RU" sz="2800" b="1" dirty="0">
                <a:solidFill>
                  <a:prstClr val="white"/>
                </a:solidFill>
                <a:ea typeface="+mn-ea"/>
                <a:cs typeface="Times New Roman" pitchFamily="18" charset="0"/>
              </a:rPr>
              <a:t>»</a:t>
            </a:r>
            <a:br>
              <a:rPr lang="ru-RU" sz="2800" b="1" dirty="0">
                <a:solidFill>
                  <a:prstClr val="white"/>
                </a:solidFill>
                <a:ea typeface="+mn-ea"/>
                <a:cs typeface="Times New Roman" pitchFamily="18" charset="0"/>
              </a:rPr>
            </a:br>
            <a:r>
              <a:rPr lang="ru-RU" sz="2800" b="1" dirty="0">
                <a:solidFill>
                  <a:prstClr val="white"/>
                </a:solidFill>
                <a:ea typeface="+mn-ea"/>
                <a:cs typeface="Times New Roman" pitchFamily="18" charset="0"/>
              </a:rPr>
              <a:t>Приём «учебный мозговой штурм»</a:t>
            </a:r>
            <a:br>
              <a:rPr lang="ru-RU" sz="2800" b="1" dirty="0">
                <a:solidFill>
                  <a:prstClr val="white"/>
                </a:solidFill>
                <a:ea typeface="+mn-ea"/>
                <a:cs typeface="Times New Roman" pitchFamily="18" charset="0"/>
              </a:rPr>
            </a:br>
            <a:r>
              <a:rPr lang="ru-RU" sz="2800" b="1" dirty="0">
                <a:solidFill>
                  <a:prstClr val="white"/>
                </a:solidFill>
                <a:ea typeface="+mn-ea"/>
                <a:cs typeface="Times New Roman" pitchFamily="18" charset="0"/>
              </a:rPr>
              <a:t>Приём «написание эссе»</a:t>
            </a:r>
            <a:br>
              <a:rPr lang="ru-RU" sz="2800" b="1" dirty="0">
                <a:solidFill>
                  <a:prstClr val="white"/>
                </a:solidFill>
                <a:ea typeface="+mn-ea"/>
                <a:cs typeface="Times New Roman" pitchFamily="18" charset="0"/>
              </a:rPr>
            </a:br>
            <a:r>
              <a:rPr lang="ru-RU" sz="2800" b="1" dirty="0">
                <a:solidFill>
                  <a:prstClr val="white"/>
                </a:solidFill>
                <a:ea typeface="+mn-ea"/>
                <a:cs typeface="Times New Roman" pitchFamily="18" charset="0"/>
              </a:rPr>
              <a:t>Приём «лекция со стопами»</a:t>
            </a:r>
            <a:r>
              <a:rPr lang="ru-RU" sz="2400" b="1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670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685801"/>
            <a:ext cx="7762056" cy="1231031"/>
          </a:xfrm>
        </p:spPr>
        <p:txBody>
          <a:bodyPr>
            <a:normAutofit/>
          </a:bodyPr>
          <a:lstStyle/>
          <a:p>
            <a:r>
              <a:rPr lang="ru-RU" sz="3200" dirty="0"/>
              <a:t>Методические приёмы интерактивного обучения: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2060848"/>
            <a:ext cx="7543800" cy="3730352"/>
          </a:xfrm>
        </p:spPr>
        <p:txBody>
          <a:bodyPr/>
          <a:lstStyle/>
          <a:p>
            <a:r>
              <a:rPr lang="ru-RU" sz="2400" dirty="0"/>
              <a:t>Пары и </a:t>
            </a:r>
            <a:r>
              <a:rPr lang="ru-RU" sz="2400" dirty="0" smtClean="0"/>
              <a:t>группы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«Мозговая атака»</a:t>
            </a:r>
            <a:br>
              <a:rPr lang="ru-RU" sz="2400" dirty="0"/>
            </a:br>
            <a:r>
              <a:rPr lang="ru-RU" sz="2400" dirty="0"/>
              <a:t>«Общая дискуссия»</a:t>
            </a:r>
            <a:br>
              <a:rPr lang="ru-RU" sz="2400" dirty="0"/>
            </a:br>
            <a:r>
              <a:rPr lang="ru-RU" sz="2400" dirty="0"/>
              <a:t>Проекты</a:t>
            </a:r>
            <a:br>
              <a:rPr lang="ru-RU" sz="2400" dirty="0"/>
            </a:br>
            <a:r>
              <a:rPr lang="ru-RU" sz="2400" dirty="0"/>
              <a:t>Семинары</a:t>
            </a:r>
            <a:br>
              <a:rPr lang="ru-RU" sz="2400" dirty="0"/>
            </a:br>
            <a:r>
              <a:rPr lang="ru-RU" sz="2400" dirty="0"/>
              <a:t>«Общий галдёж»</a:t>
            </a:r>
            <a:br>
              <a:rPr lang="ru-RU" sz="2400" dirty="0"/>
            </a:br>
            <a:r>
              <a:rPr lang="ru-RU" sz="2400" dirty="0"/>
              <a:t>Словесные ассоциации</a:t>
            </a:r>
            <a:br>
              <a:rPr lang="ru-RU" sz="2400" dirty="0"/>
            </a:br>
            <a:r>
              <a:rPr lang="ru-RU" sz="2400" dirty="0"/>
              <a:t>Воспроизведение </a:t>
            </a:r>
            <a:r>
              <a:rPr lang="ru-RU" sz="2400" dirty="0" smtClean="0"/>
              <a:t>информации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3992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332656"/>
            <a:ext cx="7392144" cy="1296144"/>
          </a:xfrm>
        </p:spPr>
        <p:txBody>
          <a:bodyPr>
            <a:normAutofit/>
          </a:bodyPr>
          <a:lstStyle/>
          <a:p>
            <a:r>
              <a:rPr lang="ru-RU" sz="3200" dirty="0"/>
              <a:t>Проектная </a:t>
            </a:r>
            <a:r>
              <a:rPr lang="ru-RU" sz="3200" dirty="0" smtClean="0"/>
              <a:t>деятельность, как приём в обучении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772816"/>
            <a:ext cx="8568952" cy="2808312"/>
          </a:xfrm>
        </p:spPr>
        <p:txBody>
          <a:bodyPr/>
          <a:lstStyle/>
          <a:p>
            <a:pPr marL="274320" indent="-274320">
              <a:defRPr/>
            </a:pPr>
            <a:r>
              <a:rPr lang="ru-RU" sz="2000" dirty="0" smtClean="0"/>
              <a:t>    </a:t>
            </a:r>
            <a:r>
              <a:rPr lang="ru-RU" sz="2400" dirty="0" smtClean="0"/>
              <a:t>Этот </a:t>
            </a:r>
            <a:r>
              <a:rPr lang="ru-RU" sz="2400" dirty="0"/>
              <a:t>прием может быть использован для  изменения ценностных ориентаций учащихся, улучшения климата в коллективе, </a:t>
            </a:r>
            <a:r>
              <a:rPr lang="ru-RU" sz="2400" dirty="0" smtClean="0"/>
              <a:t>индивидуализации </a:t>
            </a:r>
            <a:r>
              <a:rPr lang="ru-RU" sz="2400" dirty="0"/>
              <a:t>и дифференциации обучения. Его лучше </a:t>
            </a:r>
            <a:r>
              <a:rPr lang="ru-RU" sz="2400" dirty="0" smtClean="0"/>
              <a:t>использовать</a:t>
            </a:r>
            <a:r>
              <a:rPr lang="ru-RU" sz="2400" dirty="0"/>
              <a:t>, когда дети уже могут выполнять самостоятельный поиск.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Picture 10" descr="P100035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221163"/>
            <a:ext cx="3097212" cy="232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329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859340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60648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Эффективные приемы, формы </a:t>
            </a:r>
            <a:r>
              <a:rPr lang="ru-RU" sz="2800" dirty="0" smtClean="0"/>
              <a:t>рефлексии :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997839"/>
            <a:ext cx="79928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- </a:t>
            </a:r>
            <a:r>
              <a:rPr lang="ru-RU" sz="2800" dirty="0"/>
              <a:t>незаконченное предложение (Я понимаю, что такое…, Я могу объяснить, зачем, почему, как…)</a:t>
            </a:r>
          </a:p>
          <a:p>
            <a:r>
              <a:rPr lang="en-US" sz="2800" dirty="0"/>
              <a:t>- </a:t>
            </a:r>
            <a:r>
              <a:rPr lang="ru-RU" sz="2800" dirty="0"/>
              <a:t>подбор афоризма или выбор из списка предложенных</a:t>
            </a:r>
          </a:p>
          <a:p>
            <a:r>
              <a:rPr lang="en-US" sz="2800" dirty="0"/>
              <a:t>- </a:t>
            </a:r>
            <a:r>
              <a:rPr lang="ru-RU" sz="2800" dirty="0"/>
              <a:t> оценка «приращения» знаний и достижения целей (Я не знал… - Теперь я знаю…) </a:t>
            </a:r>
          </a:p>
          <a:p>
            <a:r>
              <a:rPr lang="ru-RU" sz="2800" dirty="0"/>
              <a:t> </a:t>
            </a:r>
            <a:r>
              <a:rPr lang="en-US" sz="2800" dirty="0"/>
              <a:t>- </a:t>
            </a:r>
            <a:r>
              <a:rPr lang="ru-RU" sz="2800" dirty="0"/>
              <a:t>анализ субъективного опыта (Я могу объяснить, применить, организовать… ) </a:t>
            </a:r>
          </a:p>
        </p:txBody>
      </p:sp>
    </p:spTree>
    <p:extLst>
      <p:ext uri="{BB962C8B-B14F-4D97-AF65-F5344CB8AC3E}">
        <p14:creationId xmlns:p14="http://schemas.microsoft.com/office/powerpoint/2010/main" val="359773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051720" y="260648"/>
            <a:ext cx="6096000" cy="798983"/>
          </a:xfrm>
        </p:spPr>
        <p:txBody>
          <a:bodyPr>
            <a:normAutofit/>
          </a:bodyPr>
          <a:lstStyle/>
          <a:p>
            <a:r>
              <a:rPr lang="ru-RU" sz="3200" dirty="0"/>
              <a:t>Выводы: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1628800"/>
            <a:ext cx="7543800" cy="3024336"/>
          </a:xfrm>
        </p:spPr>
        <p:txBody>
          <a:bodyPr/>
          <a:lstStyle/>
          <a:p>
            <a:r>
              <a:rPr lang="ru-RU" sz="2800" dirty="0"/>
              <a:t>Рассмотренные </a:t>
            </a:r>
            <a:r>
              <a:rPr lang="ru-RU" sz="2800" dirty="0" smtClean="0"/>
              <a:t>приёмы способствуют </a:t>
            </a:r>
            <a:r>
              <a:rPr lang="ru-RU" sz="2800" dirty="0"/>
              <a:t>повышению эффективности обучения английскому языку.</a:t>
            </a:r>
            <a:br>
              <a:rPr lang="ru-RU" sz="2800" dirty="0"/>
            </a:br>
            <a:r>
              <a:rPr lang="ru-RU" sz="2800" dirty="0"/>
              <a:t>Они делают учеников активными участниками образовательного процесса, повышают их мотивацию, интерес к  изучаемому предмету.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Picture 12" descr="t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89040"/>
            <a:ext cx="3240088" cy="297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00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404664"/>
            <a:ext cx="7709480" cy="1080120"/>
          </a:xfrm>
        </p:spPr>
        <p:txBody>
          <a:bodyPr/>
          <a:lstStyle/>
          <a:p>
            <a:r>
              <a:rPr lang="ru-RU" sz="3200" dirty="0"/>
              <a:t>Отличительные </a:t>
            </a:r>
            <a:br>
              <a:rPr lang="ru-RU" sz="3200" dirty="0"/>
            </a:br>
            <a:r>
              <a:rPr lang="ru-RU" sz="3200" dirty="0"/>
              <a:t>особенности нового стандарта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570644"/>
              </p:ext>
            </p:extLst>
          </p:nvPr>
        </p:nvGraphicFramePr>
        <p:xfrm>
          <a:off x="611560" y="1772816"/>
          <a:ext cx="7992888" cy="4575052"/>
        </p:xfrm>
        <a:graphic>
          <a:graphicData uri="http://schemas.openxmlformats.org/drawingml/2006/table">
            <a:tbl>
              <a:tblPr/>
              <a:tblGrid>
                <a:gridCol w="4002960"/>
                <a:gridCol w="3989928"/>
              </a:tblGrid>
              <a:tr h="5651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I 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поколение</a:t>
                      </a:r>
                    </a:p>
                  </a:txBody>
                  <a:tcPr marL="91437" marR="91437"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II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 поколение</a:t>
                      </a:r>
                    </a:p>
                  </a:txBody>
                  <a:tcPr marL="91437" marR="91437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93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 </a:t>
                      </a:r>
                      <a:r>
                        <a:rPr kumimoji="0" lang="ru-RU" sz="2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Обучение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Цель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: </a:t>
                      </a:r>
                      <a:r>
                        <a:rPr kumimoji="0" lang="ru-RU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ЗУНы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Содержание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: Заныв</a:t>
                      </a:r>
                    </a:p>
                  </a:txBody>
                  <a:tcPr marL="91437" marR="91437"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Образование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Цель: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 воссоздание, образование нового человека.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Содержание: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 культура, развивающее обучение + воспитание</a:t>
                      </a:r>
                    </a:p>
                  </a:txBody>
                  <a:tcPr marL="91437" marR="91437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003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66667"/>
            <a:ext cx="7632847" cy="5842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307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55576" y="1484784"/>
            <a:ext cx="7848872" cy="4968552"/>
          </a:xfrm>
        </p:spPr>
        <p:txBody>
          <a:bodyPr/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личностные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(умение самостоятельно делать СВОЙ ВЫБОР в мире мыслей, чувств и ЦЕННОСТЕЙ и отвечать за этот выбор)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регулятивные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(умение ОРГАНИЗОВЫВАТЬ свою деятельность)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познавательные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(умение результативно МЫСЛИТЬ и работать с ИНФОРМАЦИЕЙ в современном мире)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коммуникативные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(умения ОБЩАТЬСЯ, взаимодействовать с людьми)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4824"/>
          </a:xfrm>
        </p:spPr>
        <p:txBody>
          <a:bodyPr>
            <a:normAutofit fontScale="90000"/>
          </a:bodyPr>
          <a:lstStyle/>
          <a:p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100" dirty="0">
                <a:latin typeface="Times New Roman" pitchFamily="18" charset="0"/>
                <a:cs typeface="Times New Roman" pitchFamily="18" charset="0"/>
              </a:rPr>
            </a:b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Ученые выделяют 4 группы универсальных  учебных действий: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85800"/>
            <a:ext cx="7848872" cy="540749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10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60648"/>
            <a:ext cx="81369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>
                <a:solidFill>
                  <a:srgbClr val="EBEBEB"/>
                </a:solidFill>
                <a:latin typeface="Book Antiqua" pitchFamily="18" charset="0"/>
              </a:rPr>
              <a:t>В рамках ФГОС предполагается использование </a:t>
            </a:r>
            <a:r>
              <a:rPr lang="ru-RU" sz="4000" b="1" i="1" dirty="0">
                <a:solidFill>
                  <a:srgbClr val="EBEBEB"/>
                </a:solidFill>
                <a:latin typeface="Book Antiqua" pitchFamily="18" charset="0"/>
              </a:rPr>
              <a:t>активных и интерактивных </a:t>
            </a:r>
            <a:r>
              <a:rPr lang="ru-RU" sz="4000" i="1" dirty="0">
                <a:solidFill>
                  <a:srgbClr val="EBEBEB"/>
                </a:solidFill>
                <a:latin typeface="Book Antiqua" pitchFamily="18" charset="0"/>
              </a:rPr>
              <a:t>методов, как более действенных и эффективных</a:t>
            </a:r>
            <a:r>
              <a:rPr lang="en-US" sz="4000" i="1" dirty="0">
                <a:solidFill>
                  <a:srgbClr val="EBEBEB"/>
                </a:solidFill>
                <a:latin typeface="Book Antiqua" pitchFamily="18" charset="0"/>
              </a:rPr>
              <a:t> </a:t>
            </a:r>
            <a:endParaRPr lang="ru-RU" sz="4000" dirty="0">
              <a:latin typeface="Book Antiqua" pitchFamily="18" charset="0"/>
            </a:endParaRPr>
          </a:p>
        </p:txBody>
      </p:sp>
      <p:pic>
        <p:nvPicPr>
          <p:cNvPr id="3" name="Picture 5" descr="P100034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284984"/>
            <a:ext cx="4320728" cy="335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P100035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913" y="2815193"/>
            <a:ext cx="4104134" cy="3078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00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474" y="274186"/>
            <a:ext cx="7056784" cy="4928616"/>
          </a:xfrm>
          <a:prstGeom prst="rect">
            <a:avLst/>
          </a:prstGeom>
        </p:spPr>
      </p:pic>
      <p:pic>
        <p:nvPicPr>
          <p:cNvPr id="3" name="Picture 5" descr="P10003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3056"/>
            <a:ext cx="3600450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9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542</TotalTime>
  <Words>775</Words>
  <Application>Microsoft Office PowerPoint</Application>
  <PresentationFormat>Экран (4:3)</PresentationFormat>
  <Paragraphs>131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Базовая</vt:lpstr>
      <vt:lpstr>Презентация PowerPoint</vt:lpstr>
      <vt:lpstr>Презентация PowerPoint</vt:lpstr>
      <vt:lpstr>Презентация PowerPoint</vt:lpstr>
      <vt:lpstr>Отличительные  особенности нового стандарта</vt:lpstr>
      <vt:lpstr>   </vt:lpstr>
      <vt:lpstr>    Ученые выделяют 4 группы универсальных  учебных действий: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Каждый метод обучения содержит в себе свой набор приемов, которые помогают наиболее эффективно реализовать метод на практике. </vt:lpstr>
      <vt:lpstr>-цели обучения; -уровня подготовленности учащихся; -возраста учащихся; -времени, отведенного на изучение материала; др.  </vt:lpstr>
      <vt:lpstr>Презентация PowerPoint</vt:lpstr>
      <vt:lpstr>Игра «Can we eat it?»       («Можем мы  это есть?»)</vt:lpstr>
      <vt:lpstr>Игра «Week‘s days»          («Дни недели») </vt:lpstr>
      <vt:lpstr>Игра «Восстанови рассказ» </vt:lpstr>
      <vt:lpstr>Игры «Который час» и  «Расставь мебель»</vt:lpstr>
      <vt:lpstr>Алгоритм работы: 1.  Каждый ученик вспоминает и записывает в тетради все, что знает по теме (индивидуальная работа продолжается 1-2 минуты). 2.   Обмен информацией в парах или группах. 3. Далее каждая группа называет какое-то одно сведение или факт, не повторяя ранее сказанного. 4. Все сведения кратко записываются в “корзине идей”, даже если они ошибочны. 5. Все ошибки исправляются по мере освоения новой информации . </vt:lpstr>
      <vt:lpstr> Графический приём систематизации материала.          Мысли не громоздятся, а “гроздятся”, т. е. располагаются в определённом порядке.   Технология составления: Ключевое слово;  Запись слов вокруг основного слова. Они обводятся и соединяются с основным словом;  Каждое новое слово образует собой новое ядро, которое вызывает дальнейшие ассоциации. Таким образом, создаются ассоциативные цепочки;  Взаимосвязанные понятия соединяются линиями.   </vt:lpstr>
      <vt:lpstr>Рифмовки бывают:  фонетическими,  тематическими,  грамматическими.  </vt:lpstr>
      <vt:lpstr>Презентация PowerPoint</vt:lpstr>
      <vt:lpstr>Приём «Концептуальное колесо»</vt:lpstr>
      <vt:lpstr>Приём «Инсепт»</vt:lpstr>
      <vt:lpstr>Таблица «толстых» и «тонких» вопросов</vt:lpstr>
      <vt:lpstr>                                                    </vt:lpstr>
      <vt:lpstr>Презентация PowerPoint</vt:lpstr>
      <vt:lpstr>Презентация PowerPoint</vt:lpstr>
      <vt:lpstr>     -  стимулировать интерес учащихся к изучению иностранного языка на уроке  нетрадиционной формы; -  способствовать развитию познавательного и коммуникативного интереса,  -  стремления к самостоятельной работе по овладению иностранным языком как на нетрадиционной форме урока, так и во внеурочное время,  - позволяет дифференцировать обучение и служит одним учащимся для ликвидации пробелов в знаниях, а другим для расширения своих знаний  </vt:lpstr>
      <vt:lpstr>Это способ поощрения активности учеников и быстрого генерирования идей. Этот приём может быть использован для решения конкретной проблемы или поиска ответа на вопрос. </vt:lpstr>
      <vt:lpstr> Приём, применяемый для смены темпа урока, своеобразная физкультминутка, возможность общения в парах или группах. Рисование  Приём используется с целью развития:  - наблюдательности  - навыков совместной работы  - воображения</vt:lpstr>
      <vt:lpstr>Хороший способ усвоения и понимания информации – это воспроизведение её в другой форме. Например, прослушав рассказ, изобразить его в картинках. </vt:lpstr>
      <vt:lpstr>   Приём обучения (обучающий приём)  Приём «корзина идей» (понятий, имен...) Приём «составление кластера» Приём «пометки на полях» Приём «написание синквейна» Приём «учебный мозговой штурм» Приём «написание эссе» Приём «лекция со стопами» </vt:lpstr>
      <vt:lpstr>Пары и группы «Мозговая атака» «Общая дискуссия» Проекты Семинары «Общий галдёж» Словесные ассоциации Воспроизведение информации </vt:lpstr>
      <vt:lpstr>    Этот прием может быть использован для  изменения ценностных ориентаций учащихся, улучшения климата в коллективе, индивидуализации и дифференциации обучения. Его лучше использовать, когда дети уже могут выполнять самостоятельный поиск.  </vt:lpstr>
      <vt:lpstr>Презентация PowerPoint</vt:lpstr>
      <vt:lpstr>Рассмотренные приёмы способствуют повышению эффективности обучения английскому языку. Они делают учеников активными участниками образовательного процесса, повышают их мотивацию, интерес к  изучаемому предмету. 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методы и приёмы обучения английскому языку в контексте реализации ФГОС</dc:title>
  <dc:creator>Пользователь</dc:creator>
  <cp:lastModifiedBy>Admin</cp:lastModifiedBy>
  <cp:revision>58</cp:revision>
  <dcterms:created xsi:type="dcterms:W3CDTF">2017-08-27T11:23:42Z</dcterms:created>
  <dcterms:modified xsi:type="dcterms:W3CDTF">2018-12-02T19:16:29Z</dcterms:modified>
</cp:coreProperties>
</file>