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56" r:id="rId2"/>
    <p:sldId id="278" r:id="rId3"/>
    <p:sldId id="257" r:id="rId4"/>
    <p:sldId id="259" r:id="rId5"/>
    <p:sldId id="261" r:id="rId6"/>
    <p:sldId id="288" r:id="rId7"/>
    <p:sldId id="289" r:id="rId8"/>
    <p:sldId id="290" r:id="rId9"/>
    <p:sldId id="292" r:id="rId10"/>
    <p:sldId id="293" r:id="rId11"/>
    <p:sldId id="283" r:id="rId12"/>
    <p:sldId id="294" r:id="rId13"/>
    <p:sldId id="295" r:id="rId14"/>
    <p:sldId id="296" r:id="rId15"/>
    <p:sldId id="263" r:id="rId16"/>
    <p:sldId id="297" r:id="rId17"/>
    <p:sldId id="264" r:id="rId18"/>
    <p:sldId id="265" r:id="rId19"/>
    <p:sldId id="284" r:id="rId20"/>
    <p:sldId id="298" r:id="rId21"/>
    <p:sldId id="299" r:id="rId22"/>
    <p:sldId id="300" r:id="rId23"/>
    <p:sldId id="285" r:id="rId24"/>
    <p:sldId id="301" r:id="rId25"/>
    <p:sldId id="302" r:id="rId26"/>
    <p:sldId id="267" r:id="rId27"/>
    <p:sldId id="276" r:id="rId28"/>
    <p:sldId id="279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63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82F4BF-ED7C-48C6-ACDB-8324FC62713E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BC74BF-79F1-4F66-9740-B8DE91F38CC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BC74BF-79F1-4F66-9740-B8DE91F38CCE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12546-8280-4581-8F54-5BEEA24345E5}" type="datetime1">
              <a:rPr lang="ru-RU" smtClean="0"/>
              <a:pPr/>
              <a:t>02.11.2022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Иванова А.В.</a:t>
            </a: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F3F24DF6-FD5C-4899-A616-8F98EA4123A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3086F-D953-4C6F-BCB2-E4140324AE41}" type="datetime1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Иванова А.В.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24DF6-FD5C-4899-A616-8F98EA4123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7B7BA-FFB3-4D59-8776-18685FA78428}" type="datetime1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Иванова А.В.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24DF6-FD5C-4899-A616-8F98EA4123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5AAFA-43F4-4458-BC78-196A5C4C525E}" type="datetime1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Иванова А.В.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24DF6-FD5C-4899-A616-8F98EA4123A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E5A57-8094-4CFA-9B2D-90F8A21DDAAA}" type="datetime1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r>
              <a:rPr lang="ru-RU"/>
              <a:t>Иванова А.В.</a:t>
            </a:r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F3F24DF6-FD5C-4899-A616-8F98EA4123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5227A-001A-4258-94A1-FF66B09405C4}" type="datetime1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Иванова А.В.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24DF6-FD5C-4899-A616-8F98EA4123A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8E220-9EE5-475F-BD51-6ED0EB2D43BD}" type="datetime1">
              <a:rPr lang="ru-RU" smtClean="0"/>
              <a:pPr/>
              <a:t>02.11.2022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Иванова А.В.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24DF6-FD5C-4899-A616-8F98EA4123A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9CEC3-F516-472E-BE38-2CCB90EE0975}" type="datetime1">
              <a:rPr lang="ru-RU" smtClean="0"/>
              <a:pPr/>
              <a:t>02.11.2022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Иванова А.В.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24DF6-FD5C-4899-A616-8F98EA4123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E9562-029C-4FCC-A606-228881F6C698}" type="datetime1">
              <a:rPr lang="ru-RU" smtClean="0"/>
              <a:pPr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Иванова А.В.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24DF6-FD5C-4899-A616-8F98EA4123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5F3F0-1FC0-47BB-A129-06B8E854EBC2}" type="datetime1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Иванова А.В.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24DF6-FD5C-4899-A616-8F98EA4123A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11151-F0E3-4743-8812-C36CA7ADE70E}" type="datetime1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r>
              <a:rPr lang="ru-RU"/>
              <a:t>Иванова А.В.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F3F24DF6-FD5C-4899-A616-8F98EA4123A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04545D51-6035-4627-BDC3-6729EAEE7E4C}" type="datetime1">
              <a:rPr lang="ru-RU" smtClean="0"/>
              <a:pPr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r>
              <a:rPr lang="ru-RU"/>
              <a:t>Иванова А.В.</a:t>
            </a: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F3F24DF6-FD5C-4899-A616-8F98EA4123A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s://ru.wikipedia.org/wiki/%D0%A2%D1%80%D1%83%D0%B4%D0%BE%D0%B4%D0%B5%D0%BD%D1%8C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00496" y="4500570"/>
            <a:ext cx="4643470" cy="1643074"/>
          </a:xfrm>
        </p:spPr>
        <p:txBody>
          <a:bodyPr/>
          <a:lstStyle/>
          <a:p>
            <a:r>
              <a:rPr lang="ru-RU" dirty="0"/>
              <a:t>Иванова А.В., учитель русского языка и литературы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1142984"/>
            <a:ext cx="8229600" cy="2214578"/>
          </a:xfrm>
        </p:spPr>
        <p:txBody>
          <a:bodyPr>
            <a:normAutofit fontScale="90000"/>
          </a:bodyPr>
          <a:lstStyle/>
          <a:p>
            <a:br>
              <a:rPr lang="ru-RU" b="1" dirty="0"/>
            </a:b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Книга, </a:t>
            </a:r>
            <a:b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которую нужно прочесть каждому</a:t>
            </a:r>
            <a:b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обложка.jpg"/>
          <p:cNvPicPr>
            <a:picLocks noChangeAspect="1"/>
          </p:cNvPicPr>
          <p:nvPr/>
        </p:nvPicPr>
        <p:blipFill>
          <a:blip r:embed="rId2" cstate="print">
            <a:lum bright="24000" contrast="-25000"/>
          </a:blip>
          <a:stretch>
            <a:fillRect/>
          </a:stretch>
        </p:blipFill>
        <p:spPr>
          <a:xfrm>
            <a:off x="1571604" y="3214686"/>
            <a:ext cx="1993392" cy="27310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circl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500694" y="1214422"/>
            <a:ext cx="3429024" cy="5072098"/>
          </a:xfrm>
        </p:spPr>
        <p:txBody>
          <a:bodyPr>
            <a:normAutofit fontScale="55000" lnSpcReduction="20000"/>
          </a:bodyPr>
          <a:lstStyle/>
          <a:p>
            <a:endParaRPr lang="ru-RU" b="1" dirty="0"/>
          </a:p>
          <a:p>
            <a:pPr>
              <a:buNone/>
            </a:pPr>
            <a:endParaRPr lang="ru-RU" sz="3600" dirty="0"/>
          </a:p>
          <a:p>
            <a:r>
              <a:rPr 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3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только потом узнал, что год за годом, многие годы, ниоткуда не зарабатывала Матрёна Васильевна ни рубля. Потому что пенсии ей не платили. Родные ей помогали мало. А в колхозе она работала не за деньги – </a:t>
            </a:r>
            <a:r>
              <a:rPr lang="ru-RU" sz="3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за палочки</a:t>
            </a:r>
            <a:r>
              <a:rPr lang="ru-RU" sz="3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За палочки трудодней в замусоленной книжке учётчика».</a:t>
            </a:r>
            <a:r>
              <a:rPr 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pic>
        <p:nvPicPr>
          <p:cNvPr id="4" name="Рисунок 3" descr="изба матрен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782" y="1214422"/>
            <a:ext cx="5905540" cy="4429156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>
    <p:wipe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786182" y="1000108"/>
            <a:ext cx="5072098" cy="5572164"/>
          </a:xfrm>
        </p:spPr>
        <p:txBody>
          <a:bodyPr>
            <a:normAutofit/>
          </a:bodyPr>
          <a:lstStyle/>
          <a:p>
            <a:r>
              <a:rPr lang="ru-RU" sz="2200" dirty="0"/>
              <a:t>Историю жизни Матрены автор-рассказчик разворачивает не сразу, а постепенно. Много горя и несправедливости пришлось ей хлебнуть на своем веку: разбитая любовь, смерть шестерых детей, потеря мужа на войне, адский труд в деревне, тяжелая немочь-болезнь, горькая обида на колхоз, который выжал из нее все силы, а затем списал за ненадобностью, оставив без пенсии и поддержки. </a:t>
            </a:r>
          </a:p>
          <a:p>
            <a:endParaRPr lang="ru-RU" dirty="0"/>
          </a:p>
        </p:txBody>
      </p:sp>
      <p:pic>
        <p:nvPicPr>
          <p:cNvPr id="4" name="Рисунок 3" descr="колхозниц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4071942"/>
            <a:ext cx="2773698" cy="1857388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Рисунок 4" descr="матр и жизн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1714488"/>
            <a:ext cx="3740175" cy="284321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28596" y="428604"/>
            <a:ext cx="33575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История жизни Матрёны</a:t>
            </a:r>
            <a:endParaRPr lang="ru-RU" sz="2800" dirty="0"/>
          </a:p>
        </p:txBody>
      </p:sp>
    </p:spTree>
  </p:cSld>
  <p:clrMapOvr>
    <a:masterClrMapping/>
  </p:clrMapOvr>
  <p:transition>
    <p:wipe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714876" y="1142984"/>
            <a:ext cx="4114800" cy="4857784"/>
          </a:xfrm>
        </p:spPr>
        <p:txBody>
          <a:bodyPr>
            <a:normAutofit fontScale="77500" lnSpcReduction="20000"/>
          </a:bodyPr>
          <a:lstStyle/>
          <a:p>
            <a:r>
              <a:rPr lang="ru-RU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Наворочено было много несправедливостей с Матреной: она была больна, но не считалась инвалидом; она четверть века проработала в колхозе, но потому что не на заводе – не полагалось ей пенсии за себя, а добиваться можно было только за мужа, то есть за утерю кормильца. Но мужа не было уже двенадцать лет, с начала войны, и нелегко было теперь добыть те справки с разных мест о его </a:t>
            </a:r>
            <a:r>
              <a:rPr lang="ru-RU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сташе</a:t>
            </a:r>
            <a:r>
              <a:rPr lang="ru-RU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и сколько он там получал. Хлопоты были – добыть эти справки.</a:t>
            </a:r>
          </a:p>
        </p:txBody>
      </p:sp>
      <p:pic>
        <p:nvPicPr>
          <p:cNvPr id="5" name="Рисунок 4" descr="вет колх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313634"/>
            <a:ext cx="4786346" cy="3279929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6" name="Рисунок 5" descr="матр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38487" y="3071810"/>
            <a:ext cx="2639093" cy="3000396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>
    <p:wipe dir="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85786" y="785794"/>
            <a:ext cx="7901014" cy="4214842"/>
          </a:xfrm>
        </p:spPr>
        <p:txBody>
          <a:bodyPr>
            <a:normAutofit/>
          </a:bodyPr>
          <a:lstStyle/>
          <a:p>
            <a:r>
              <a:rPr lang="ru-RU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Хлопоты эти были тем затруднены, что собес от </a:t>
            </a:r>
            <a:r>
              <a:rPr lang="ru-RU" sz="20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Тальнова</a:t>
            </a:r>
            <a:r>
              <a:rPr lang="ru-RU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был в двадцати километрах к востоку, сельский совет – в десяти километрах к западу, а поселковый – к северу, час ходьбы. Из канцелярии в канцелярию и гоняли ее два месяца – то за точкой, то за запятой. Каждая проходка – день. Сходит в сельсовет, а секретаря сегодня нет, просто так вот нет, как это бывает в селах. Завтра, значит, опять иди. Теперь секретарь есть, да печати у него нет. Третий день опять иди. А четвертый день иди потому, что сослепу они не на той бумажке расписались…</a:t>
            </a:r>
          </a:p>
        </p:txBody>
      </p:sp>
      <p:pic>
        <p:nvPicPr>
          <p:cNvPr id="4" name="Рисунок 3" descr="сельс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4414" y="4357694"/>
            <a:ext cx="6780398" cy="2196467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>
    <p:wipe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868" y="214290"/>
            <a:ext cx="5286412" cy="5643602"/>
          </a:xfrm>
        </p:spPr>
        <p:txBody>
          <a:bodyPr>
            <a:noAutofit/>
          </a:bodyPr>
          <a:lstStyle/>
          <a:p>
            <a:r>
              <a:rPr lang="ru-RU" sz="1800" i="1" dirty="0">
                <a:solidFill>
                  <a:srgbClr val="002060"/>
                </a:solidFill>
              </a:rPr>
              <a:t>Но лоб ее недолго оставался омраченным. Я заметил: </a:t>
            </a:r>
            <a:r>
              <a:rPr lang="ru-RU" sz="1800" b="1" i="1" dirty="0">
                <a:solidFill>
                  <a:srgbClr val="002060"/>
                </a:solidFill>
              </a:rPr>
              <a:t>у нее было верное средство вернуть себе доброе расположение духа – работа</a:t>
            </a:r>
            <a:r>
              <a:rPr lang="ru-RU" sz="1800" i="1" dirty="0">
                <a:solidFill>
                  <a:srgbClr val="002060"/>
                </a:solidFill>
              </a:rPr>
              <a:t>. Тотчас же она или хваталась за лопату и копала </a:t>
            </a:r>
            <a:r>
              <a:rPr lang="ru-RU" sz="1800" i="1" dirty="0" err="1">
                <a:solidFill>
                  <a:srgbClr val="002060"/>
                </a:solidFill>
              </a:rPr>
              <a:t>картовь</a:t>
            </a:r>
            <a:r>
              <a:rPr lang="ru-RU" sz="1800" i="1" dirty="0">
                <a:solidFill>
                  <a:srgbClr val="002060"/>
                </a:solidFill>
              </a:rPr>
              <a:t>. Или с мешком под мышкой шла за торфом. А то с плетеным кузовом – по ягоды в дальний лес. И не столам конторским кланяясь, а лесным кустам, да наломавши спину ношей, </a:t>
            </a:r>
            <a:r>
              <a:rPr lang="ru-RU" sz="1800" b="1" i="1" dirty="0">
                <a:solidFill>
                  <a:srgbClr val="002060"/>
                </a:solidFill>
              </a:rPr>
              <a:t>в избу возвращалась Матрена уже просветленная, всем довольная, со своей доброй улыбкой.</a:t>
            </a:r>
            <a:r>
              <a:rPr lang="ru-RU" sz="1800" dirty="0"/>
              <a:t> </a:t>
            </a:r>
          </a:p>
          <a:p>
            <a:r>
              <a:rPr lang="ru-RU" sz="18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r>
              <a:rPr lang="ru-RU" sz="18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Теперича</a:t>
            </a:r>
            <a:r>
              <a:rPr lang="ru-RU" sz="18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я зуб наложила, </a:t>
            </a:r>
            <a:r>
              <a:rPr lang="ru-RU" sz="18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Игнатич</a:t>
            </a:r>
            <a:r>
              <a:rPr lang="ru-RU" sz="18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знаю, где брать, – говорила она о торфе. – Ну и местечко, </a:t>
            </a:r>
            <a:r>
              <a:rPr lang="ru-RU" sz="18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любота</a:t>
            </a:r>
            <a:r>
              <a:rPr lang="ru-RU" sz="18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' одна!</a:t>
            </a:r>
          </a:p>
          <a:p>
            <a:r>
              <a:rPr lang="ru-RU" sz="18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Да Матрена Васильевна, разве моего торфа не хватит? Машина целая.</a:t>
            </a:r>
          </a:p>
          <a:p>
            <a:r>
              <a:rPr lang="ru-RU" sz="18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r>
              <a:rPr lang="ru-RU" sz="18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Фу-у</a:t>
            </a:r>
            <a:r>
              <a:rPr lang="ru-RU" sz="18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 твоего торфу! еще столько, да еще столько – тогда, бывает, хватит. Тут как зима закрутит да </a:t>
            </a:r>
            <a:r>
              <a:rPr lang="ru-RU" sz="18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дуе'ль</a:t>
            </a:r>
            <a:r>
              <a:rPr lang="ru-RU" sz="18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окна, так не столько топишь, сколько выдувает… </a:t>
            </a:r>
            <a:endParaRPr lang="ru-RU" sz="18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1800" dirty="0"/>
          </a:p>
        </p:txBody>
      </p:sp>
      <p:pic>
        <p:nvPicPr>
          <p:cNvPr id="4" name="Рисунок 3" descr="фото мат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785794"/>
            <a:ext cx="3186674" cy="45465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  <a:softEdge rad="317500"/>
          </a:effectLst>
        </p:spPr>
      </p:pic>
    </p:spTree>
  </p:cSld>
  <p:clrMapOvr>
    <a:masterClrMapping/>
  </p:clrMapOvr>
  <p:transition>
    <p:wipe dir="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болот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1122" y="0"/>
            <a:ext cx="8992878" cy="485776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2786050" y="1285860"/>
            <a:ext cx="6000792" cy="5286412"/>
          </a:xfrm>
          <a:solidFill>
            <a:schemeClr val="bg1">
              <a:alpha val="67000"/>
            </a:schemeClr>
          </a:solidFill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000" dirty="0"/>
              <a:t>    «</a:t>
            </a:r>
            <a:r>
              <a:rPr lang="ru-RU" sz="2000" i="1" dirty="0">
                <a:solidFill>
                  <a:srgbClr val="002060"/>
                </a:solidFill>
              </a:rPr>
              <a:t>Стояли вокруг леса, а топки взять было негде. Рычали кругом экскаваторы на болотах, но не продавалось торфу жителям, а только везли начальству, да кто при начальстве, да по машине – учителям, врачам, рабочим завода. Топлива не было положено, и спрашивать о нём не полагалось. Председатель колхоза ходил по деревне, смотрел в глаза требовательно или мутно, или простодушно</a:t>
            </a:r>
            <a:r>
              <a:rPr lang="ru-RU" sz="2000" dirty="0">
                <a:solidFill>
                  <a:srgbClr val="002060"/>
                </a:solidFill>
              </a:rPr>
              <a:t>, </a:t>
            </a:r>
            <a:r>
              <a:rPr lang="ru-RU" sz="2000" i="1" dirty="0">
                <a:solidFill>
                  <a:srgbClr val="002060"/>
                </a:solidFill>
              </a:rPr>
              <a:t>о чём угодно говорил, кроме топлива. Потому что сам он запасся…».</a:t>
            </a:r>
          </a:p>
          <a:p>
            <a:pPr>
              <a:buNone/>
            </a:pPr>
            <a:r>
              <a:rPr lang="ru-RU" sz="2000" i="1" dirty="0"/>
              <a:t>    </a:t>
            </a:r>
            <a:r>
              <a:rPr lang="ru-RU" sz="2000" dirty="0"/>
              <a:t>Вот и приходилось деревенским женщинам собираться по нескольку человек для смелости и носить торф тайком в мешках. </a:t>
            </a:r>
          </a:p>
          <a:p>
            <a:endParaRPr lang="ru-RU" sz="2000" dirty="0"/>
          </a:p>
        </p:txBody>
      </p:sp>
      <p:pic>
        <p:nvPicPr>
          <p:cNvPr id="7" name="Рисунок 6" descr="тор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48" y="4500570"/>
            <a:ext cx="2238763" cy="14192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 dir="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болот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1122" y="0"/>
            <a:ext cx="8992878" cy="485776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3000364" y="4714884"/>
            <a:ext cx="5929354" cy="18573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i="1" dirty="0">
                <a:solidFill>
                  <a:srgbClr val="002060"/>
                </a:solidFill>
              </a:rPr>
              <a:t>	</a:t>
            </a:r>
            <a:r>
              <a:rPr lang="ru-RU" sz="2000" i="1" dirty="0">
                <a:solidFill>
                  <a:srgbClr val="002060"/>
                </a:solidFill>
              </a:rPr>
              <a:t>Одного мешка такого, принесенного иногда километра за три (и весил он пуда два), хватало на одну </a:t>
            </a:r>
            <a:r>
              <a:rPr lang="ru-RU" sz="2000" i="1" dirty="0" err="1">
                <a:solidFill>
                  <a:srgbClr val="002060"/>
                </a:solidFill>
              </a:rPr>
              <a:t>протопку</a:t>
            </a:r>
            <a:r>
              <a:rPr lang="ru-RU" sz="2000" i="1" dirty="0">
                <a:solidFill>
                  <a:srgbClr val="002060"/>
                </a:solidFill>
              </a:rPr>
              <a:t>. А дней в зиме двести. А топить надо: утром русскую, вечером «голландку».</a:t>
            </a:r>
          </a:p>
          <a:p>
            <a:pPr>
              <a:buNone/>
            </a:pPr>
            <a:endParaRPr lang="ru-RU" sz="2000" dirty="0"/>
          </a:p>
        </p:txBody>
      </p:sp>
      <p:pic>
        <p:nvPicPr>
          <p:cNvPr id="7" name="Рисунок 6" descr="тор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48" y="4714884"/>
            <a:ext cx="2238763" cy="14192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 dir="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ено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30072" y="0"/>
            <a:ext cx="8913928" cy="5929354"/>
          </a:xfrm>
          <a:effectLst>
            <a:softEdge rad="6350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85720" y="4714884"/>
            <a:ext cx="8643998" cy="2062103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1600" dirty="0"/>
              <a:t> </a:t>
            </a:r>
            <a:r>
              <a:rPr lang="ru-RU" sz="1600" i="1" dirty="0">
                <a:solidFill>
                  <a:srgbClr val="002060"/>
                </a:solidFill>
              </a:rPr>
              <a:t>У полотна не скоси – там свои хозяева, и в лесу косить нету – лесничество хозяин, и в колхозе мне не велят – не колхозница, мол, теперь… Председатель новый, недавний, присланный из города, первым делом обрезал всем инвалидам огороды. Пятнадцать</a:t>
            </a:r>
            <a:r>
              <a:rPr lang="ru-RU" sz="1600" dirty="0">
                <a:solidFill>
                  <a:srgbClr val="002060"/>
                </a:solidFill>
              </a:rPr>
              <a:t> </a:t>
            </a:r>
            <a:r>
              <a:rPr lang="ru-RU" sz="1600" i="1" dirty="0">
                <a:solidFill>
                  <a:srgbClr val="002060"/>
                </a:solidFill>
              </a:rPr>
              <a:t>соток песочка оставил Матрёне, а 10 соток так и пустовало за забором.</a:t>
            </a:r>
            <a:r>
              <a:rPr lang="ru-RU" sz="1600" dirty="0"/>
              <a:t> </a:t>
            </a:r>
            <a:r>
              <a:rPr lang="ru-RU" sz="1600" i="1" dirty="0">
                <a:solidFill>
                  <a:srgbClr val="002060"/>
                </a:solidFill>
              </a:rPr>
              <a:t>Впрочем, за пятнадцать соток потягивал колхоз Матрену. Когда рук не хватало, когда отнекивались бабы уж очень упорно, жена председателя приходила к Матрене… </a:t>
            </a:r>
          </a:p>
          <a:p>
            <a:pPr algn="just"/>
            <a:r>
              <a:rPr lang="ru-RU" sz="1600" i="1" dirty="0">
                <a:solidFill>
                  <a:srgbClr val="002060"/>
                </a:solidFill>
              </a:rPr>
              <a:t>- И вилы свои бери! Ни лопат, ни вил в колхозе нету.</a:t>
            </a:r>
          </a:p>
        </p:txBody>
      </p:sp>
    </p:spTree>
  </p:cSld>
  <p:clrMapOvr>
    <a:masterClrMapping/>
  </p:clrMapOvr>
  <p:transition>
    <p:wipe dir="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214290"/>
            <a:ext cx="8715436" cy="4357718"/>
          </a:xfrm>
        </p:spPr>
        <p:txBody>
          <a:bodyPr>
            <a:normAutofit fontScale="55000" lnSpcReduction="20000"/>
          </a:bodyPr>
          <a:lstStyle/>
          <a:p>
            <a:r>
              <a:rPr lang="ru-RU" sz="3600" i="1" dirty="0">
                <a:solidFill>
                  <a:srgbClr val="002060"/>
                </a:solidFill>
              </a:rPr>
              <a:t>Но не колхоз только, а любая родственница дальняя или просто соседка приходила тоже к Матрене с вечера и говорила:</a:t>
            </a:r>
          </a:p>
          <a:p>
            <a:pPr>
              <a:buNone/>
            </a:pPr>
            <a:r>
              <a:rPr lang="ru-RU" sz="3600" i="1" dirty="0">
                <a:solidFill>
                  <a:srgbClr val="002060"/>
                </a:solidFill>
              </a:rPr>
              <a:t>	– Завтра, Матрена, придешь мне пособить. Картошку будем докапывать.</a:t>
            </a:r>
          </a:p>
          <a:p>
            <a:pPr>
              <a:buNone/>
            </a:pPr>
            <a:r>
              <a:rPr lang="ru-RU" sz="3600" i="1" dirty="0">
                <a:solidFill>
                  <a:srgbClr val="002060"/>
                </a:solidFill>
              </a:rPr>
              <a:t>	И Матрена не могла отказать. Она покидала свой черед дел, шла помогать соседке и, </a:t>
            </a:r>
            <a:r>
              <a:rPr lang="ru-RU" sz="3600" i="1" dirty="0" err="1">
                <a:solidFill>
                  <a:srgbClr val="002060"/>
                </a:solidFill>
              </a:rPr>
              <a:t>воротясь</a:t>
            </a:r>
            <a:r>
              <a:rPr lang="ru-RU" sz="3600" i="1" dirty="0">
                <a:solidFill>
                  <a:srgbClr val="002060"/>
                </a:solidFill>
              </a:rPr>
              <a:t>, еще говорила без тени зависти:</a:t>
            </a:r>
          </a:p>
          <a:p>
            <a:pPr>
              <a:buNone/>
            </a:pPr>
            <a:r>
              <a:rPr lang="ru-RU" sz="3600" i="1" dirty="0">
                <a:solidFill>
                  <a:srgbClr val="002060"/>
                </a:solidFill>
              </a:rPr>
              <a:t>	– Ах, </a:t>
            </a:r>
            <a:r>
              <a:rPr lang="ru-RU" sz="3600" i="1" dirty="0" err="1">
                <a:solidFill>
                  <a:srgbClr val="002060"/>
                </a:solidFill>
              </a:rPr>
              <a:t>Игнатич</a:t>
            </a:r>
            <a:r>
              <a:rPr lang="ru-RU" sz="3600" i="1" dirty="0">
                <a:solidFill>
                  <a:srgbClr val="002060"/>
                </a:solidFill>
              </a:rPr>
              <a:t>, и крупная ж картошка у нее! В охотку копала, уходить с участка не хотелось, ей-богу правда!</a:t>
            </a:r>
          </a:p>
          <a:p>
            <a:r>
              <a:rPr lang="ru-RU" sz="3600" i="1" dirty="0">
                <a:solidFill>
                  <a:srgbClr val="002060"/>
                </a:solidFill>
              </a:rPr>
              <a:t>Тем более не обходилась без Матрены ни одна пахота огорода.</a:t>
            </a:r>
          </a:p>
          <a:p>
            <a:pPr>
              <a:buNone/>
            </a:pPr>
            <a:r>
              <a:rPr lang="ru-RU" sz="3600" i="1" dirty="0">
                <a:solidFill>
                  <a:srgbClr val="002060"/>
                </a:solidFill>
              </a:rPr>
              <a:t>	</a:t>
            </a:r>
            <a:r>
              <a:rPr lang="ru-RU" sz="3600" i="1" dirty="0" err="1">
                <a:solidFill>
                  <a:srgbClr val="002060"/>
                </a:solidFill>
              </a:rPr>
              <a:t>Тальновские</a:t>
            </a:r>
            <a:r>
              <a:rPr lang="ru-RU" sz="3600" i="1" dirty="0">
                <a:solidFill>
                  <a:srgbClr val="002060"/>
                </a:solidFill>
              </a:rPr>
              <a:t> бабы установили </a:t>
            </a:r>
            <a:r>
              <a:rPr lang="ru-RU" sz="3600" i="1" dirty="0" err="1">
                <a:solidFill>
                  <a:srgbClr val="002060"/>
                </a:solidFill>
              </a:rPr>
              <a:t>доточно</a:t>
            </a:r>
            <a:r>
              <a:rPr lang="ru-RU" sz="3600" i="1" dirty="0">
                <a:solidFill>
                  <a:srgbClr val="002060"/>
                </a:solidFill>
              </a:rPr>
              <a:t>, что одной вскопать свой огород лопатою </a:t>
            </a:r>
            <a:r>
              <a:rPr lang="ru-RU" sz="3600" i="1" dirty="0" err="1">
                <a:solidFill>
                  <a:srgbClr val="002060"/>
                </a:solidFill>
              </a:rPr>
              <a:t>тяжеле</a:t>
            </a:r>
            <a:r>
              <a:rPr lang="ru-RU" sz="3600" i="1" dirty="0">
                <a:solidFill>
                  <a:srgbClr val="002060"/>
                </a:solidFill>
              </a:rPr>
              <a:t> и дольше, чем, взяв соху и вшестером впрягшись, вспахать на себе шесть огородов. На то и звали Матрену в помощь.</a:t>
            </a:r>
          </a:p>
          <a:p>
            <a:endParaRPr lang="ru-RU" sz="2900" dirty="0"/>
          </a:p>
          <a:p>
            <a:endParaRPr lang="ru-RU" dirty="0"/>
          </a:p>
        </p:txBody>
      </p:sp>
      <p:pic>
        <p:nvPicPr>
          <p:cNvPr id="5" name="Рисунок 4" descr="плуг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3108" y="4214818"/>
            <a:ext cx="4857784" cy="2472265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>
    <p:wipe dir="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868" y="428604"/>
            <a:ext cx="5214974" cy="5000660"/>
          </a:xfrm>
        </p:spPr>
        <p:txBody>
          <a:bodyPr>
            <a:normAutofit fontScale="25000" lnSpcReduction="20000"/>
          </a:bodyPr>
          <a:lstStyle/>
          <a:p>
            <a:r>
              <a:rPr lang="ru-RU" sz="8000" dirty="0"/>
              <a:t>Жила она бедно, убого, одиноко — «</a:t>
            </a:r>
            <a:r>
              <a:rPr lang="ru-RU" sz="80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потерянная старуха</a:t>
            </a:r>
            <a:r>
              <a:rPr lang="ru-RU" sz="8000" dirty="0"/>
              <a:t>», измотанная трудом и болезнью. Родные почти не появлялись в ее доме, опасаясь, по-видимому, что Матрена будет просить у них помощи. Все хором осуждали ее, что она смешная и глупая, на других бесплатно работающая, вечно в мужичьи дела лезущая (ведь и под поезд попала, потому что хотела подсобить мужикам протащить сани через переезд).</a:t>
            </a:r>
          </a:p>
          <a:p>
            <a:r>
              <a:rPr lang="ru-RU" sz="8000" dirty="0"/>
              <a:t>Нещадно все пользовались Матрениной добротой и простодушием — и дружно осуждали за это.</a:t>
            </a:r>
          </a:p>
          <a:p>
            <a:r>
              <a:rPr lang="ru-RU" sz="8000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Но Матрёна не обозлилась на этот мир, сохранила доброе расположение духа, чувство радости и жалости к другим, по-прежнему лучезарная улыбка просветляла ее лицо.</a:t>
            </a:r>
          </a:p>
          <a:p>
            <a:pPr marL="0" lvl="0" indent="0" algn="just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8000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 descr="матрена и родственник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071546"/>
            <a:ext cx="3866224" cy="4714908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>
    <p:wipe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00430" y="1714488"/>
            <a:ext cx="5114932" cy="3429024"/>
          </a:xfrm>
        </p:spPr>
        <p:txBody>
          <a:bodyPr>
            <a:normAutofit fontScale="90000"/>
          </a:bodyPr>
          <a:lstStyle/>
          <a:p>
            <a:r>
              <a:rPr lang="ru-RU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«У тех людей всегда лица хороши, кто в ладах с совестью своей»</a:t>
            </a:r>
            <a:br>
              <a:rPr lang="ru-RU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(А.И.Солженицын)</a:t>
            </a:r>
            <a:r>
              <a:rPr lang="ru-RU" dirty="0"/>
              <a:t> </a:t>
            </a:r>
          </a:p>
        </p:txBody>
      </p:sp>
      <p:pic>
        <p:nvPicPr>
          <p:cNvPr id="4" name="Содержимое 3" descr="матрена Автор Солж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1714488"/>
            <a:ext cx="2857500" cy="3686175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</p:cSld>
  <p:clrMapOvr>
    <a:masterClrMapping/>
  </p:clrMapOvr>
  <p:transition>
    <p:wipe dir="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868" y="785794"/>
            <a:ext cx="5114932" cy="5643602"/>
          </a:xfrm>
        </p:spPr>
        <p:txBody>
          <a:bodyPr>
            <a:normAutofit fontScale="85000" lnSpcReduction="20000"/>
          </a:bodyPr>
          <a:lstStyle/>
          <a:p>
            <a:r>
              <a:rPr lang="ru-RU" i="1" dirty="0">
                <a:solidFill>
                  <a:srgbClr val="002060"/>
                </a:solidFill>
              </a:rPr>
              <a:t>Так привыкли Матрена ко мне, а я к ней, и жили мы запросто. Не мешала она моим долгим вечерним занятиям, не досаждала никакими расспросами. </a:t>
            </a:r>
            <a:r>
              <a:rPr lang="ru-RU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 того отсутствовало в ней бабье любопытство или до того она была деликатна.</a:t>
            </a:r>
          </a:p>
          <a:p>
            <a:r>
              <a:rPr lang="ru-RU" i="1" dirty="0">
                <a:solidFill>
                  <a:srgbClr val="002060"/>
                </a:solidFill>
              </a:rPr>
              <a:t>И когда </a:t>
            </a:r>
            <a:r>
              <a:rPr lang="ru-RU" i="1" dirty="0" err="1">
                <a:solidFill>
                  <a:srgbClr val="002060"/>
                </a:solidFill>
              </a:rPr>
              <a:t>невскоре</a:t>
            </a:r>
            <a:r>
              <a:rPr lang="ru-RU" i="1" dirty="0">
                <a:solidFill>
                  <a:srgbClr val="002060"/>
                </a:solidFill>
              </a:rPr>
              <a:t> я сам сказал ей, что много провел в тюрьме, она только молча покивала головой, как бы подозревала и раньше.</a:t>
            </a:r>
          </a:p>
          <a:p>
            <a:r>
              <a:rPr lang="ru-RU" i="1" dirty="0">
                <a:solidFill>
                  <a:srgbClr val="002060"/>
                </a:solidFill>
              </a:rPr>
              <a:t>А я тоже видел Матрену сегодняшнюю, потерянную старуху, и тоже не бередил ее прошлого…</a:t>
            </a:r>
          </a:p>
        </p:txBody>
      </p:sp>
      <p:pic>
        <p:nvPicPr>
          <p:cNvPr id="4" name="Рисунок 3" descr="матрена Автор Солж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500042"/>
            <a:ext cx="1805312" cy="23288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солж молодой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85852" y="3286124"/>
            <a:ext cx="2000264" cy="27043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матрена в замужестве.jpg"/>
          <p:cNvPicPr>
            <a:picLocks noChangeAspect="1"/>
          </p:cNvPicPr>
          <p:nvPr/>
        </p:nvPicPr>
        <p:blipFill>
          <a:blip r:embed="rId2" cstate="print">
            <a:lum bright="17000" contrast="-36000"/>
          </a:blip>
          <a:stretch>
            <a:fillRect/>
          </a:stretch>
        </p:blipFill>
        <p:spPr>
          <a:xfrm>
            <a:off x="214282" y="285728"/>
            <a:ext cx="5429288" cy="6156425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357422" y="2786058"/>
            <a:ext cx="6572280" cy="3477875"/>
          </a:xfrm>
          <a:prstGeom prst="rect">
            <a:avLst/>
          </a:prstGeom>
          <a:solidFill>
            <a:schemeClr val="bg1">
              <a:alpha val="55000"/>
            </a:schemeClr>
          </a:solidFill>
        </p:spPr>
        <p:txBody>
          <a:bodyPr wrap="square">
            <a:spAutoFit/>
          </a:bodyPr>
          <a:lstStyle/>
          <a:p>
            <a:r>
              <a:rPr lang="ru-RU" sz="2200" i="1" dirty="0">
                <a:solidFill>
                  <a:srgbClr val="002060"/>
                </a:solidFill>
              </a:rPr>
              <a:t>Знал я, что замуж Матрена вышла еще до революции, и сразу в эту избу, где мы жили теперь с ней, и сразу к печке (то есть не было в живых ни свекрови, ни старшей золовки незамужней, и с первого послебрачного утра Матрена взялась за ухват). Знал, что детей у нее было шестеро и один за другим умирали все очень рано… Потом была какая-то воспитанница Кира. А муж Матрены не вернулся с этой войны.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357818" y="2143116"/>
            <a:ext cx="33821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Прошлое Матрёны</a:t>
            </a:r>
            <a:endParaRPr lang="ru-RU" sz="2400" dirty="0"/>
          </a:p>
        </p:txBody>
      </p:sp>
    </p:spTree>
  </p:cSld>
  <p:clrMapOvr>
    <a:masterClrMapping/>
  </p:clrMapOvr>
  <p:transition>
    <p:wipe dir="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занес снегом дороги.jpg"/>
          <p:cNvPicPr>
            <a:picLocks noChangeAspect="1"/>
          </p:cNvPicPr>
          <p:nvPr/>
        </p:nvPicPr>
        <p:blipFill>
          <a:blip r:embed="rId2" cstate="print">
            <a:lum bright="10000" contrast="-28000"/>
          </a:blip>
          <a:stretch>
            <a:fillRect/>
          </a:stretch>
        </p:blipFill>
        <p:spPr>
          <a:xfrm>
            <a:off x="214282" y="0"/>
            <a:ext cx="8763061" cy="4929222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85720" y="1071546"/>
            <a:ext cx="8643998" cy="5632311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wrap="square">
            <a:spAutoFit/>
          </a:bodyPr>
          <a:lstStyle/>
          <a:p>
            <a:r>
              <a:rPr lang="ru-RU" i="1" dirty="0">
                <a:solidFill>
                  <a:srgbClr val="002060"/>
                </a:solidFill>
              </a:rPr>
              <a:t>Страдая от недугов и чая недалекую смерть… объявила Матрена свою волю: отдельный сруб горницы, расположенный под общей связью с избою, после смерти ее отдать в наследство Кире. О самой избе она ничего не сказала. Еще три сестры ее метили получить эту избу.</a:t>
            </a:r>
          </a:p>
          <a:p>
            <a:r>
              <a:rPr lang="ru-RU" i="1" dirty="0">
                <a:solidFill>
                  <a:srgbClr val="002060"/>
                </a:solidFill>
              </a:rPr>
              <a:t>…И вот он (</a:t>
            </a:r>
            <a:r>
              <a:rPr lang="ru-RU" i="1" dirty="0" err="1">
                <a:solidFill>
                  <a:srgbClr val="002060"/>
                </a:solidFill>
              </a:rPr>
              <a:t>Фаддей</a:t>
            </a:r>
            <a:r>
              <a:rPr lang="ru-RU" i="1" dirty="0">
                <a:solidFill>
                  <a:srgbClr val="002060"/>
                </a:solidFill>
              </a:rPr>
              <a:t>) зачастил к нам, пришел раз, еще раз, наставительно говорил с Матреной и требовал, чтоб она отдала горницу теперь же, при жизни.</a:t>
            </a:r>
          </a:p>
          <a:p>
            <a:r>
              <a:rPr lang="ru-RU" i="1" dirty="0">
                <a:solidFill>
                  <a:srgbClr val="002060"/>
                </a:solidFill>
              </a:rPr>
              <a:t>…Не спала Матрена две ночи. Нелегко ей было решиться. Не жалко было саму горницу, стоявшую без дела, как вообще </a:t>
            </a:r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 труда, ни добра своего не жалела Матрена никогда</a:t>
            </a:r>
            <a:r>
              <a:rPr lang="ru-RU" i="1" dirty="0">
                <a:solidFill>
                  <a:srgbClr val="002060"/>
                </a:solidFill>
              </a:rPr>
              <a:t>. И горница эта все равно была завещана Кире. </a:t>
            </a:r>
            <a:r>
              <a:rPr lang="ru-RU" b="1" i="1" dirty="0">
                <a:solidFill>
                  <a:srgbClr val="002060"/>
                </a:solidFill>
              </a:rPr>
              <a:t>Но жутко ей было начать ломать ту крышу, под которой прожила сорок лет</a:t>
            </a:r>
            <a:r>
              <a:rPr lang="ru-RU" i="1" dirty="0">
                <a:solidFill>
                  <a:srgbClr val="002060"/>
                </a:solidFill>
              </a:rPr>
              <a:t>. Даже мне, постояльцу, было больно, что начнут отрывать доски и выворачивать бревна дома. А для Матрены было это – конец ее жизни всей.</a:t>
            </a:r>
          </a:p>
          <a:p>
            <a:r>
              <a:rPr lang="ru-RU" i="1" dirty="0">
                <a:solidFill>
                  <a:srgbClr val="002060"/>
                </a:solidFill>
              </a:rPr>
              <a:t>…</a:t>
            </a:r>
            <a:r>
              <a:rPr lang="ru-RU" dirty="0"/>
              <a:t> </a:t>
            </a:r>
            <a:r>
              <a:rPr lang="ru-RU" i="1" dirty="0">
                <a:solidFill>
                  <a:srgbClr val="002060"/>
                </a:solidFill>
              </a:rPr>
              <a:t>Две недели не давалась трактору разломанная горница! Эти две недели Матрена ходила как потерянная. Оттого особенно ей было тяжело, что пришли три сестры ее, все дружно обругали ее </a:t>
            </a:r>
            <a:r>
              <a:rPr lang="ru-RU" i="1" dirty="0" err="1">
                <a:solidFill>
                  <a:srgbClr val="002060"/>
                </a:solidFill>
              </a:rPr>
              <a:t>дурой</a:t>
            </a:r>
            <a:r>
              <a:rPr lang="ru-RU" i="1" dirty="0">
                <a:solidFill>
                  <a:srgbClr val="002060"/>
                </a:solidFill>
              </a:rPr>
              <a:t> за то, что горницу отдала, сказали, что видеть ее больше не хотят, – и ушли. </a:t>
            </a:r>
          </a:p>
          <a:p>
            <a:pPr>
              <a:buNone/>
            </a:pPr>
            <a:r>
              <a:rPr lang="ru-RU" i="1" dirty="0">
                <a:solidFill>
                  <a:srgbClr val="002060"/>
                </a:solidFill>
              </a:rPr>
              <a:t>    И в те же дни кошка колченогая сбрела со двора – и пропала. Одно к одному. Еще и это пришибло Матрену.</a:t>
            </a:r>
          </a:p>
        </p:txBody>
      </p:sp>
    </p:spTree>
  </p:cSld>
  <p:clrMapOvr>
    <a:masterClrMapping/>
  </p:clrMapOvr>
  <p:transition>
    <p:wipe dir="d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357554" y="1142984"/>
            <a:ext cx="5329246" cy="4876816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И оказалось, что уходит Матрена из жизни, так никем и не понятая, никем по-человечески не оплаканная. На поминальном ужине много пили, громко говорили, «совсем уже не о Матрене». По обычаю пропели «Вечную память», но «</a:t>
            </a:r>
            <a:r>
              <a:rPr lang="ru-RU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голоса были хриплы, </a:t>
            </a:r>
            <a:r>
              <a:rPr lang="ru-RU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розны</a:t>
            </a:r>
            <a:r>
              <a:rPr lang="ru-RU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лица пьяны, и никто в эту вечную память уже не вкладывал чувства</a:t>
            </a:r>
            <a:r>
              <a:rPr lang="ru-RU" dirty="0"/>
              <a:t>».</a:t>
            </a:r>
          </a:p>
          <a:p>
            <a:endParaRPr lang="ru-RU" dirty="0"/>
          </a:p>
        </p:txBody>
      </p:sp>
      <p:pic>
        <p:nvPicPr>
          <p:cNvPr id="4" name="Рисунок 3" descr="мат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928670"/>
            <a:ext cx="3421370" cy="5143536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wipe dir="d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ru-RU" i="1" dirty="0">
                <a:solidFill>
                  <a:srgbClr val="002060"/>
                </a:solidFill>
              </a:rPr>
              <a:t>Все отзывы ее о Матрене были неодобрительны: и нечистоплотная она была; и за обзаводом не гналась; и не </a:t>
            </a:r>
            <a:r>
              <a:rPr lang="ru-RU" i="1" dirty="0" err="1">
                <a:solidFill>
                  <a:srgbClr val="002060"/>
                </a:solidFill>
              </a:rPr>
              <a:t>бережна'я</a:t>
            </a:r>
            <a:r>
              <a:rPr lang="ru-RU" i="1" dirty="0">
                <a:solidFill>
                  <a:srgbClr val="002060"/>
                </a:solidFill>
              </a:rPr>
              <a:t>; и даже поросенка не держала, выкармливать почему-то не любила; и, глупая, помогала чужим людям бесплатно (и самый повод вспомнить Матрену выпал – некого было </a:t>
            </a:r>
            <a:r>
              <a:rPr lang="ru-RU" i="1" dirty="0" err="1">
                <a:solidFill>
                  <a:srgbClr val="002060"/>
                </a:solidFill>
              </a:rPr>
              <a:t>дозвать</a:t>
            </a:r>
            <a:r>
              <a:rPr lang="ru-RU" i="1" dirty="0">
                <a:solidFill>
                  <a:srgbClr val="002060"/>
                </a:solidFill>
              </a:rPr>
              <a:t> огород вспахать на себе сохою).</a:t>
            </a:r>
          </a:p>
          <a:p>
            <a:r>
              <a:rPr lang="ru-RU" i="1" dirty="0">
                <a:solidFill>
                  <a:srgbClr val="002060"/>
                </a:solidFill>
              </a:rPr>
              <a:t>И даже о сердечности и простоте Матрены, которые золовка за ней признавала, она говорила с презрительным сожалением.</a:t>
            </a:r>
          </a:p>
          <a:p>
            <a:endParaRPr lang="ru-RU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ipe dir="d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500042"/>
            <a:ext cx="8572560" cy="6143668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/>
              <a:t>	</a:t>
            </a:r>
            <a:r>
              <a:rPr lang="ru-RU" sz="2900" i="1" dirty="0">
                <a:solidFill>
                  <a:srgbClr val="002060"/>
                </a:solidFill>
              </a:rPr>
              <a:t>И только тут – из этих неодобрительных отзывов золовки – выплыл передо мною образ Матрены, какой я не понимал ее, даже живя с нею бок о бок.</a:t>
            </a:r>
          </a:p>
          <a:p>
            <a:pPr>
              <a:buNone/>
            </a:pPr>
            <a:r>
              <a:rPr lang="ru-RU" sz="2900" i="1" dirty="0">
                <a:solidFill>
                  <a:srgbClr val="002060"/>
                </a:solidFill>
              </a:rPr>
              <a:t>	В самом деле! – ведь поросенок-то в каждой избе! А у нее не было. Что может быть легче – выкармливать жадного поросенка, ничего в мире не признающего, кроме еды! Трижды в день варить ему, жить для него – и потом зарезать и иметь сало.</a:t>
            </a:r>
          </a:p>
          <a:p>
            <a:pPr>
              <a:buNone/>
            </a:pPr>
            <a:r>
              <a:rPr lang="ru-RU" sz="2900" i="1" dirty="0">
                <a:solidFill>
                  <a:srgbClr val="002060"/>
                </a:solidFill>
              </a:rPr>
              <a:t>	А она не имела…</a:t>
            </a:r>
          </a:p>
          <a:p>
            <a:pPr>
              <a:buNone/>
            </a:pPr>
            <a:r>
              <a:rPr lang="ru-RU" sz="2900" i="1" dirty="0">
                <a:solidFill>
                  <a:srgbClr val="002060"/>
                </a:solidFill>
              </a:rPr>
              <a:t>	Не гналась за обзаводом… Не выбивалась, чтобы купить вещи и потом беречь их больше своей жизни.</a:t>
            </a:r>
          </a:p>
          <a:p>
            <a:pPr>
              <a:buNone/>
            </a:pPr>
            <a:r>
              <a:rPr lang="ru-RU" sz="2900" i="1" dirty="0">
                <a:solidFill>
                  <a:srgbClr val="002060"/>
                </a:solidFill>
              </a:rPr>
              <a:t>	Не гналась за нарядами. За одеждой, приукрашивающей уродов и злодеев.</a:t>
            </a:r>
          </a:p>
          <a:p>
            <a:pPr>
              <a:buNone/>
            </a:pPr>
            <a:r>
              <a:rPr lang="ru-RU" sz="2900" i="1" dirty="0">
                <a:solidFill>
                  <a:srgbClr val="002060"/>
                </a:solidFill>
              </a:rPr>
              <a:t>	Не понятая и брошенная даже мужем своим, схоронившая шесть детей, но не нрав свой общительный, чужая сестрам, золовкам, смешная, по-глупому работающая на других бесплатно, – она не скопила имущества к смерти. Грязно-белая коза, колченогая кошка, фикусы…</a:t>
            </a:r>
          </a:p>
          <a:p>
            <a:pPr>
              <a:buNone/>
            </a:pPr>
            <a:r>
              <a:rPr lang="ru-RU" sz="2900" i="1" dirty="0">
                <a:solidFill>
                  <a:srgbClr val="C00000"/>
                </a:solidFill>
              </a:rPr>
              <a:t>	</a:t>
            </a:r>
          </a:p>
          <a:p>
            <a:pPr>
              <a:buNone/>
            </a:pPr>
            <a:r>
              <a:rPr lang="ru-RU" sz="2900" i="1" dirty="0">
                <a:solidFill>
                  <a:srgbClr val="C00000"/>
                </a:solidFill>
              </a:rPr>
              <a:t>     </a:t>
            </a:r>
            <a:r>
              <a:rPr lang="ru-RU" sz="3800" i="1" dirty="0">
                <a:solidFill>
                  <a:srgbClr val="C00000"/>
                </a:solidFill>
              </a:rPr>
              <a:t>«</a:t>
            </a:r>
            <a:r>
              <a:rPr lang="ru-RU" sz="38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мы жили рядом с ней и не поняли, что есть она тот самый праведник, без которого, по пословице, не стоит село. Ни город. Ни вся наша земля</a:t>
            </a:r>
            <a:r>
              <a:rPr lang="ru-RU" sz="3800" i="1" dirty="0">
                <a:solidFill>
                  <a:srgbClr val="C00000"/>
                </a:solidFill>
              </a:rPr>
              <a:t>».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00430" y="571480"/>
            <a:ext cx="5186370" cy="5857916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В образе одинокой и обездоленной женщины Солженицын показывает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редкого человека с безмерно доброй, щедрой душой. </a:t>
            </a:r>
            <a:r>
              <a:rPr lang="ru-RU" dirty="0"/>
              <a:t>Потерявшая на фронте мужа, похоронившая 6 детей, больная,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Матрёна не утратила способности откликаться на чужую нужду. </a:t>
            </a:r>
          </a:p>
          <a:p>
            <a:r>
              <a:rPr lang="ru-RU" dirty="0"/>
              <a:t>По-народному мудрая, рассудительная, умеющая ценить добро и красоту, улыбчивая и общительная по нраву, Матрена сумела противостоять злу и насилию, сохранив свой «двор», свой мир, особый мир праведников.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Рисунок 4" descr="праведниц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428604"/>
            <a:ext cx="2740317" cy="6047595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>
    <p:wipe dir="d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285720" y="785794"/>
            <a:ext cx="5429288" cy="5234006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Матрёна – нравственный идеал писателя, на котором должна основываться жизнь общества. </a:t>
            </a:r>
          </a:p>
          <a:p>
            <a:r>
              <a:rPr lang="ru-RU" dirty="0"/>
              <a:t>Праведницей называет автор Матрёну, ведь «</a:t>
            </a:r>
            <a:r>
              <a:rPr lang="ru-RU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грехов у неё было меньше, чем у её колченогой кошки. Та – мышей душила</a:t>
            </a:r>
            <a:r>
              <a:rPr lang="ru-RU" dirty="0"/>
              <a:t>». </a:t>
            </a:r>
          </a:p>
          <a:p>
            <a:endParaRPr lang="ru-RU" dirty="0"/>
          </a:p>
          <a:p>
            <a:r>
              <a:rPr lang="ru-RU" dirty="0"/>
              <a:t>И ещё: «</a:t>
            </a:r>
            <a:r>
              <a:rPr lang="ru-RU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тех людей всегда лица хороши, кто в ладах с совестью своей</a:t>
            </a:r>
            <a:r>
              <a:rPr lang="ru-RU" i="1" dirty="0"/>
              <a:t>». </a:t>
            </a:r>
            <a:endParaRPr lang="ru-RU" dirty="0"/>
          </a:p>
        </p:txBody>
      </p:sp>
      <p:pic>
        <p:nvPicPr>
          <p:cNvPr id="5" name="Рисунок 4" descr="солж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57884" y="1142984"/>
            <a:ext cx="2905125" cy="4267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circl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71480"/>
            <a:ext cx="8572560" cy="5000660"/>
          </a:xfrm>
        </p:spPr>
        <p:txBody>
          <a:bodyPr>
            <a:normAutofit fontScale="90000"/>
          </a:bodyPr>
          <a:lstStyle/>
          <a:p>
            <a:br>
              <a:rPr lang="ru-RU" sz="2200" dirty="0">
                <a:solidFill>
                  <a:srgbClr val="002060"/>
                </a:solidFill>
                <a:latin typeface="+mn-lt"/>
                <a:cs typeface="Times New Roman" pitchFamily="18" charset="0"/>
              </a:rPr>
            </a:br>
            <a:br>
              <a:rPr lang="ru-RU" sz="2200" dirty="0">
                <a:latin typeface="+mn-lt"/>
              </a:rPr>
            </a:br>
            <a:br>
              <a:rPr lang="ru-RU" sz="2400" dirty="0">
                <a:solidFill>
                  <a:srgbClr val="002060"/>
                </a:solidFill>
                <a:latin typeface="+mn-lt"/>
                <a:cs typeface="Times New Roman" pitchFamily="18" charset="0"/>
              </a:rPr>
            </a:b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Мы должны знать, как это произошло, чтобы никто и никогда не мог выкрасть наше будущее снова. Изучение прошлого – это спасение будущего, его гарант.</a:t>
            </a:r>
            <a:br>
              <a:rPr lang="ru-RU" sz="2400" dirty="0">
                <a:solidFill>
                  <a:srgbClr val="002060"/>
                </a:solidFill>
                <a:latin typeface="+mn-lt"/>
                <a:cs typeface="Times New Roman" pitchFamily="18" charset="0"/>
              </a:rPr>
            </a:br>
            <a:r>
              <a:rPr lang="ru-RU" sz="2400" dirty="0">
                <a:solidFill>
                  <a:srgbClr val="002060"/>
                </a:solidFill>
                <a:latin typeface="+mn-lt"/>
                <a:cs typeface="Times New Roman" pitchFamily="18" charset="0"/>
              </a:rPr>
              <a:t>                                                                       Е.Евтушенко</a:t>
            </a:r>
            <a:br>
              <a:rPr lang="ru-RU" sz="2400" dirty="0">
                <a:solidFill>
                  <a:srgbClr val="002060"/>
                </a:solidFill>
                <a:latin typeface="+mn-lt"/>
                <a:cs typeface="Times New Roman" pitchFamily="18" charset="0"/>
              </a:rPr>
            </a:br>
            <a:br>
              <a:rPr lang="ru-RU" sz="2400" dirty="0">
                <a:solidFill>
                  <a:srgbClr val="002060"/>
                </a:solidFill>
                <a:latin typeface="+mn-lt"/>
                <a:cs typeface="Times New Roman" pitchFamily="18" charset="0"/>
              </a:rPr>
            </a:b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Солженицын больше, чем какой-либо другой писатель, отвечает на  вопрос, кто мы, нынешние, через вопрос: что с нами происходит.</a:t>
            </a:r>
            <a:br>
              <a:rPr lang="ru-RU" sz="2400" dirty="0">
                <a:solidFill>
                  <a:srgbClr val="002060"/>
                </a:solidFill>
                <a:cs typeface="Times New Roman" pitchFamily="18" charset="0"/>
              </a:rPr>
            </a:br>
            <a:r>
              <a:rPr lang="ru-RU" sz="2400" dirty="0">
                <a:solidFill>
                  <a:srgbClr val="002060"/>
                </a:solidFill>
                <a:cs typeface="Times New Roman" pitchFamily="18" charset="0"/>
              </a:rPr>
              <a:t>                                                                      С.Залыгин </a:t>
            </a:r>
            <a:br>
              <a:rPr lang="ru-RU" sz="2400" dirty="0">
                <a:solidFill>
                  <a:srgbClr val="002060"/>
                </a:solidFill>
                <a:cs typeface="Times New Roman" pitchFamily="18" charset="0"/>
              </a:rPr>
            </a:br>
            <a:br>
              <a:rPr lang="ru-RU" sz="2400" dirty="0">
                <a:solidFill>
                  <a:srgbClr val="002060"/>
                </a:solidFill>
                <a:latin typeface="+mn-lt"/>
                <a:cs typeface="Times New Roman" pitchFamily="18" charset="0"/>
              </a:rPr>
            </a:b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Под моими подошвами всю мою жизнь – земля Отечества, только её боль я слышу, только о ней пишу.      </a:t>
            </a:r>
            <a:r>
              <a:rPr lang="ru-RU" sz="2400" dirty="0">
                <a:solidFill>
                  <a:srgbClr val="002060"/>
                </a:solidFill>
                <a:latin typeface="+mn-lt"/>
                <a:cs typeface="Times New Roman" pitchFamily="18" charset="0"/>
              </a:rPr>
              <a:t>					                        А.И.Солженицын </a:t>
            </a:r>
            <a:br>
              <a:rPr lang="ru-RU" sz="2400" dirty="0">
                <a:solidFill>
                  <a:srgbClr val="002060"/>
                </a:solidFill>
                <a:latin typeface="+mn-lt"/>
                <a:cs typeface="Times New Roman" pitchFamily="18" charset="0"/>
              </a:rPr>
            </a:br>
            <a:endParaRPr lang="ru-RU" sz="2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>
    <p:circl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2066" y="1214422"/>
            <a:ext cx="3857652" cy="1143008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А.И.Солженицын</a:t>
            </a:r>
            <a:br>
              <a:rPr lang="ru-RU" sz="3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«Матрёнин двор»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14810" y="5786454"/>
            <a:ext cx="464347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/>
              <a:t>Изба Матрены Васильевны Захаровой в деревне </a:t>
            </a:r>
            <a:r>
              <a:rPr lang="ru-RU" sz="1200" dirty="0" err="1"/>
              <a:t>Мильцево</a:t>
            </a:r>
            <a:r>
              <a:rPr lang="ru-RU" sz="1200" dirty="0"/>
              <a:t> Владимирской области</a:t>
            </a:r>
          </a:p>
          <a:p>
            <a:r>
              <a:rPr lang="ru-RU" dirty="0"/>
              <a:t> </a:t>
            </a:r>
          </a:p>
        </p:txBody>
      </p:sp>
      <p:pic>
        <p:nvPicPr>
          <p:cNvPr id="6" name="Рисунок 5" descr="матр дом.jpg"/>
          <p:cNvPicPr>
            <a:picLocks noChangeAspect="1"/>
          </p:cNvPicPr>
          <p:nvPr/>
        </p:nvPicPr>
        <p:blipFill>
          <a:blip r:embed="rId2" cstate="print">
            <a:lum bright="11000" contrast="-29000"/>
          </a:blip>
          <a:stretch>
            <a:fillRect/>
          </a:stretch>
        </p:blipFill>
        <p:spPr>
          <a:xfrm>
            <a:off x="4714876" y="3286124"/>
            <a:ext cx="3695696" cy="22768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Солжв молодост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8490" y="785794"/>
            <a:ext cx="3972938" cy="5143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wipe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3306" y="571480"/>
            <a:ext cx="5072098" cy="6286520"/>
          </a:xfrm>
        </p:spPr>
        <p:txBody>
          <a:bodyPr>
            <a:normAutofit/>
          </a:bodyPr>
          <a:lstStyle/>
          <a:p>
            <a:br>
              <a:rPr lang="ru-RU" sz="2000" dirty="0">
                <a:solidFill>
                  <a:schemeClr val="tx1"/>
                </a:solidFill>
              </a:rPr>
            </a:br>
            <a:endParaRPr lang="ru-RU" dirty="0"/>
          </a:p>
        </p:txBody>
      </p:sp>
      <p:pic>
        <p:nvPicPr>
          <p:cNvPr id="4" name="Содержимое 3" descr="матрена Автор Солж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4572008"/>
            <a:ext cx="1500198" cy="1935256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785918" y="5429264"/>
            <a:ext cx="192882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dirty="0"/>
              <a:t> Единственная фотография, на которой Матрена улыбается. </a:t>
            </a:r>
          </a:p>
          <a:p>
            <a:pPr algn="ctr"/>
            <a:r>
              <a:rPr lang="ru-RU" sz="1000" dirty="0"/>
              <a:t>Автор Солженицын. </a:t>
            </a:r>
          </a:p>
        </p:txBody>
      </p:sp>
      <p:pic>
        <p:nvPicPr>
          <p:cNvPr id="7" name="Рисунок 6" descr="матр двор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214290"/>
            <a:ext cx="7350793" cy="464347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3929058" y="197346"/>
            <a:ext cx="4786346" cy="6463308"/>
          </a:xfrm>
          <a:prstGeom prst="rect">
            <a:avLst/>
          </a:prstGeom>
          <a:solidFill>
            <a:schemeClr val="bg2">
              <a:alpha val="75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     Летом 1956, с началом хрущевской оттепели, А. Солженицын, отсидевший ранее большой срок в </a:t>
            </a:r>
            <a:r>
              <a:rPr lang="ru-RU" dirty="0" err="1">
                <a:solidFill>
                  <a:schemeClr val="tx1"/>
                </a:solidFill>
              </a:rPr>
              <a:t>ГУЛАГе</a:t>
            </a:r>
            <a:r>
              <a:rPr lang="ru-RU" dirty="0">
                <a:solidFill>
                  <a:schemeClr val="tx1"/>
                </a:solidFill>
              </a:rPr>
              <a:t>, возвращается из казахстанской ссылки в Центральную Россию. 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     Благодаря новым веяниям, недавнему зэку не отказывают теперь стать школьным учителей во владимирской деревне </a:t>
            </a:r>
            <a:r>
              <a:rPr lang="ru-RU" dirty="0" err="1">
                <a:solidFill>
                  <a:schemeClr val="tx1"/>
                </a:solidFill>
              </a:rPr>
              <a:t>Тальново</a:t>
            </a:r>
            <a:r>
              <a:rPr lang="ru-RU" dirty="0">
                <a:solidFill>
                  <a:schemeClr val="tx1"/>
                </a:solidFill>
              </a:rPr>
              <a:t>.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     Солженицын поселяется в избе местной жительницы Матрены Васильевны – женщины лет шестидесяти, часто болеющей. У Матрены нет ни мужа, ни детей. Ее одиночество скрашивают лишь уставленные повсюду в доме фикусы да подобранная из жалости колченогая кошка.</a:t>
            </a:r>
            <a:br>
              <a:rPr lang="ru-RU" dirty="0"/>
            </a:br>
            <a:r>
              <a:rPr lang="ru-RU" dirty="0"/>
              <a:t>    </a:t>
            </a:r>
            <a:r>
              <a:rPr lang="ru-RU" dirty="0">
                <a:solidFill>
                  <a:schemeClr val="tx1"/>
                </a:solidFill>
              </a:rPr>
              <a:t>Рассказ </a:t>
            </a:r>
            <a:r>
              <a:rPr lang="ru-RU" dirty="0" err="1">
                <a:solidFill>
                  <a:schemeClr val="tx1"/>
                </a:solidFill>
              </a:rPr>
              <a:t>автобиографичен</a:t>
            </a:r>
            <a:r>
              <a:rPr lang="ru-RU" dirty="0">
                <a:solidFill>
                  <a:schemeClr val="tx1"/>
                </a:solidFill>
              </a:rPr>
              <a:t> и достоверен. В нём описана жизнь Матрёны Васильевны Захаровой из деревни </a:t>
            </a:r>
            <a:r>
              <a:rPr lang="ru-RU" dirty="0" err="1">
                <a:solidFill>
                  <a:schemeClr val="tx1"/>
                </a:solidFill>
              </a:rPr>
              <a:t>Мильцово</a:t>
            </a:r>
            <a:r>
              <a:rPr lang="ru-RU" dirty="0">
                <a:solidFill>
                  <a:schemeClr val="tx1"/>
                </a:solidFill>
              </a:rPr>
              <a:t> Владимирской области.</a:t>
            </a:r>
            <a:endParaRPr lang="ru-RU" dirty="0"/>
          </a:p>
        </p:txBody>
      </p:sp>
    </p:spTree>
  </p:cSld>
  <p:clrMapOvr>
    <a:masterClrMapping/>
  </p:clrMapOvr>
  <p:transition>
    <p:wipe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матр дво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3207" y="0"/>
            <a:ext cx="7350793" cy="464347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85720" y="4357694"/>
            <a:ext cx="85725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    Писатель не даёт подробного, конкретного </a:t>
            </a: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описания героини</a:t>
            </a:r>
            <a:r>
              <a:rPr lang="ru-RU" dirty="0"/>
              <a:t>. Автор подчёркивает простоту и неприметность героини и в то же время исходящий от неё внутренний свет. Лишь одна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портретная деталь </a:t>
            </a:r>
            <a:r>
              <a:rPr lang="ru-RU" dirty="0"/>
              <a:t>постоянно подчёркивается автором – «</a:t>
            </a: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учезарная</a:t>
            </a:r>
            <a:r>
              <a:rPr lang="ru-RU" dirty="0"/>
              <a:t>», «</a:t>
            </a:r>
            <a:r>
              <a:rPr lang="ru-RU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добрая</a:t>
            </a:r>
            <a:r>
              <a:rPr lang="ru-RU" dirty="0"/>
              <a:t>», «</a:t>
            </a:r>
            <a:r>
              <a:rPr lang="ru-RU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извиняющаяся</a:t>
            </a:r>
            <a:r>
              <a:rPr lang="ru-RU" dirty="0"/>
              <a:t>» </a:t>
            </a:r>
            <a:r>
              <a:rPr lang="ru-RU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улыбка</a:t>
            </a:r>
            <a:r>
              <a:rPr lang="ru-RU" dirty="0"/>
              <a:t> Матрёны.</a:t>
            </a:r>
          </a:p>
          <a:p>
            <a:r>
              <a:rPr lang="ru-RU" dirty="0"/>
              <a:t>     Она добра и приветлива. «</a:t>
            </a:r>
            <a:r>
              <a:rPr lang="ru-RU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всегда одни и те же доброжелательные слова раздавались мне из-за перегородки</a:t>
            </a:r>
            <a:r>
              <a:rPr lang="ru-RU" i="1" dirty="0"/>
              <a:t>», «…</a:t>
            </a:r>
            <a:r>
              <a:rPr lang="ru-RU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Доброе расположение духа</a:t>
            </a:r>
            <a:r>
              <a:rPr lang="ru-RU" dirty="0"/>
              <a:t>» возвращалось к ней быстро.</a:t>
            </a:r>
          </a:p>
        </p:txBody>
      </p:sp>
      <p:pic>
        <p:nvPicPr>
          <p:cNvPr id="6" name="Содержимое 3" descr="матрена Автор Солж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285720" y="1428736"/>
            <a:ext cx="2048997" cy="2643206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57159" y="3929066"/>
            <a:ext cx="26148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Портрет Матрёны</a:t>
            </a:r>
          </a:p>
        </p:txBody>
      </p:sp>
    </p:spTree>
  </p:cSld>
  <p:clrMapOvr>
    <a:masterClrMapping/>
  </p:clrMapOvr>
  <p:transition>
    <p:wipe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ба матрен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3643288"/>
            <a:ext cx="4286281" cy="321471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143504" y="846699"/>
            <a:ext cx="3786214" cy="57861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i="1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Helvetica"/>
              </a:rPr>
              <a:t>Так мы дошли до высыхающей </a:t>
            </a:r>
            <a:r>
              <a:rPr kumimoji="0" lang="ru-RU" sz="1600" i="1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Helvetica"/>
              </a:rPr>
              <a:t>подпруженной</a:t>
            </a:r>
            <a:r>
              <a:rPr kumimoji="0" lang="ru-RU" sz="1600" i="1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Helvetica"/>
              </a:rPr>
              <a:t> речушки с мостиком. Милей этого места мне не приглянулось во всей деревне; две-три ивы, избушка </a:t>
            </a:r>
            <a:r>
              <a:rPr kumimoji="0" lang="ru-RU" sz="1600" i="1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Helvetica"/>
              </a:rPr>
              <a:t>перекособоченная</a:t>
            </a:r>
            <a:r>
              <a:rPr kumimoji="0" lang="ru-RU" sz="1600" i="1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Helvetica"/>
              </a:rPr>
              <a:t>, а по пруду плавали утки, и выходили на берег гуси, отряхаясь.</a:t>
            </a:r>
            <a:endParaRPr kumimoji="0" lang="ru-RU" sz="1600" i="1" u="none" strike="noStrike" cap="none" normalizeH="0" baseline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600" i="1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Helvetica"/>
              </a:rPr>
              <a:t>– Ну, разве что к Матрене зайдем, – сказала моя проводница, уже уставая от меня. – Только у нее не так </a:t>
            </a:r>
            <a:r>
              <a:rPr kumimoji="0" lang="ru-RU" sz="1600" i="1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Helvetica"/>
              </a:rPr>
              <a:t>уборно</a:t>
            </a:r>
            <a:r>
              <a:rPr kumimoji="0" lang="ru-RU" sz="1600" i="1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Helvetica"/>
              </a:rPr>
              <a:t>, в </a:t>
            </a:r>
            <a:r>
              <a:rPr kumimoji="0" lang="ru-RU" sz="1600" i="1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Helvetica"/>
              </a:rPr>
              <a:t>за'пущи</a:t>
            </a:r>
            <a:r>
              <a:rPr kumimoji="0" lang="ru-RU" sz="1600" i="1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Helvetica"/>
              </a:rPr>
              <a:t> она живет, болеет.</a:t>
            </a:r>
            <a:r>
              <a:rPr lang="ru-RU" sz="1600" dirty="0"/>
              <a:t>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…Дом не низкий – восемнадцать венцов. Однако изгнивала щепа, посерели от старости бревна сруба и ворота…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6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Строено было давно и добротно, на большую семью, а жила теперь одинокая женщина лет шестидесяти.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i="1" u="none" strike="noStrike" cap="none" normalizeH="0" baseline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pic>
        <p:nvPicPr>
          <p:cNvPr id="8" name="Содержимое 7" descr="речка с мостиком.jpg"/>
          <p:cNvPicPr>
            <a:picLocks noGrp="1" noChangeAspect="1"/>
          </p:cNvPicPr>
          <p:nvPr>
            <p:ph sz="quarter" idx="1"/>
          </p:nvPr>
        </p:nvPicPr>
        <p:blipFill>
          <a:blip r:embed="rId4" cstate="print"/>
          <a:stretch>
            <a:fillRect/>
          </a:stretch>
        </p:blipFill>
        <p:spPr>
          <a:xfrm>
            <a:off x="0" y="214288"/>
            <a:ext cx="5357817" cy="4172029"/>
          </a:xfrm>
          <a:effectLst>
            <a:softEdge rad="6350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3428992" y="285728"/>
            <a:ext cx="4214842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 Матрёны</a:t>
            </a:r>
          </a:p>
        </p:txBody>
      </p:sp>
    </p:spTree>
  </p:cSld>
  <p:clrMapOvr>
    <a:masterClrMapping/>
  </p:clrMapOvr>
  <p:transition>
    <p:wipe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4000504"/>
            <a:ext cx="8501122" cy="2571768"/>
          </a:xfrm>
        </p:spPr>
        <p:txBody>
          <a:bodyPr>
            <a:normAutofit/>
          </a:bodyPr>
          <a:lstStyle/>
          <a:p>
            <a:pPr indent="201613" algn="just" fontAlgn="base">
              <a:spcBef>
                <a:spcPct val="0"/>
              </a:spcBef>
              <a:spcAft>
                <a:spcPct val="0"/>
              </a:spcAft>
            </a:pPr>
            <a:endParaRPr lang="ru-RU" sz="2800" i="1" dirty="0">
              <a:solidFill>
                <a:schemeClr val="accent4">
                  <a:lumMod val="50000"/>
                </a:schemeClr>
              </a:solidFill>
              <a:latin typeface="Arial Narrow" pitchFamily="34" charset="0"/>
              <a:ea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accent4">
                  <a:lumMod val="50000"/>
                </a:schemeClr>
              </a:solidFill>
            </a:endParaRPr>
          </a:p>
          <a:p>
            <a:endParaRPr lang="ru-RU" dirty="0">
              <a:solidFill>
                <a:schemeClr val="accent4">
                  <a:lumMod val="50000"/>
                </a:schemeClr>
              </a:solidFill>
            </a:endParaRPr>
          </a:p>
          <a:p>
            <a:endParaRPr lang="ru-RU" dirty="0"/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000496" y="1142984"/>
            <a:ext cx="492922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01613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Просторная изба и особенно лучшая приоконная ее часть была уставлена по табуреткам и лавкам – горшками и кадками с фикусами. </a:t>
            </a:r>
            <a:r>
              <a:rPr lang="ru-RU" sz="2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Они заполнили одиночество хозяйки безмолвной, но живой толпой. </a:t>
            </a:r>
          </a:p>
          <a:p>
            <a:pPr indent="201613" algn="just" fontAlgn="base">
              <a:spcBef>
                <a:spcPct val="0"/>
              </a:spcBef>
              <a:spcAft>
                <a:spcPct val="0"/>
              </a:spcAft>
            </a:pPr>
            <a:endParaRPr lang="ru-RU" sz="20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201613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/>
              <a:t>Когда-то, в минуту опасности, героиня, прежде всего, думала о том, что «</a:t>
            </a:r>
            <a:r>
              <a:rPr lang="ru-RU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 любила</a:t>
            </a:r>
            <a:r>
              <a:rPr lang="ru-RU" sz="2000" dirty="0"/>
              <a:t>»: «…</a:t>
            </a:r>
            <a:r>
              <a:rPr lang="ru-RU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проснувшись…ночью в дыму, не избу бросилась спасать, а валить фикусы на пол (не задохнулись бы от дыму)</a:t>
            </a:r>
            <a:r>
              <a:rPr lang="ru-RU" sz="2000" dirty="0"/>
              <a:t>».</a:t>
            </a:r>
            <a:r>
              <a:rPr lang="ru-RU" sz="2000" i="1" dirty="0">
                <a:solidFill>
                  <a:schemeClr val="accent4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indent="201613" algn="just" fontAlgn="base">
              <a:spcBef>
                <a:spcPct val="0"/>
              </a:spcBef>
              <a:spcAft>
                <a:spcPct val="0"/>
              </a:spcAft>
            </a:pPr>
            <a:endParaRPr lang="ru-RU" sz="2000" i="1" dirty="0">
              <a:solidFill>
                <a:schemeClr val="accent4">
                  <a:lumMod val="50000"/>
                </a:schemeClr>
              </a:solidFill>
              <a:ea typeface="Times New Roman" pitchFamily="18" charset="0"/>
              <a:cs typeface="Times New Roman" pitchFamily="18" charset="0"/>
            </a:endParaRPr>
          </a:p>
          <a:p>
            <a:endParaRPr lang="ru-RU" sz="20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 descr="фикус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642918"/>
            <a:ext cx="3786214" cy="4866547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9" name="Рисунок 8" descr="фикусы 1.jpg"/>
          <p:cNvPicPr>
            <a:picLocks noChangeAspect="1"/>
          </p:cNvPicPr>
          <p:nvPr/>
        </p:nvPicPr>
        <p:blipFill>
          <a:blip r:embed="rId3" cstate="print">
            <a:lum bright="5000" contrast="-39000"/>
          </a:blip>
          <a:stretch>
            <a:fillRect/>
          </a:stretch>
        </p:blipFill>
        <p:spPr>
          <a:xfrm>
            <a:off x="214282" y="3929066"/>
            <a:ext cx="3000396" cy="2192597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>
    <p:wipe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4000504"/>
            <a:ext cx="8501122" cy="2571768"/>
          </a:xfrm>
        </p:spPr>
        <p:txBody>
          <a:bodyPr>
            <a:normAutofit/>
          </a:bodyPr>
          <a:lstStyle/>
          <a:p>
            <a:pPr indent="201613" algn="just" fontAlgn="base">
              <a:spcBef>
                <a:spcPct val="0"/>
              </a:spcBef>
              <a:spcAft>
                <a:spcPct val="0"/>
              </a:spcAft>
            </a:pPr>
            <a:endParaRPr lang="ru-RU" sz="2800" i="1" dirty="0">
              <a:solidFill>
                <a:schemeClr val="accent4">
                  <a:lumMod val="50000"/>
                </a:schemeClr>
              </a:solidFill>
              <a:latin typeface="Arial Narrow" pitchFamily="34" charset="0"/>
              <a:ea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accent4">
                  <a:lumMod val="50000"/>
                </a:schemeClr>
              </a:solidFill>
            </a:endParaRPr>
          </a:p>
          <a:p>
            <a:endParaRPr lang="ru-RU" dirty="0">
              <a:solidFill>
                <a:schemeClr val="accent4">
                  <a:lumMod val="50000"/>
                </a:schemeClr>
              </a:solidFill>
            </a:endParaRPr>
          </a:p>
          <a:p>
            <a:endParaRPr lang="ru-RU" dirty="0"/>
          </a:p>
          <a:p>
            <a:endParaRPr lang="ru-RU" dirty="0"/>
          </a:p>
        </p:txBody>
      </p:sp>
      <p:pic>
        <p:nvPicPr>
          <p:cNvPr id="5" name="Содержимое 4" descr="фикусы.jpg"/>
          <p:cNvPicPr>
            <a:picLocks noChangeAspect="1"/>
          </p:cNvPicPr>
          <p:nvPr/>
        </p:nvPicPr>
        <p:blipFill>
          <a:blip r:embed="rId2" cstate="print">
            <a:lum bright="17000" contrast="-30000"/>
          </a:blip>
          <a:stretch>
            <a:fillRect/>
          </a:stretch>
        </p:blipFill>
        <p:spPr>
          <a:xfrm>
            <a:off x="1214414" y="428604"/>
            <a:ext cx="6819031" cy="3214686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428596" y="3420721"/>
            <a:ext cx="8715404" cy="3354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Здесь было мне тем хорошо, что по бедности Матрена не держала радио, а по одиночеству не с кем было ей разговаривать.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</a:t>
            </a:r>
            <a:r>
              <a:rPr lang="ru-RU" sz="2000" b="1" dirty="0"/>
              <a:t> </a:t>
            </a:r>
            <a:r>
              <a:rPr lang="ru-RU" sz="2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Кроме Матрены и меня, жили в избе еще – кошка, мыши и тараканы</a:t>
            </a:r>
            <a:r>
              <a:rPr lang="ru-RU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Кошка была немолода, а главное – колченога. Она из жалости была Матреной подобрана и прижилась.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/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/>
              <a:t> </a:t>
            </a:r>
            <a:endParaRPr kumimoji="0" lang="ru-RU" b="0" i="1" u="none" strike="noStrike" cap="none" normalizeH="0" baseline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643306" y="714356"/>
            <a:ext cx="5043494" cy="5572164"/>
          </a:xfrm>
        </p:spPr>
        <p:txBody>
          <a:bodyPr>
            <a:noAutofit/>
          </a:bodyPr>
          <a:lstStyle/>
          <a:p>
            <a:r>
              <a:rPr lang="ru-RU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Матрена вставала в четыре-пять утра. … Она включала лампочку за кухонной перегородкой и тихо, вежливо, стараясь не шуметь, топила русскую печь, ходила доить козу (все животы ее были – одна эта грязно-белая криворогая коза), по воду ходила и варила в трех чугунках: один чугунок – мне, один – себе, один – козе. Козе она выбирала из подполья самую мелкую картошку, себе – мелкую, а мне – с куриное яйцо. Крупной же картошки огород ее песчаный, с довоенных лет не удобренный и всегда засаживаемый картошкой, картошкой и картошкой, – крупной не давал.</a:t>
            </a:r>
          </a:p>
          <a:p>
            <a:endParaRPr lang="ru-RU" sz="20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рус печь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1643050"/>
            <a:ext cx="4000497" cy="3951108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>
    <p:wipe dir="d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2420</TotalTime>
  <Words>2037</Words>
  <Application>Microsoft Office PowerPoint</Application>
  <PresentationFormat>Экран (4:3)</PresentationFormat>
  <Paragraphs>91</Paragraphs>
  <Slides>28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4" baseType="lpstr">
      <vt:lpstr>Arial</vt:lpstr>
      <vt:lpstr>Arial Narrow</vt:lpstr>
      <vt:lpstr>Calibri</vt:lpstr>
      <vt:lpstr>Century Gothic</vt:lpstr>
      <vt:lpstr>Wingdings 2</vt:lpstr>
      <vt:lpstr>Справедливость</vt:lpstr>
      <vt:lpstr> Книга,  которую нужно прочесть каждому </vt:lpstr>
      <vt:lpstr>«У тех людей всегда лица хороши, кто в ладах с совестью своей» (А.И.Солженицын) </vt:lpstr>
      <vt:lpstr>А.И.Солженицын «Матрёнин двор»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Мы должны знать, как это произошло, чтобы никто и никогда не мог выкрасть наше будущее снова. Изучение прошлого – это спасение будущего, его гарант.                                                                        Е.Евтушенко  Солженицын больше, чем какой-либо другой писатель, отвечает на  вопрос, кто мы, нынешние, через вопрос: что с нами происходит.                                                                       С.Залыгин   Под моими подошвами всю мою жизнь – земля Отечества, только её боль я слышу, только о ней пишу.                                   А.И.Солженицын  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Книга,  которую нужно прочесть каждому</dc:title>
  <dc:creator>user</dc:creator>
  <cp:lastModifiedBy>Альбина Иванова</cp:lastModifiedBy>
  <cp:revision>245</cp:revision>
  <dcterms:created xsi:type="dcterms:W3CDTF">2015-12-17T14:22:07Z</dcterms:created>
  <dcterms:modified xsi:type="dcterms:W3CDTF">2022-11-02T07:33:27Z</dcterms:modified>
</cp:coreProperties>
</file>