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74" r:id="rId3"/>
    <p:sldId id="275" r:id="rId4"/>
    <p:sldId id="256" r:id="rId5"/>
    <p:sldId id="277" r:id="rId6"/>
    <p:sldId id="278" r:id="rId7"/>
    <p:sldId id="27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3" r:id="rId22"/>
    <p:sldId id="270" r:id="rId23"/>
    <p:sldId id="279" r:id="rId24"/>
    <p:sldId id="280" r:id="rId25"/>
    <p:sldId id="281" r:id="rId26"/>
    <p:sldId id="27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3C48"/>
    <a:srgbClr val="792E61"/>
    <a:srgbClr val="47627F"/>
    <a:srgbClr val="04105A"/>
    <a:srgbClr val="ED613E"/>
    <a:srgbClr val="856E45"/>
    <a:srgbClr val="6F267F"/>
    <a:srgbClr val="FECB00"/>
    <a:srgbClr val="729F11"/>
    <a:srgbClr val="111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109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9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372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575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33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548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750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525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3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2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45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8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94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45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80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735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69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E7815E-F7B8-4E93-9F6C-89F6C3C8DBB8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92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u.wikipedia.org/wiki/%D0%9A%D0%BE%D0%B2%D0%BA%D0%B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u.wikipedia.org/wiki/%D0%AE%D0%9D%D0%95%D0%A1%D0%9A%D0%9E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0050" y="2697163"/>
            <a:ext cx="5600700" cy="2387600"/>
          </a:xfrm>
        </p:spPr>
        <p:txBody>
          <a:bodyPr/>
          <a:lstStyle/>
          <a:p>
            <a:r>
              <a:rPr lang="ru-RU" dirty="0" smtClean="0"/>
              <a:t>«Современное выставочное декоративно- прикладное искусство»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1400" y="294482"/>
            <a:ext cx="6858000" cy="1655762"/>
          </a:xfrm>
        </p:spPr>
        <p:txBody>
          <a:bodyPr/>
          <a:lstStyle/>
          <a:p>
            <a:r>
              <a:rPr lang="ru-RU" dirty="0" smtClean="0"/>
              <a:t>Муниципальное автономное учреждение </a:t>
            </a:r>
          </a:p>
          <a:p>
            <a:r>
              <a:rPr lang="ru-RU" dirty="0" smtClean="0"/>
              <a:t>Средняя общеобразовательная школа №219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286000" y="5603082"/>
            <a:ext cx="6858000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Форофонтова</a:t>
            </a:r>
            <a:r>
              <a:rPr lang="ru-RU" dirty="0" smtClean="0"/>
              <a:t> Е.В.,</a:t>
            </a:r>
          </a:p>
          <a:p>
            <a:r>
              <a:rPr lang="ru-RU" dirty="0" smtClean="0"/>
              <a:t>Учитель </a:t>
            </a:r>
            <a:r>
              <a:rPr lang="ru-RU" smtClean="0"/>
              <a:t>изобразительного искусства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34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Фаянс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2" t="8079" r="1032" b="566"/>
          <a:stretch/>
        </p:blipFill>
        <p:spPr>
          <a:xfrm>
            <a:off x="2667615" y="895171"/>
            <a:ext cx="5715000" cy="522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7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895" y="365125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Фарфор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2" t="5286" b="7420"/>
          <a:stretch/>
        </p:blipFill>
        <p:spPr>
          <a:xfrm>
            <a:off x="3288889" y="1098287"/>
            <a:ext cx="5562337" cy="54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4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Майолика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417" y="1513488"/>
            <a:ext cx="7221933" cy="47356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64000" y="7047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Гончарные изделия могут называться майоликой.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78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Терракота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3" b="4820"/>
          <a:stretch/>
        </p:blipFill>
        <p:spPr>
          <a:xfrm>
            <a:off x="6226450" y="3479800"/>
            <a:ext cx="2438400" cy="30386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16" y="365126"/>
            <a:ext cx="3867527" cy="27846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9500" y="3878693"/>
            <a:ext cx="4572000" cy="1277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Фактура изделий может быть самой разнообразной – оттиски, завитки, царапины, трещины, заплатки, что придаёт естественность.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900" y="1871959"/>
            <a:ext cx="4572000" cy="1277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отличие от народного мастера современный художник-прикладник свободен в своих замыслах. Художника–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керамиста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нередко привлекает терракота.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4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Терракотовая армия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522046"/>
            <a:ext cx="7620000" cy="50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4" y="1522046"/>
            <a:ext cx="8659091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9335" y="174315"/>
            <a:ext cx="6798735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Художественное стекло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82" y="1498629"/>
            <a:ext cx="4525007" cy="5113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3539">
            <a:off x="5235445" y="1386141"/>
            <a:ext cx="4193616" cy="22244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80000" y="5224289"/>
            <a:ext cx="3945706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художника – стекольщика очень сложна. Художник или сам выдувает стекло, или творит вместе с мастером- стеклодувом.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63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150" y="136526"/>
            <a:ext cx="7886700" cy="836611"/>
          </a:xfrm>
        </p:spPr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Гутное</a:t>
            </a:r>
            <a:r>
              <a:rPr lang="ru-RU" b="1" dirty="0" smtClean="0">
                <a:solidFill>
                  <a:srgbClr val="C00000"/>
                </a:solidFill>
              </a:rPr>
              <a:t> стекло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540" y="1416135"/>
            <a:ext cx="5963506" cy="39668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844" b="4948"/>
          <a:stretch/>
        </p:blipFill>
        <p:spPr>
          <a:xfrm>
            <a:off x="532316" y="1416135"/>
            <a:ext cx="2380559" cy="3752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r="11160"/>
          <a:stretch/>
        </p:blipFill>
        <p:spPr>
          <a:xfrm>
            <a:off x="4993559" y="1416135"/>
            <a:ext cx="3748387" cy="381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0"/>
            <a:ext cx="7886700" cy="67229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Художественная ковка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51" y="2106209"/>
            <a:ext cx="3504437" cy="29612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382" y="1576790"/>
            <a:ext cx="3490668" cy="34906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55800" y="5247249"/>
            <a:ext cx="6864350" cy="1463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нашей страны кузнечным делом стали заниматься ещё в 6-5 веках до н.э.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Киевской Руси художественная ковка возникла около 10 века.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Что называют художественной ковкой?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0351" y="595367"/>
            <a:ext cx="8274699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изящных предметов быта из металлов методами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Ковка"/>
              </a:rPr>
              <a:t>ковки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Художественная ковка отличается от просто ковки тем, что кованые изделия приобретают художественную ценность, становятся произведением искусства.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26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214" y="0"/>
            <a:ext cx="7886700" cy="89217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Литьё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/>
          <a:srcRect l="7879" r="4811"/>
          <a:stretch/>
        </p:blipFill>
        <p:spPr bwMode="auto">
          <a:xfrm>
            <a:off x="112543" y="1437471"/>
            <a:ext cx="3953021" cy="407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/>
          <a:srcRect l="5586"/>
          <a:stretch/>
        </p:blipFill>
        <p:spPr>
          <a:xfrm>
            <a:off x="4288888" y="831045"/>
            <a:ext cx="3073185" cy="4334199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/>
          <a:srcRect l="6923" t="3681" r="8314"/>
          <a:stretch/>
        </p:blipFill>
        <p:spPr bwMode="auto">
          <a:xfrm>
            <a:off x="4731754" y="3159126"/>
            <a:ext cx="421995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692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74235" y="127937"/>
            <a:ext cx="6798735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Гобелен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/>
          <a:srcRect b="12081"/>
          <a:stretch/>
        </p:blipFill>
        <p:spPr bwMode="auto">
          <a:xfrm>
            <a:off x="150098" y="1572651"/>
            <a:ext cx="3390131" cy="23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67" y="252182"/>
            <a:ext cx="5284133" cy="42484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43350" y="4691125"/>
            <a:ext cx="4572000" cy="2166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одновременно выступает в роли ткача и в роли живописца, скульптора и архитектора, если гобелен задуман для оформления интерьера. Для художника по гобелену всё имеет значение: толщина нитей, их качество, цветовое сочетание, переплетение фактур.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77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«Жил мудрец, который знал все. Один человек захотел доказать, что мудрец знает не все. Зажав в ладонях бабочку, он спросил: «Скажи, мудрец, какая бабочка у меня в руках: мертвая или живая?» А сам думает: «Скажет живая – я ее </a:t>
            </a:r>
            <a:r>
              <a:rPr lang="ru-RU" dirty="0" err="1"/>
              <a:t>умертвлю</a:t>
            </a:r>
            <a:r>
              <a:rPr lang="ru-RU" dirty="0"/>
              <a:t>, скажет мертвая – выпущу». Мудрец, подумав, ответил: «Все в твоих руках».</a:t>
            </a:r>
          </a:p>
          <a:p>
            <a:r>
              <a:rPr lang="ru-RU" dirty="0"/>
              <a:t>-Результаты вашей работы на уроке находятся в ваших руках. Всё зависит от вас.</a:t>
            </a:r>
          </a:p>
        </p:txBody>
      </p:sp>
    </p:spTree>
    <p:extLst>
      <p:ext uri="{BB962C8B-B14F-4D97-AF65-F5344CB8AC3E}">
        <p14:creationId xmlns:p14="http://schemas.microsoft.com/office/powerpoint/2010/main" val="380485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Батик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171" y="232532"/>
            <a:ext cx="4842179" cy="3228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74" y="1479672"/>
            <a:ext cx="5188088" cy="51427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13400" y="4009832"/>
            <a:ext cx="3048000" cy="216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ручная роспись по ткани с использованием резервирующих составов. 2 октября 2009 г. внесён в список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ЮНЕСКО"/>
              </a:rPr>
              <a:t>ЮНЕСКО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шедевров устного и духовного наследия человечества.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3200" kern="0" dirty="0" smtClean="0">
                <a:solidFill>
                  <a:srgbClr val="BF3C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Вывод:</a:t>
            </a: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Выставочная </a:t>
            </a:r>
            <a: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деятельность – это упорный, напряженный труд, в результате которого рождаются авторские вещи. В отличие от предметов массового производства авторские вещи всегда неповторимы. Они сохраняют творческую индивидуальность и становятся продолжением личности художника.</a:t>
            </a:r>
            <a:b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/>
            </a:r>
            <a:b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	Современные художники-профессионалы нередко обращаются к русской старине, к традиционным образам и сюжетам народного искусства.</a:t>
            </a:r>
            <a:br>
              <a:rPr lang="ru-RU" sz="2800" kern="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</a:br>
            <a:endParaRPr lang="ru-RU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150" y="466727"/>
            <a:ext cx="7886700" cy="4984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Задание: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rgbClr val="BF3C48"/>
                </a:solidFill>
              </a:rPr>
              <a:t>по </a:t>
            </a:r>
            <a:r>
              <a:rPr lang="ru-RU" sz="5300" b="1" dirty="0">
                <a:solidFill>
                  <a:srgbClr val="BF3C48"/>
                </a:solidFill>
              </a:rPr>
              <a:t>шаблону создайте эскиз предмета ДПИ, используя различные </a:t>
            </a:r>
            <a:r>
              <a:rPr lang="ru-RU" sz="5300" b="1" dirty="0" smtClean="0">
                <a:solidFill>
                  <a:srgbClr val="BF3C48"/>
                </a:solidFill>
              </a:rPr>
              <a:t>техники</a:t>
            </a:r>
            <a:r>
              <a:rPr lang="ru-RU" sz="5300" b="1" dirty="0" smtClean="0">
                <a:solidFill>
                  <a:srgbClr val="FF0000"/>
                </a:solidFill>
              </a:rPr>
              <a:t>.</a:t>
            </a:r>
            <a:endParaRPr lang="ru-RU" sz="53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Елена\Documents\HWScan00257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38" y="3314700"/>
            <a:ext cx="5192712" cy="31442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0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79712" y="1052737"/>
            <a:ext cx="5829300" cy="1102519"/>
          </a:xfrm>
        </p:spPr>
        <p:txBody>
          <a:bodyPr>
            <a:normAutofit/>
          </a:bodyPr>
          <a:lstStyle/>
          <a:p>
            <a:r>
              <a:rPr lang="ru-RU" sz="3000" b="1" i="1" dirty="0">
                <a:solidFill>
                  <a:schemeClr val="accent3">
                    <a:lumMod val="50000"/>
                  </a:schemeClr>
                </a:solidFill>
              </a:rPr>
              <a:t>Закончите предложения….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95736" y="2348880"/>
            <a:ext cx="4800600" cy="221424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Я узнал…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Я научился…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У меня получилось…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Меня удивило…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Мне захотелось…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7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Рефлексия.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Мое настроение от урока</a:t>
            </a:r>
          </a:p>
        </p:txBody>
      </p:sp>
      <p:pic>
        <p:nvPicPr>
          <p:cNvPr id="63492" name="Picture 2" descr="http://blogs.pravkamchatka.ru/otkrovenie/files/2011/02/0_4a6d_6906506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7711" y="3616525"/>
            <a:ext cx="20002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4" descr="http://www.metod-kopilka.ru/images/doc/55/58659/hello_html_616cdc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2193" y="3616525"/>
            <a:ext cx="1768079" cy="176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http://www.cliparthut.com/clip-arts/1906/neutral-smiley-face-clip-art-19066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6834" y="3257156"/>
            <a:ext cx="1910954" cy="191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72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1" y="857251"/>
            <a:ext cx="6861572" cy="514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4551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BF3C48"/>
                </a:solidFill>
              </a:rPr>
              <a:t>Литература:</a:t>
            </a:r>
            <a:endParaRPr lang="ru-RU" b="1" dirty="0">
              <a:solidFill>
                <a:srgbClr val="BF3C48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0498" y="1885072"/>
            <a:ext cx="550750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800" b="1" dirty="0"/>
              <a:t>Горяева Н. А. Изобразительное искусство. Декоративно-прикладное искусство в жизни </a:t>
            </a:r>
            <a:r>
              <a:rPr lang="ru-RU" sz="2800" b="1" dirty="0" err="1"/>
              <a:t>человеа</a:t>
            </a:r>
            <a:r>
              <a:rPr lang="ru-RU" sz="2800" b="1" dirty="0"/>
              <a:t>. 5 класс: учеб. для общеобразовательных учреждений. – </a:t>
            </a:r>
            <a:r>
              <a:rPr lang="ru-RU" sz="2800" b="1" dirty="0" err="1"/>
              <a:t>М.:Просвещение</a:t>
            </a:r>
            <a:r>
              <a:rPr lang="ru-RU" sz="2800" b="1" dirty="0"/>
              <a:t>, </a:t>
            </a:r>
            <a:r>
              <a:rPr lang="ru-RU" sz="2800" b="1" dirty="0" smtClean="0"/>
              <a:t>2015. </a:t>
            </a:r>
            <a:r>
              <a:rPr lang="ru-RU" sz="2800" b="1" dirty="0"/>
              <a:t>– 192 с.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800" b="1" dirty="0"/>
              <a:t>Поисковая система  </a:t>
            </a:r>
            <a:r>
              <a:rPr lang="en-US" sz="2800" b="1" dirty="0"/>
              <a:t>google</a:t>
            </a:r>
            <a:r>
              <a:rPr lang="en-US" dirty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2023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00026"/>
            <a:ext cx="835025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декоративно-прикладное </a:t>
            </a:r>
            <a:r>
              <a:rPr lang="ru-RU" dirty="0"/>
              <a:t>искусство».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098799"/>
            <a:ext cx="7886700" cy="3078163"/>
          </a:xfrm>
        </p:spPr>
        <p:txBody>
          <a:bodyPr/>
          <a:lstStyle/>
          <a:p>
            <a:r>
              <a:rPr lang="ru-RU" dirty="0" smtClean="0"/>
              <a:t>- </a:t>
            </a:r>
            <a:r>
              <a:rPr lang="ru-RU" dirty="0"/>
              <a:t>как вы понимаете декоративно-прикладное искусство?</a:t>
            </a:r>
          </a:p>
          <a:p>
            <a:r>
              <a:rPr lang="ru-RU" dirty="0"/>
              <a:t>- </a:t>
            </a:r>
            <a:r>
              <a:rPr lang="ru-RU" dirty="0" smtClean="0"/>
              <a:t> </a:t>
            </a:r>
            <a:r>
              <a:rPr lang="ru-RU" dirty="0"/>
              <a:t>кто такие народные мастера?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1365" y="365126"/>
            <a:ext cx="646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«Современное выставочное </a:t>
            </a:r>
          </a:p>
        </p:txBody>
      </p:sp>
    </p:spTree>
    <p:extLst>
      <p:ext uri="{BB962C8B-B14F-4D97-AF65-F5344CB8AC3E}">
        <p14:creationId xmlns:p14="http://schemas.microsoft.com/office/powerpoint/2010/main" val="410255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9020" y="1372934"/>
            <a:ext cx="6794694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4105A"/>
                </a:solidFill>
                <a:latin typeface="+mn-lt"/>
              </a:rPr>
              <a:t>Современное выставочное декоративно-прикладное искусство</a:t>
            </a:r>
            <a:endParaRPr lang="en-US" sz="4000" b="1" dirty="0">
              <a:solidFill>
                <a:srgbClr val="04105A"/>
              </a:solidFill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063229"/>
            <a:ext cx="6172200" cy="490524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Ставим цели…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5900" y="1660911"/>
            <a:ext cx="6172200" cy="3790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Домыслите, используя слова помощники</a:t>
            </a:r>
          </a:p>
          <a:p>
            <a:pPr>
              <a:buNone/>
            </a:pPr>
            <a:r>
              <a:rPr lang="ru-RU" sz="4050" b="1" i="1" dirty="0"/>
              <a:t>                             Познакомимся…</a:t>
            </a:r>
          </a:p>
          <a:p>
            <a:pPr>
              <a:buNone/>
            </a:pPr>
            <a:r>
              <a:rPr lang="ru-RU" sz="4050" b="1" i="1" dirty="0"/>
              <a:t>                          Научимся…</a:t>
            </a:r>
          </a:p>
          <a:p>
            <a:pPr>
              <a:buNone/>
            </a:pPr>
            <a:r>
              <a:rPr lang="ru-RU" b="1" dirty="0"/>
              <a:t>Чтобы достичь цели нужно</a:t>
            </a:r>
          </a:p>
          <a:p>
            <a:pPr lvl="0"/>
            <a:r>
              <a:rPr lang="ru-RU" dirty="0"/>
              <a:t>Будь доброжелательным</a:t>
            </a:r>
          </a:p>
          <a:p>
            <a:pPr lvl="0"/>
            <a:r>
              <a:rPr lang="ru-RU" dirty="0"/>
              <a:t>Уметь слушать и слышать других</a:t>
            </a:r>
          </a:p>
          <a:p>
            <a:pPr lvl="0"/>
            <a:r>
              <a:rPr lang="ru-RU" dirty="0"/>
              <a:t>Не перебивать, не выкрикивать</a:t>
            </a:r>
          </a:p>
          <a:p>
            <a:pPr lvl="0"/>
            <a:r>
              <a:rPr lang="ru-RU" dirty="0"/>
              <a:t>Не смеяться над чужими ошибками</a:t>
            </a:r>
          </a:p>
        </p:txBody>
      </p:sp>
    </p:spTree>
    <p:extLst>
      <p:ext uri="{BB962C8B-B14F-4D97-AF65-F5344CB8AC3E}">
        <p14:creationId xmlns:p14="http://schemas.microsoft.com/office/powerpoint/2010/main" val="93583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24011-9246-4BAA-9361-7441CC34A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Где мы можем найти информацию?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05315C-BA4B-430A-9249-9FDF4118B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292191C-89C5-434E-9FD2-605980C63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83" y="1700808"/>
            <a:ext cx="3317417" cy="24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DABBD50-5C1C-4F6B-B301-63CE18711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67" y="2456892"/>
            <a:ext cx="2390258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1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150" y="18732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Бывают крылья у художников, </a:t>
            </a:r>
          </a:p>
          <a:p>
            <a:pPr marL="0" indent="0">
              <a:buNone/>
            </a:pPr>
            <a:r>
              <a:rPr lang="ru-RU" dirty="0"/>
              <a:t>Портных и железнодорожников,</a:t>
            </a:r>
          </a:p>
          <a:p>
            <a:pPr marL="0" indent="0">
              <a:buNone/>
            </a:pPr>
            <a:r>
              <a:rPr lang="ru-RU" dirty="0"/>
              <a:t>Но лишь художники открыли, </a:t>
            </a:r>
          </a:p>
          <a:p>
            <a:pPr marL="0" indent="0">
              <a:buNone/>
            </a:pPr>
            <a:r>
              <a:rPr lang="ru-RU" dirty="0"/>
              <a:t>Как прорастают эти крылья.</a:t>
            </a:r>
          </a:p>
          <a:p>
            <a:pPr marL="0" indent="0">
              <a:buNone/>
            </a:pPr>
            <a:r>
              <a:rPr lang="ru-RU" dirty="0"/>
              <a:t>А прорастают они так, </a:t>
            </a:r>
          </a:p>
          <a:p>
            <a:pPr marL="0" indent="0">
              <a:buNone/>
            </a:pPr>
            <a:r>
              <a:rPr lang="ru-RU" dirty="0"/>
              <a:t>Из ничего, из неоткуда.</a:t>
            </a:r>
          </a:p>
          <a:p>
            <a:pPr marL="0" indent="0">
              <a:buNone/>
            </a:pPr>
            <a:r>
              <a:rPr lang="ru-RU" dirty="0"/>
              <a:t>Нет объяснения у чуда,</a:t>
            </a:r>
          </a:p>
          <a:p>
            <a:pPr marL="0" indent="0">
              <a:buNone/>
            </a:pPr>
            <a:r>
              <a:rPr lang="ru-RU" dirty="0"/>
              <a:t>И я на это не мастак.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46400" y="4364322"/>
            <a:ext cx="6083300" cy="226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 ДПИ создают среду, украшают быт, делают нашу жизнь более привлекательной и праздничной. Самое главное, это искусство организует общение людей, помогает им понять друг друга. У каждого народа есть свои формы предметов, свои орнаменты, свои образы и мотивы. Используются и различные материалы: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 какие материалы используют художники ДПИ?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2" t="5286" b="7420"/>
          <a:stretch/>
        </p:blipFill>
        <p:spPr>
          <a:xfrm>
            <a:off x="6317388" y="330199"/>
            <a:ext cx="2508438" cy="2477729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/>
          <a:srcRect l="344" t="15626" r="-344" b="6407"/>
          <a:stretch/>
        </p:blipFill>
        <p:spPr bwMode="auto">
          <a:xfrm>
            <a:off x="4345879" y="2197759"/>
            <a:ext cx="1971509" cy="198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508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09344"/>
            <a:ext cx="8705088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792E61"/>
                </a:solidFill>
              </a:rPr>
              <a:t>Декоративно-прикладное искусство:</a:t>
            </a:r>
            <a:endParaRPr lang="en-US" b="1" dirty="0">
              <a:solidFill>
                <a:srgbClr val="792E61"/>
              </a:solidFill>
            </a:endParaRPr>
          </a:p>
        </p:txBody>
      </p:sp>
      <p:grpSp>
        <p:nvGrpSpPr>
          <p:cNvPr id="81" name="Group 2"/>
          <p:cNvGrpSpPr>
            <a:grpSpLocks/>
          </p:cNvGrpSpPr>
          <p:nvPr/>
        </p:nvGrpSpPr>
        <p:grpSpPr bwMode="auto">
          <a:xfrm>
            <a:off x="1996440" y="4276344"/>
            <a:ext cx="5105400" cy="555625"/>
            <a:chOff x="1248" y="1440"/>
            <a:chExt cx="3216" cy="350"/>
          </a:xfrm>
        </p:grpSpPr>
        <p:sp>
          <p:nvSpPr>
            <p:cNvPr id="82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4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7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Гобелен</a:t>
              </a:r>
              <a:endParaRPr lang="en-US" sz="2400" dirty="0"/>
            </a:p>
          </p:txBody>
        </p:sp>
        <p:sp>
          <p:nvSpPr>
            <p:cNvPr id="85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86" name="Group 7"/>
          <p:cNvGrpSpPr>
            <a:grpSpLocks/>
          </p:cNvGrpSpPr>
          <p:nvPr/>
        </p:nvGrpSpPr>
        <p:grpSpPr bwMode="auto">
          <a:xfrm>
            <a:off x="1996440" y="1761744"/>
            <a:ext cx="5105400" cy="555625"/>
            <a:chOff x="1248" y="2030"/>
            <a:chExt cx="3216" cy="350"/>
          </a:xfrm>
        </p:grpSpPr>
        <p:sp>
          <p:nvSpPr>
            <p:cNvPr id="87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9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9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Керамика</a:t>
              </a:r>
              <a:endParaRPr lang="en-US" sz="2400" dirty="0"/>
            </a:p>
          </p:txBody>
        </p:sp>
        <p:sp>
          <p:nvSpPr>
            <p:cNvPr id="90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91" name="Group 12"/>
          <p:cNvGrpSpPr>
            <a:grpSpLocks/>
          </p:cNvGrpSpPr>
          <p:nvPr/>
        </p:nvGrpSpPr>
        <p:grpSpPr bwMode="auto">
          <a:xfrm>
            <a:off x="1996440" y="2599944"/>
            <a:ext cx="5105400" cy="555625"/>
            <a:chOff x="1248" y="2640"/>
            <a:chExt cx="3216" cy="350"/>
          </a:xfrm>
        </p:grpSpPr>
        <p:sp>
          <p:nvSpPr>
            <p:cNvPr id="92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4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20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Художественное стекло</a:t>
              </a:r>
              <a:endParaRPr lang="en-US" sz="2400" dirty="0"/>
            </a:p>
          </p:txBody>
        </p:sp>
        <p:sp>
          <p:nvSpPr>
            <p:cNvPr id="95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6" name="Group 17"/>
          <p:cNvGrpSpPr>
            <a:grpSpLocks/>
          </p:cNvGrpSpPr>
          <p:nvPr/>
        </p:nvGrpSpPr>
        <p:grpSpPr bwMode="auto">
          <a:xfrm>
            <a:off x="1996440" y="3438144"/>
            <a:ext cx="5105400" cy="555625"/>
            <a:chOff x="1248" y="3230"/>
            <a:chExt cx="3216" cy="350"/>
          </a:xfrm>
        </p:grpSpPr>
        <p:sp>
          <p:nvSpPr>
            <p:cNvPr id="97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9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97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Художественная ковка</a:t>
              </a:r>
              <a:endParaRPr lang="en-US" sz="2400" dirty="0"/>
            </a:p>
          </p:txBody>
        </p:sp>
        <p:sp>
          <p:nvSpPr>
            <p:cNvPr id="100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  <p:grpSp>
        <p:nvGrpSpPr>
          <p:cNvPr id="101" name="Group 22"/>
          <p:cNvGrpSpPr>
            <a:grpSpLocks/>
          </p:cNvGrpSpPr>
          <p:nvPr/>
        </p:nvGrpSpPr>
        <p:grpSpPr bwMode="auto">
          <a:xfrm>
            <a:off x="1996440" y="5136769"/>
            <a:ext cx="5105400" cy="555625"/>
            <a:chOff x="1248" y="3230"/>
            <a:chExt cx="3216" cy="350"/>
          </a:xfrm>
        </p:grpSpPr>
        <p:sp>
          <p:nvSpPr>
            <p:cNvPr id="102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5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Батик</a:t>
              </a:r>
              <a:endParaRPr lang="en-US" sz="2400" dirty="0"/>
            </a:p>
          </p:txBody>
        </p:sp>
        <p:sp>
          <p:nvSpPr>
            <p:cNvPr id="105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8284"/>
            <a:ext cx="7886700" cy="1238591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Керамика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 rotWithShape="1">
          <a:blip r:embed="rId2"/>
          <a:srcRect r="2258"/>
          <a:stretch/>
        </p:blipFill>
        <p:spPr bwMode="auto">
          <a:xfrm>
            <a:off x="5168825" y="3854155"/>
            <a:ext cx="3660385" cy="280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/>
          <a:srcRect l="344" t="15626" r="-344" b="6407"/>
          <a:stretch/>
        </p:blipFill>
        <p:spPr bwMode="auto">
          <a:xfrm>
            <a:off x="5168825" y="165100"/>
            <a:ext cx="3447002" cy="347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66207" y="165100"/>
            <a:ext cx="220214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керамика?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4000" y="1401048"/>
            <a:ext cx="4572000" cy="12631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керамика – это изделие из обожжённой глины. Глина бывает различной по-своему качеству: более белая и более тонкая, из неё изготавливают фаянс 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фарфор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56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134</TotalTime>
  <Words>590</Words>
  <Application>Microsoft Office PowerPoint</Application>
  <PresentationFormat>Экран (4:3)</PresentationFormat>
  <Paragraphs>82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Garamond</vt:lpstr>
      <vt:lpstr>Times New Roman</vt:lpstr>
      <vt:lpstr>Натуральные материалы</vt:lpstr>
      <vt:lpstr>«Современное выставочное декоративно- прикладное искусство»</vt:lpstr>
      <vt:lpstr>Презентация PowerPoint</vt:lpstr>
      <vt:lpstr>  декоративно-прикладное искусство».</vt:lpstr>
      <vt:lpstr>Современное выставочное декоративно-прикладное искусство</vt:lpstr>
      <vt:lpstr>Ставим цели…</vt:lpstr>
      <vt:lpstr>Где мы можем найти информацию?</vt:lpstr>
      <vt:lpstr>Презентация PowerPoint</vt:lpstr>
      <vt:lpstr>Декоративно-прикладное искусство:</vt:lpstr>
      <vt:lpstr>Керамика</vt:lpstr>
      <vt:lpstr>Фаянс</vt:lpstr>
      <vt:lpstr>Фарфор</vt:lpstr>
      <vt:lpstr>Майолика</vt:lpstr>
      <vt:lpstr>Терракота</vt:lpstr>
      <vt:lpstr>Терракотовая армия</vt:lpstr>
      <vt:lpstr>Художественное стекло</vt:lpstr>
      <vt:lpstr>Гутное стекло</vt:lpstr>
      <vt:lpstr>Художественная ковка</vt:lpstr>
      <vt:lpstr>Литьё </vt:lpstr>
      <vt:lpstr>Гобелен </vt:lpstr>
      <vt:lpstr>Батик </vt:lpstr>
      <vt:lpstr>             Вывод:  Выставочная деятельность – это упорный, напряженный труд, в результате которого рождаются авторские вещи. В отличие от предметов массового производства авторские вещи всегда неповторимы. Они сохраняют творческую индивидуальность и становятся продолжением личности художника.   Современные художники-профессионалы нередко обращаются к русской старине, к традиционным образам и сюжетам народного искусства. </vt:lpstr>
      <vt:lpstr>   Задание:  по шаблону создайте эскиз предмета ДПИ, используя различные техники.</vt:lpstr>
      <vt:lpstr>Закончите предложения….</vt:lpstr>
      <vt:lpstr>Рефлексия.</vt:lpstr>
      <vt:lpstr>Презентация PowerPoint</vt:lpstr>
      <vt:lpstr>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111</cp:lastModifiedBy>
  <cp:revision>42</cp:revision>
  <dcterms:created xsi:type="dcterms:W3CDTF">2018-09-04T12:10:47Z</dcterms:created>
  <dcterms:modified xsi:type="dcterms:W3CDTF">2022-11-02T07:52:17Z</dcterms:modified>
  <cp:contentStatus/>
</cp:coreProperties>
</file>