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61"/>
  </p:notesMasterIdLst>
  <p:sldIdLst>
    <p:sldId id="320" r:id="rId2"/>
    <p:sldId id="308" r:id="rId3"/>
    <p:sldId id="321" r:id="rId4"/>
    <p:sldId id="306" r:id="rId5"/>
    <p:sldId id="258" r:id="rId6"/>
    <p:sldId id="307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05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50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AF46C-386D-4E3F-8ADD-F59473BF0179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9DB2E-5656-4FBC-9064-E2050E510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651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3EE30B-3AAF-41A3-B50F-A7265C34900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ru-RU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F3271A-E101-4991-8838-4909F6EF9C6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ru-RU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FAE80-D2A5-40DF-88E2-18C007AF8A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9A9E-8681-46E8-AE40-C2C55123C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170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FAE80-D2A5-40DF-88E2-18C007AF8A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9A9E-8681-46E8-AE40-C2C55123C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516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FAE80-D2A5-40DF-88E2-18C007AF8A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9A9E-8681-46E8-AE40-C2C55123C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774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021C5-B49E-4669-B569-5745432DBD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9883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A18B9-04E2-4FF4-883C-4BA03BEE82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81755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28F7E-5361-4211-B5F4-C7EBD2E863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89145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FDE6-9B07-4515-82E8-5779FAD9D0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65757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8229600" cy="2262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862388"/>
            <a:ext cx="8229600" cy="2263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203950"/>
            <a:ext cx="25908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C186E1-3674-4FCC-990B-BEA2B8E0FB81}" type="datetimeFigureOut">
              <a:rPr lang="ru-RU"/>
              <a:pPr>
                <a:defRPr/>
              </a:pPr>
              <a:t>02.11.2022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133600" y="6203950"/>
            <a:ext cx="35814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181725"/>
            <a:ext cx="609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91863-88A1-4784-8E33-03EB630809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09252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C9CA3-30BB-422C-AE86-DA88B717DB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722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FAE80-D2A5-40DF-88E2-18C007AF8A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9A9E-8681-46E8-AE40-C2C55123C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558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FAE80-D2A5-40DF-88E2-18C007AF8A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9A9E-8681-46E8-AE40-C2C55123C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407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FAE80-D2A5-40DF-88E2-18C007AF8A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9A9E-8681-46E8-AE40-C2C55123C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907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FAE80-D2A5-40DF-88E2-18C007AF8A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9A9E-8681-46E8-AE40-C2C55123C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728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FAE80-D2A5-40DF-88E2-18C007AF8A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9A9E-8681-46E8-AE40-C2C55123C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749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FAE80-D2A5-40DF-88E2-18C007AF8A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9A9E-8681-46E8-AE40-C2C55123C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204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FAE80-D2A5-40DF-88E2-18C007AF8A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9A9E-8681-46E8-AE40-C2C55123C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127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FAE80-D2A5-40DF-88E2-18C007AF8A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9A9E-8681-46E8-AE40-C2C55123C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125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1FAE80-D2A5-40DF-88E2-18C007AF8A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59A9E-8681-46E8-AE40-C2C55123C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591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resh.edu.ru/subject/lesson/7891/main/308971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youtube.com/watch?v=iTynmiXVpXQ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sinsam.kirsoft.com.ru/images/000078-000082S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://alocvet.narod.ru/lib/two/6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hyperlink" Target="http://img0.liveinternet.ru/images/attach/b/2/21/940/21940716_venecianov2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hyperlink" Target="http://900igr.net/data/russkie-khudozhniki/Russkie-khudozhniki-2.files/0011-021-Venetsianov-Na-pashne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hyperlink" Target="http://img1.liveinternet.ru/images/foto/b/1/281/1754281/f_6925513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hyperlink" Target="http://www.belcanto.ru/pic/demon.jpg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0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3" y="56397"/>
            <a:ext cx="6858000" cy="2387600"/>
          </a:xfrm>
        </p:spPr>
        <p:txBody>
          <a:bodyPr>
            <a:normAutofit fontScale="90000"/>
          </a:bodyPr>
          <a:lstStyle/>
          <a:p>
            <a:r>
              <a:rPr lang="ru-RU" sz="4800" b="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 pitchFamily="34" charset="0"/>
                <a:cs typeface="Arial"/>
              </a:rPr>
              <a:t>«Жанры и их виды в изобразительном искусстве»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6097" y="23570"/>
            <a:ext cx="7848872" cy="1655762"/>
          </a:xfrm>
        </p:spPr>
        <p:txBody>
          <a:bodyPr/>
          <a:lstStyle/>
          <a:p>
            <a:r>
              <a:rPr lang="ru-RU" dirty="0" smtClean="0"/>
              <a:t>Муниципальное автономное учреждение </a:t>
            </a:r>
          </a:p>
          <a:p>
            <a:r>
              <a:rPr lang="ru-RU" dirty="0" smtClean="0"/>
              <a:t>Средняя общеобразовательная школа №219</a:t>
            </a:r>
          </a:p>
          <a:p>
            <a:endParaRPr lang="ru-RU" dirty="0"/>
          </a:p>
        </p:txBody>
      </p:sp>
      <p:pic>
        <p:nvPicPr>
          <p:cNvPr id="4" name="Picture 13" descr="Рисунок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570894"/>
            <a:ext cx="2904689" cy="3221608"/>
          </a:xfrm>
          <a:prstGeom prst="roundRect">
            <a:avLst>
              <a:gd name="adj" fmla="val 103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10" descr="Рисунок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068960"/>
            <a:ext cx="2644492" cy="31937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17" descr="Рисунок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1268" y="2060848"/>
            <a:ext cx="2380041" cy="38585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9396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63" y="642938"/>
            <a:ext cx="8286750" cy="5602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charset="0"/>
              </a:rPr>
              <a:t>Жанр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 </a:t>
            </a:r>
            <a:r>
              <a:rPr lang="ru-RU" sz="4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- </a:t>
            </a:r>
            <a:r>
              <a:rPr lang="ru-RU" sz="5400" i="1" dirty="0">
                <a:latin typeface="+mn-lt"/>
                <a:cs typeface="Arial" charset="0"/>
              </a:rPr>
              <a:t>это в</a:t>
            </a:r>
            <a:r>
              <a:rPr lang="ru-RU" sz="5400" i="1" dirty="0">
                <a:latin typeface="+mn-lt"/>
              </a:rPr>
              <a:t>ид художественных произведений, характеризующийся определенными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i="1" dirty="0">
                <a:latin typeface="+mn-lt"/>
              </a:rPr>
              <a:t> темами.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6093296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https://resh.edu.ru/subject/lesson/7891/main/308971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9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964613" cy="1066800"/>
          </a:xfrm>
          <a:ln w="6350" cap="rnd"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Анималистический жанр</a:t>
            </a:r>
            <a:endParaRPr lang="ru-RU" sz="3600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9" name="Picture 10" descr="Рисунок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143125"/>
            <a:ext cx="3792538" cy="2073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2875" y="1143000"/>
            <a:ext cx="82867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sz="2800" i="1">
                <a:latin typeface="Constantia" pitchFamily="18" charset="0"/>
              </a:rPr>
              <a:t>Жанр изобразительного искусства,  главные герои  которого- животные</a:t>
            </a: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2" t="1675" r="5492" b="11435"/>
          <a:stretch>
            <a:fillRect/>
          </a:stretch>
        </p:blipFill>
        <p:spPr bwMode="auto">
          <a:xfrm>
            <a:off x="5580063" y="1989138"/>
            <a:ext cx="3198812" cy="462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5" t="76848" r="43245"/>
          <a:stretch>
            <a:fillRect/>
          </a:stretch>
        </p:blipFill>
        <p:spPr bwMode="auto">
          <a:xfrm>
            <a:off x="2051050" y="4121150"/>
            <a:ext cx="3313113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811692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964613" cy="1066800"/>
          </a:xfrm>
          <a:ln w="6350" cap="rnd"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99CC00"/>
                </a:solidFill>
              </a:rPr>
              <a:t> </a:t>
            </a:r>
            <a:r>
              <a:rPr lang="ru-RU" sz="54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Анималистический жанр</a:t>
            </a:r>
            <a:endParaRPr lang="ru-RU" sz="3600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2875" y="1143000"/>
            <a:ext cx="82867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/>
              <a:t>По праву считается одним из самых древних</a:t>
            </a:r>
          </a:p>
          <a:p>
            <a:r>
              <a:rPr lang="ru-RU" sz="2800"/>
              <a:t> </a:t>
            </a:r>
            <a:r>
              <a:rPr lang="en-US" sz="2800"/>
              <a:t>animal-</a:t>
            </a:r>
            <a:r>
              <a:rPr lang="ru-RU" sz="2800"/>
              <a:t>животное</a:t>
            </a:r>
          </a:p>
        </p:txBody>
      </p:sp>
      <p:pic>
        <p:nvPicPr>
          <p:cNvPr id="18436" name="Picture 2" descr="D:\сфинкс-твари-мифический-163681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763" y="2276475"/>
            <a:ext cx="662305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Box 1"/>
          <p:cNvSpPr txBox="1">
            <a:spLocks noChangeArrowheads="1"/>
          </p:cNvSpPr>
          <p:nvPr/>
        </p:nvSpPr>
        <p:spPr bwMode="auto">
          <a:xfrm>
            <a:off x="2051050" y="2538413"/>
            <a:ext cx="4819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/>
              <a:t>Сфинкс –человек-животное</a:t>
            </a:r>
          </a:p>
        </p:txBody>
      </p:sp>
    </p:spTree>
    <p:extLst>
      <p:ext uri="{BB962C8B-B14F-4D97-AF65-F5344CB8AC3E}">
        <p14:creationId xmlns:p14="http://schemas.microsoft.com/office/powerpoint/2010/main" val="318696081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graycell.ru/picture/big/kentav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557338"/>
            <a:ext cx="518477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80696"/>
          </a:xfrm>
          <a:extLst/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В греческой культуре Кентавр – человек-животное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666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00200"/>
            <a:ext cx="4038600" cy="45259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z="3300" smtClean="0"/>
          </a:p>
          <a:p>
            <a:pPr eaLnBrk="1" hangingPunct="1"/>
            <a:endParaRPr lang="ru-RU" sz="3300" smtClean="0"/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357188" y="642938"/>
            <a:ext cx="326866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B0F0"/>
                </a:solidFill>
                <a:latin typeface="+mn-lt"/>
              </a:rPr>
              <a:t>Франц Марк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B0F0"/>
                </a:solidFill>
                <a:latin typeface="+mn-lt"/>
              </a:rPr>
              <a:t>«Кот на желтой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B0F0"/>
                </a:solidFill>
                <a:latin typeface="+mn-lt"/>
              </a:rPr>
              <a:t> подушке»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49163" name="Text Box 11"/>
          <p:cNvSpPr txBox="1">
            <a:spLocks noChangeArrowheads="1"/>
          </p:cNvSpPr>
          <p:nvPr/>
        </p:nvSpPr>
        <p:spPr bwMode="auto">
          <a:xfrm>
            <a:off x="4572000" y="4221163"/>
            <a:ext cx="4319588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B0F0"/>
                </a:solidFill>
                <a:latin typeface="+mn-lt"/>
              </a:rPr>
              <a:t>Гапар Айтиев </a:t>
            </a: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B0F0"/>
                </a:solidFill>
                <a:latin typeface="+mn-lt"/>
              </a:rPr>
              <a:t>«Полдень на Иссык-Куле» </a:t>
            </a:r>
          </a:p>
        </p:txBody>
      </p:sp>
      <p:pic>
        <p:nvPicPr>
          <p:cNvPr id="49165" name="Picture 13" descr="Рисунок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286000"/>
            <a:ext cx="3870325" cy="4292600"/>
          </a:xfrm>
          <a:prstGeom prst="roundRect">
            <a:avLst>
              <a:gd name="adj" fmla="val 103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9167" name="Picture 15" descr="Рисунок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1196975"/>
            <a:ext cx="4608513" cy="2900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2558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0" grpId="0"/>
      <p:bldP spid="491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707188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Евгений </a:t>
            </a:r>
            <a:r>
              <a:rPr lang="ru-RU" sz="4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Чарушин</a:t>
            </a:r>
            <a:endParaRPr lang="ru-RU" sz="4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3" name="Picture 6" descr="image04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700213"/>
            <a:ext cx="3378200" cy="4794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4" name="Picture 9" descr="bcd1ed0cb45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140200" y="1412875"/>
            <a:ext cx="2144713" cy="2952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6" name="Picture 11" descr="normal_vorob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>
          <a:xfrm>
            <a:off x="5853327" y="3938588"/>
            <a:ext cx="1628345" cy="2187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5" name="Picture 10" descr="e8b41aca27b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25" y="500063"/>
            <a:ext cx="1893888" cy="28082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688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7" t="23900" r="1416" b="50339"/>
          <a:stretch>
            <a:fillRect/>
          </a:stretch>
        </p:blipFill>
        <p:spPr bwMode="auto">
          <a:xfrm>
            <a:off x="1619250" y="3255963"/>
            <a:ext cx="5759450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" t="72194" r="32703" b="1935"/>
          <a:stretch>
            <a:fillRect/>
          </a:stretch>
        </p:blipFill>
        <p:spPr bwMode="auto">
          <a:xfrm rot="-636341">
            <a:off x="338138" y="525463"/>
            <a:ext cx="5049837" cy="313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3" t="6694" r="11455" b="17694"/>
          <a:stretch>
            <a:fillRect/>
          </a:stretch>
        </p:blipFill>
        <p:spPr bwMode="auto">
          <a:xfrm rot="528774">
            <a:off x="6061075" y="196850"/>
            <a:ext cx="2881313" cy="3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099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0" y="1785938"/>
            <a:ext cx="4500563" cy="28575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100" b="1" dirty="0" smtClean="0">
                <a:solidFill>
                  <a:schemeClr val="tx1"/>
                </a:solidFill>
              </a:rPr>
              <a:t>жанр,  основой которого является изображение человека либо группы людей, существующих или существовавших реально</a:t>
            </a:r>
            <a:endParaRPr lang="ru-RU" sz="31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5" y="928688"/>
            <a:ext cx="3786188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Портрет</a:t>
            </a:r>
            <a:r>
              <a:rPr lang="ru-RU" sz="5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- </a:t>
            </a:r>
            <a:endParaRPr lang="ru-RU" sz="5400" dirty="0">
              <a:latin typeface="+mn-lt"/>
            </a:endParaRPr>
          </a:p>
        </p:txBody>
      </p:sp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1" r="7861" b="6667"/>
          <a:stretch>
            <a:fillRect/>
          </a:stretch>
        </p:blipFill>
        <p:spPr bwMode="auto">
          <a:xfrm>
            <a:off x="107950" y="1557338"/>
            <a:ext cx="3816350" cy="497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4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11960" y="704088"/>
            <a:ext cx="4824536" cy="3877040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dirty="0">
                <a:solidFill>
                  <a:schemeClr val="tx1"/>
                </a:solidFill>
              </a:rPr>
              <a:t>Важнейшим условием портретности является сходство изображения с портретируемым, причем не только внешнее, здесь важно правдиво раскрыть духовный мир конкретного человека. </a:t>
            </a:r>
          </a:p>
        </p:txBody>
      </p:sp>
      <p:pic>
        <p:nvPicPr>
          <p:cNvPr id="6" name="Picture 10" descr="Рисунок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642938"/>
            <a:ext cx="3714750" cy="4486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5750" y="5143500"/>
            <a:ext cx="53435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поясной портрет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42875" y="5643563"/>
            <a:ext cx="8821738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1C5D62"/>
                </a:solidFill>
                <a:latin typeface="+mn-lt"/>
              </a:rPr>
              <a:t> </a:t>
            </a: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Владимир</a:t>
            </a: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latin typeface="+mn-lt"/>
              </a:rPr>
              <a:t> </a:t>
            </a: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Боровиковский. 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«Портрет М. И. Лопухиной». </a:t>
            </a:r>
          </a:p>
        </p:txBody>
      </p:sp>
    </p:spTree>
    <p:extLst>
      <p:ext uri="{BB962C8B-B14F-4D97-AF65-F5344CB8AC3E}">
        <p14:creationId xmlns:p14="http://schemas.microsoft.com/office/powerpoint/2010/main" val="90257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5724525" y="857250"/>
            <a:ext cx="3419475" cy="1714500"/>
          </a:xfrm>
          <a:ln w="6350" cap="rnd">
            <a:miter lim="800000"/>
            <a:headEnd/>
            <a:tailEnd/>
          </a:ln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</a:rPr>
              <a:t>Д. Левицкий </a:t>
            </a:r>
            <a:b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</a:rPr>
            </a:b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</a:rPr>
              <a:t>«Портрет </a:t>
            </a:r>
            <a:r>
              <a:rPr lang="ru-RU" sz="31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</a:rPr>
              <a:t>М.А.Дьяковой</a:t>
            </a: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</a:rPr>
              <a:t>»</a:t>
            </a:r>
          </a:p>
        </p:txBody>
      </p:sp>
      <p:sp>
        <p:nvSpPr>
          <p:cNvPr id="77834" name="Text Box 10"/>
          <p:cNvSpPr txBox="1">
            <a:spLocks noChangeArrowheads="1"/>
          </p:cNvSpPr>
          <p:nvPr/>
        </p:nvSpPr>
        <p:spPr bwMode="auto">
          <a:xfrm>
            <a:off x="3714750" y="523875"/>
            <a:ext cx="35067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погрудный портрет</a:t>
            </a:r>
          </a:p>
        </p:txBody>
      </p:sp>
      <p:pic>
        <p:nvPicPr>
          <p:cNvPr id="77837" name="Picture 13" descr="Рисунок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85750"/>
            <a:ext cx="3035300" cy="3208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7838" name="Picture 14" descr="Рисунок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3071813"/>
            <a:ext cx="2857500" cy="3305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7839" name="Text Box 15"/>
          <p:cNvSpPr txBox="1">
            <a:spLocks noChangeArrowheads="1"/>
          </p:cNvSpPr>
          <p:nvPr/>
        </p:nvSpPr>
        <p:spPr bwMode="auto">
          <a:xfrm>
            <a:off x="1285875" y="4000500"/>
            <a:ext cx="4367213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И. Крамской. </a:t>
            </a: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«Портрет </a:t>
            </a: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Л. Н. Толстого».</a:t>
            </a:r>
          </a:p>
        </p:txBody>
      </p:sp>
      <p:sp>
        <p:nvSpPr>
          <p:cNvPr id="77840" name="Text Box 16"/>
          <p:cNvSpPr txBox="1">
            <a:spLocks noChangeArrowheads="1"/>
          </p:cNvSpPr>
          <p:nvPr/>
        </p:nvSpPr>
        <p:spPr bwMode="auto">
          <a:xfrm>
            <a:off x="323850" y="5876925"/>
            <a:ext cx="4676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поясной портрет</a:t>
            </a:r>
          </a:p>
        </p:txBody>
      </p:sp>
    </p:spTree>
    <p:extLst>
      <p:ext uri="{BB962C8B-B14F-4D97-AF65-F5344CB8AC3E}">
        <p14:creationId xmlns:p14="http://schemas.microsoft.com/office/powerpoint/2010/main" val="337861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7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7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7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7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4" grpId="0"/>
      <p:bldP spid="77839" grpId="0"/>
      <p:bldP spid="778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1317" y="319943"/>
            <a:ext cx="8229600" cy="4389120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www.youtube.com/watch?v=iTynmiXVpXQ</a:t>
            </a:r>
            <a:endParaRPr lang="en-US" dirty="0" smtClean="0"/>
          </a:p>
          <a:p>
            <a:r>
              <a:rPr lang="ru-RU" dirty="0" smtClean="0"/>
              <a:t>О каких жанрах нам рассказал мультфильм?</a:t>
            </a:r>
            <a:endParaRPr lang="ru-RU" dirty="0"/>
          </a:p>
        </p:txBody>
      </p:sp>
      <p:pic>
        <p:nvPicPr>
          <p:cNvPr id="4" name="Picture 13" descr="Рисунок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514503"/>
            <a:ext cx="2904689" cy="3221608"/>
          </a:xfrm>
          <a:prstGeom prst="roundRect">
            <a:avLst>
              <a:gd name="adj" fmla="val 103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10" descr="Рисунок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3969" y="1505459"/>
            <a:ext cx="2644492" cy="31937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17" descr="Рисунок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5112" y="1916832"/>
            <a:ext cx="2756197" cy="4468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0107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992938" y="857250"/>
            <a:ext cx="2151062" cy="1928813"/>
          </a:xfrm>
          <a:ln w="6350" cap="rnd"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1C5D62"/>
                </a:solidFill>
              </a:rPr>
              <a:t> </a:t>
            </a: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</a:rPr>
              <a:t>В.Серов</a:t>
            </a:r>
            <a:b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</a:rPr>
            </a:b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</a:rPr>
              <a:t>«Девушка, </a:t>
            </a:r>
            <a:b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</a:rPr>
            </a:b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</a:rPr>
              <a:t>освещённая </a:t>
            </a:r>
            <a:b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</a:rPr>
            </a:b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</a:rPr>
              <a:t>солнцем». </a:t>
            </a: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3419475" y="188913"/>
            <a:ext cx="4643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Поколенный портрет</a:t>
            </a:r>
          </a:p>
        </p:txBody>
      </p:sp>
      <p:pic>
        <p:nvPicPr>
          <p:cNvPr id="80907" name="Picture 11" descr="Рисунок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642938"/>
            <a:ext cx="2892425" cy="3162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12" descr="Рисунок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75" y="2000250"/>
            <a:ext cx="2655888" cy="4302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2919413" y="5300663"/>
            <a:ext cx="2743200" cy="103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однофигурный </a:t>
            </a:r>
          </a:p>
          <a:p>
            <a:pPr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портрет</a:t>
            </a: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1214438" y="4508500"/>
            <a:ext cx="45100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Жан-Этьен Лиотар «Шоколадница»</a:t>
            </a:r>
          </a:p>
        </p:txBody>
      </p:sp>
    </p:spTree>
    <p:extLst>
      <p:ext uri="{BB962C8B-B14F-4D97-AF65-F5344CB8AC3E}">
        <p14:creationId xmlns:p14="http://schemas.microsoft.com/office/powerpoint/2010/main" val="129600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2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3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4211638" cy="3875087"/>
          </a:xfrm>
          <a:ln w="6350" cap="rnd"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</a:rPr>
              <a:t> </a:t>
            </a:r>
          </a:p>
        </p:txBody>
      </p:sp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250825" y="5546725"/>
            <a:ext cx="3673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парный портрет</a:t>
            </a:r>
          </a:p>
        </p:txBody>
      </p:sp>
      <p:sp>
        <p:nvSpPr>
          <p:cNvPr id="83983" name="Text Box 15"/>
          <p:cNvSpPr txBox="1">
            <a:spLocks noChangeArrowheads="1"/>
          </p:cNvSpPr>
          <p:nvPr/>
        </p:nvSpPr>
        <p:spPr bwMode="auto">
          <a:xfrm>
            <a:off x="0" y="0"/>
            <a:ext cx="37798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Ханс Хольбейн-младший. «Портрет французских послов»</a:t>
            </a:r>
          </a:p>
        </p:txBody>
      </p:sp>
      <p:pic>
        <p:nvPicPr>
          <p:cNvPr id="83985" name="Picture 17" descr="Рисунок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214438"/>
            <a:ext cx="3787775" cy="4151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3986" name="Picture 18" descr="Рисунок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571744"/>
            <a:ext cx="4352925" cy="3333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3987" name="Rectangle 19"/>
          <p:cNvSpPr>
            <a:spLocks noChangeArrowheads="1"/>
          </p:cNvSpPr>
          <p:nvPr/>
        </p:nvSpPr>
        <p:spPr bwMode="auto">
          <a:xfrm>
            <a:off x="5651500" y="1428750"/>
            <a:ext cx="31353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Ханс Тома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«Детский хоровод»</a:t>
            </a:r>
          </a:p>
        </p:txBody>
      </p:sp>
      <p:sp>
        <p:nvSpPr>
          <p:cNvPr id="83989" name="Rectangle 21"/>
          <p:cNvSpPr>
            <a:spLocks noChangeArrowheads="1"/>
          </p:cNvSpPr>
          <p:nvPr/>
        </p:nvSpPr>
        <p:spPr bwMode="auto">
          <a:xfrm>
            <a:off x="4429125" y="214313"/>
            <a:ext cx="4391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групповой  портрет</a:t>
            </a:r>
          </a:p>
        </p:txBody>
      </p:sp>
    </p:spTree>
    <p:extLst>
      <p:ext uri="{BB962C8B-B14F-4D97-AF65-F5344CB8AC3E}">
        <p14:creationId xmlns:p14="http://schemas.microsoft.com/office/powerpoint/2010/main" val="344840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3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3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3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3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3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3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5" grpId="0"/>
      <p:bldP spid="83983" grpId="0"/>
      <p:bldP spid="83987" grpId="0"/>
      <p:bldP spid="8398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васнецов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25" y="357188"/>
            <a:ext cx="3505200" cy="5032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500188" y="5429250"/>
            <a:ext cx="6000750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В. Васнецов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«Автопортрет»</a:t>
            </a:r>
            <a:endParaRPr lang="ru-RU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144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500063" y="188913"/>
            <a:ext cx="7429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u="sng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Карикатура - 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07950" y="1000125"/>
            <a:ext cx="89281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i="1"/>
              <a:t>особый жанр графического искусства, построенный на использовании элементов сатиры и юмора. В карикатуре сознательно преувеличиваются, обостряются какие-либо внешние или внутренние черты персонажей или явлений.</a:t>
            </a:r>
            <a:endParaRPr lang="ru-RU" sz="2400" b="1" i="1">
              <a:latin typeface="Constantia" pitchFamily="18" charset="0"/>
            </a:endParaRPr>
          </a:p>
        </p:txBody>
      </p:sp>
      <p:pic>
        <p:nvPicPr>
          <p:cNvPr id="4" name="Picture 5" descr="шарж Оноре Домь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500313"/>
            <a:ext cx="3571875" cy="2730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85875" y="5214938"/>
            <a:ext cx="2571750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О. Домье «Адвокаты»</a:t>
            </a:r>
          </a:p>
        </p:txBody>
      </p:sp>
      <p:pic>
        <p:nvPicPr>
          <p:cNvPr id="6" name="Picture 4" descr="Оноре домь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4000500"/>
            <a:ext cx="3792537" cy="2443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857750" y="2428875"/>
            <a:ext cx="3643313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О. Домье</a:t>
            </a:r>
            <a:b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«Законодательное чрево»</a:t>
            </a:r>
          </a:p>
        </p:txBody>
      </p:sp>
    </p:spTree>
    <p:extLst>
      <p:ext uri="{BB962C8B-B14F-4D97-AF65-F5344CB8AC3E}">
        <p14:creationId xmlns:p14="http://schemas.microsoft.com/office/powerpoint/2010/main" val="83068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364354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dirty="0">
                <a:solidFill>
                  <a:schemeClr val="tx1"/>
                </a:solidFill>
              </a:rPr>
              <a:t>Графическая карикатура получает наибольшее распространение в периоды социальных конфликтов: восстаний, войн, революций</a:t>
            </a:r>
          </a:p>
        </p:txBody>
      </p:sp>
      <p:pic>
        <p:nvPicPr>
          <p:cNvPr id="30723" name="Picture 2" descr="http://s00.yaplakal.com/pics/pics_original/2/9/7/52777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00" y="2151063"/>
            <a:ext cx="6624638" cy="468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3053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4313" y="928688"/>
            <a:ext cx="87153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sz="2800" b="1">
                <a:latin typeface="Constantia" pitchFamily="18" charset="0"/>
              </a:rPr>
              <a:t>жанр или отдельное произведение, в котором основным предметом изображения является природа. </a:t>
            </a:r>
          </a:p>
        </p:txBody>
      </p:sp>
      <p:pic>
        <p:nvPicPr>
          <p:cNvPr id="4" name="Picture 5" descr="Картинка 4 из 17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928938"/>
            <a:ext cx="4486275" cy="3071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14375" y="6215063"/>
            <a:ext cx="67151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И. Шишкин  «Рожь»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86063" y="214313"/>
            <a:ext cx="3500437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u="sng" dirty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Пейзаж</a:t>
            </a:r>
          </a:p>
        </p:txBody>
      </p:sp>
      <p:pic>
        <p:nvPicPr>
          <p:cNvPr id="6" name="Picture 2" descr="G:\1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2000240"/>
            <a:ext cx="2668588" cy="3646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 flipH="1">
            <a:off x="5429250" y="5715000"/>
            <a:ext cx="3500438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А.Саврасов«Грачи</a:t>
            </a: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latin typeface="+mn-lt"/>
              </a:rPr>
              <a:t> </a:t>
            </a: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прилетели</a:t>
            </a: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latin typeface="+mn-lt"/>
              </a:rPr>
              <a:t>»</a:t>
            </a:r>
            <a:endParaRPr lang="ru-RU" sz="28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292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292864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dirty="0">
                <a:solidFill>
                  <a:schemeClr val="tx1"/>
                </a:solidFill>
              </a:rPr>
              <a:t>Пейзажный жанр возник в Европе сравнительно недавно, хотя в странах Азии он появился намного столетий раньше. Пейзаж очень богат разновидностями: сельский, городской, марина (итал. </a:t>
            </a:r>
            <a:r>
              <a:rPr lang="ru-RU" sz="3600" dirty="0" err="1">
                <a:solidFill>
                  <a:schemeClr val="tx1"/>
                </a:solidFill>
              </a:rPr>
              <a:t>marina</a:t>
            </a:r>
            <a:r>
              <a:rPr lang="ru-RU" sz="3600" dirty="0">
                <a:solidFill>
                  <a:schemeClr val="tx1"/>
                </a:solidFill>
              </a:rPr>
              <a:t> – морской). </a:t>
            </a: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562350"/>
            <a:ext cx="4202113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6" t="6667" b="11188"/>
          <a:stretch>
            <a:fillRect/>
          </a:stretch>
        </p:blipFill>
        <p:spPr bwMode="auto">
          <a:xfrm>
            <a:off x="4716463" y="3527425"/>
            <a:ext cx="423545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090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77" name="Picture 17" descr="Рисунок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430338"/>
            <a:ext cx="3143250" cy="5095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7778" name="Picture 18" descr="Рисунок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1285875"/>
            <a:ext cx="4738688" cy="3571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7780" name="Text Box 20"/>
          <p:cNvSpPr txBox="1">
            <a:spLocks noChangeArrowheads="1"/>
          </p:cNvSpPr>
          <p:nvPr/>
        </p:nvSpPr>
        <p:spPr bwMode="auto">
          <a:xfrm>
            <a:off x="0" y="260350"/>
            <a:ext cx="478631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И. Грабарь «Февральская лазурь»</a:t>
            </a:r>
          </a:p>
        </p:txBody>
      </p:sp>
      <p:sp>
        <p:nvSpPr>
          <p:cNvPr id="117782" name="Rectangle 22"/>
          <p:cNvSpPr>
            <a:spLocks noChangeArrowheads="1"/>
          </p:cNvSpPr>
          <p:nvPr/>
        </p:nvSpPr>
        <p:spPr bwMode="auto">
          <a:xfrm>
            <a:off x="4284663" y="5286375"/>
            <a:ext cx="43275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И. Шишкин  «Утро в сосновом лесу»</a:t>
            </a:r>
          </a:p>
        </p:txBody>
      </p:sp>
    </p:spTree>
    <p:extLst>
      <p:ext uri="{BB962C8B-B14F-4D97-AF65-F5344CB8AC3E}">
        <p14:creationId xmlns:p14="http://schemas.microsoft.com/office/powerpoint/2010/main" val="182503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7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7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7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7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7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7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7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7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80" grpId="0"/>
      <p:bldP spid="11778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50" y="214313"/>
            <a:ext cx="55340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пейзаж</a:t>
            </a: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исторический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313" y="1000125"/>
            <a:ext cx="414337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Н.Рерих «Гонец» </a:t>
            </a:r>
          </a:p>
        </p:txBody>
      </p:sp>
      <p:pic>
        <p:nvPicPr>
          <p:cNvPr id="2050" name="Picture 2" descr="G:\87696ogt\gone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857375"/>
            <a:ext cx="4448175" cy="3000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G:\87696ogt\Vasnetsov_Simonov_monastyr-19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357188"/>
            <a:ext cx="3643312" cy="3381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929063" y="4929188"/>
            <a:ext cx="4929187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А.  Васнецова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«Симонов монастырь. Облака и золотые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купола»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000625" y="3929063"/>
            <a:ext cx="35718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onstantia" pitchFamily="18" charset="0"/>
              </a:rPr>
              <a:t>пейзаж городской исторический</a:t>
            </a:r>
          </a:p>
        </p:txBody>
      </p:sp>
    </p:spTree>
    <p:extLst>
      <p:ext uri="{BB962C8B-B14F-4D97-AF65-F5344CB8AC3E}">
        <p14:creationId xmlns:p14="http://schemas.microsoft.com/office/powerpoint/2010/main" val="242172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87696ogt\2164043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2143125"/>
            <a:ext cx="5786437" cy="39576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143000" y="1000125"/>
            <a:ext cx="6643688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«Транспорт налаживается»,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Б. Яковлев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28688" y="428625"/>
            <a:ext cx="721518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индустриальный пейзаж</a:t>
            </a:r>
          </a:p>
        </p:txBody>
      </p:sp>
    </p:spTree>
    <p:extLst>
      <p:ext uri="{BB962C8B-B14F-4D97-AF65-F5344CB8AC3E}">
        <p14:creationId xmlns:p14="http://schemas.microsoft.com/office/powerpoint/2010/main" val="156242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3" y="56397"/>
            <a:ext cx="6858000" cy="2387600"/>
          </a:xfrm>
        </p:spPr>
        <p:txBody>
          <a:bodyPr>
            <a:normAutofit fontScale="90000"/>
          </a:bodyPr>
          <a:lstStyle/>
          <a:p>
            <a:r>
              <a:rPr lang="ru-RU" sz="4800" b="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 pitchFamily="34" charset="0"/>
                <a:cs typeface="Arial"/>
              </a:rPr>
              <a:t>«Жанры и их виды в изобразительном искусстве»</a:t>
            </a:r>
            <a:endParaRPr lang="ru-RU" dirty="0"/>
          </a:p>
        </p:txBody>
      </p:sp>
      <p:pic>
        <p:nvPicPr>
          <p:cNvPr id="4" name="Picture 13" descr="Рисунок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570894"/>
            <a:ext cx="2904689" cy="3221608"/>
          </a:xfrm>
          <a:prstGeom prst="roundRect">
            <a:avLst>
              <a:gd name="adj" fmla="val 103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10" descr="Рисунок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068960"/>
            <a:ext cx="2644492" cy="31937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17" descr="Рисунок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1268" y="2060848"/>
            <a:ext cx="2380041" cy="38585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42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9" name="Text Box 9"/>
          <p:cNvSpPr txBox="1">
            <a:spLocks noChangeArrowheads="1"/>
          </p:cNvSpPr>
          <p:nvPr/>
        </p:nvSpPr>
        <p:spPr bwMode="auto">
          <a:xfrm>
            <a:off x="928688" y="4714875"/>
            <a:ext cx="3500437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endParaRPr lang="ru-RU" sz="3200" dirty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И. Айвазовский «Девятый вал»</a:t>
            </a:r>
          </a:p>
        </p:txBody>
      </p:sp>
      <p:pic>
        <p:nvPicPr>
          <p:cNvPr id="122890" name="Picture 10" descr="Рисунок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357188"/>
            <a:ext cx="3595687" cy="38846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285875" y="4214813"/>
            <a:ext cx="4786313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марина</a:t>
            </a:r>
          </a:p>
        </p:txBody>
      </p:sp>
      <p:pic>
        <p:nvPicPr>
          <p:cNvPr id="2" name="Picture 2" descr="G:\5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2714625"/>
            <a:ext cx="3990975" cy="3406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143500" y="1214438"/>
            <a:ext cx="3429000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И. Айвазовский «Буря на море»</a:t>
            </a:r>
          </a:p>
        </p:txBody>
      </p:sp>
    </p:spTree>
    <p:extLst>
      <p:ext uri="{BB962C8B-B14F-4D97-AF65-F5344CB8AC3E}">
        <p14:creationId xmlns:p14="http://schemas.microsoft.com/office/powerpoint/2010/main" val="391369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9" grpId="0"/>
      <p:bldP spid="6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592138" y="5681663"/>
            <a:ext cx="23225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И. Машков.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Натюрморт.</a:t>
            </a: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3857625" y="5643563"/>
            <a:ext cx="50006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К. Петров – Водкин.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Натюрморт с черёмухой.</a:t>
            </a:r>
          </a:p>
        </p:txBody>
      </p:sp>
      <p:pic>
        <p:nvPicPr>
          <p:cNvPr id="20495" name="Picture 15" descr="6слайд1слева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2600325"/>
            <a:ext cx="3533775" cy="30432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496" name="Picture 16" descr="6слайд2слева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183188" y="2565400"/>
            <a:ext cx="3960812" cy="2901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357422" y="0"/>
            <a:ext cx="480358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u="sng" dirty="0">
                <a:ln w="50800"/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Натюрморт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785813" y="928688"/>
            <a:ext cx="77152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sz="2800" b="1">
                <a:latin typeface="Constantia" pitchFamily="18" charset="0"/>
              </a:rPr>
              <a:t>жанр изобразительного искусства,  который посвящен изображению предметов  неживой природы</a:t>
            </a:r>
            <a:endParaRPr lang="ru-RU" sz="280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97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20492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00" y="620688"/>
            <a:ext cx="9145016" cy="3096344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dirty="0">
                <a:solidFill>
                  <a:schemeClr val="tx1"/>
                </a:solidFill>
              </a:rPr>
              <a:t>Натюрморт может состоять из однородных предметов (например, только посуды) либо сочетать разнородные (цветы, посуда, ткани и т. п</a:t>
            </a:r>
            <a:r>
              <a:rPr lang="ru-RU" sz="3600" dirty="0" smtClean="0">
                <a:solidFill>
                  <a:schemeClr val="tx1"/>
                </a:solidFill>
              </a:rPr>
              <a:t>.).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Натюрморт оформился в самостоятельный жанр лишь в XYII веке в Голландии. И хотя это слово переводится с французского как “мертвая натура”, натюрморт рассказывает о красоте </a:t>
            </a:r>
            <a:r>
              <a:rPr lang="ru-RU" sz="3200" dirty="0" smtClean="0">
                <a:solidFill>
                  <a:schemeClr val="tx1"/>
                </a:solidFill>
              </a:rPr>
              <a:t>жизни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913" y="3714750"/>
            <a:ext cx="4175125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05263"/>
            <a:ext cx="3321050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231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4032250" cy="1916113"/>
          </a:xfrm>
          <a:ln w="6350" cap="rnd">
            <a:miter lim="800000"/>
            <a:headEnd/>
            <a:tailEnd/>
          </a:ln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</a:rPr>
              <a:t>М.</a:t>
            </a:r>
            <a:r>
              <a:rPr lang="en-US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</a:rPr>
              <a:t> </a:t>
            </a: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</a:rPr>
              <a:t>Сарьян «Цветы Еревана»</a:t>
            </a:r>
          </a:p>
        </p:txBody>
      </p:sp>
      <p:pic>
        <p:nvPicPr>
          <p:cNvPr id="72715" name="Picture 11" descr="Рисунок6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420938"/>
            <a:ext cx="4657725" cy="3949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5795963" y="4652963"/>
            <a:ext cx="30257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М. Врубель                 «Роза в стакане»</a:t>
            </a:r>
          </a:p>
        </p:txBody>
      </p:sp>
      <p:pic>
        <p:nvPicPr>
          <p:cNvPr id="72713" name="Picture 9" descr="Рисунок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5569" y="620688"/>
            <a:ext cx="3298825" cy="41640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8049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5508625" y="5214938"/>
            <a:ext cx="28082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В. Ван Гог. Подсолнух.</a:t>
            </a:r>
          </a:p>
        </p:txBody>
      </p:sp>
      <p:pic>
        <p:nvPicPr>
          <p:cNvPr id="6162" name="Picture 18" descr="5слайд1слева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54625" y="836613"/>
            <a:ext cx="3309938" cy="4176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47" descr="2слайд2слев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2857500"/>
            <a:ext cx="4321175" cy="3532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857250" y="714375"/>
            <a:ext cx="41433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К. Моне.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Натюрморт с яблоками 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виноградом</a:t>
            </a:r>
          </a:p>
        </p:txBody>
      </p:sp>
    </p:spTree>
    <p:extLst>
      <p:ext uri="{BB962C8B-B14F-4D97-AF65-F5344CB8AC3E}">
        <p14:creationId xmlns:p14="http://schemas.microsoft.com/office/powerpoint/2010/main" val="288783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4313" y="1000125"/>
            <a:ext cx="86439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sz="2800" b="1">
                <a:cs typeface="Arial" charset="0"/>
              </a:rPr>
              <a:t>- один из жанров изобразительного искусства, посвящённый повседневной частной и общественной жизни, современной художнику</a:t>
            </a:r>
            <a:endParaRPr lang="ru-RU" sz="2800" b="1"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214290"/>
            <a:ext cx="721523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u="sng" dirty="0">
                <a:ln w="50800"/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Бытовой</a:t>
            </a:r>
            <a:r>
              <a:rPr lang="ru-RU" sz="5400" b="1" dirty="0">
                <a:ln w="50800"/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5400" b="1" u="sng" dirty="0">
                <a:ln w="50800"/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жанр</a:t>
            </a:r>
          </a:p>
        </p:txBody>
      </p:sp>
      <p:pic>
        <p:nvPicPr>
          <p:cNvPr id="5" name="Picture 14" descr="Рисунок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2643188"/>
            <a:ext cx="4330700" cy="3600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857625" y="3571875"/>
            <a:ext cx="5643563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Эдгар Дега </a:t>
            </a: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«Танцевальный </a:t>
            </a: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класс» </a:t>
            </a:r>
          </a:p>
        </p:txBody>
      </p:sp>
    </p:spTree>
    <p:extLst>
      <p:ext uri="{BB962C8B-B14F-4D97-AF65-F5344CB8AC3E}">
        <p14:creationId xmlns:p14="http://schemas.microsoft.com/office/powerpoint/2010/main" val="16678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i-main-pic" descr="Картинка 67 из 174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214313"/>
            <a:ext cx="2924175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1" name="i-main-pic" descr="Картинка 2 из 174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8" y="2571750"/>
            <a:ext cx="4867275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172" name="Прямоугольник 5"/>
          <p:cNvSpPr>
            <a:spLocks noChangeArrowheads="1"/>
          </p:cNvSpPr>
          <p:nvPr/>
        </p:nvSpPr>
        <p:spPr bwMode="auto">
          <a:xfrm rot="10800000" flipV="1">
            <a:off x="4714875" y="1417638"/>
            <a:ext cx="32146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А. Венецианов «Гумно» </a:t>
            </a:r>
          </a:p>
        </p:txBody>
      </p:sp>
      <p:sp>
        <p:nvSpPr>
          <p:cNvPr id="7173" name="Прямоугольник 6"/>
          <p:cNvSpPr>
            <a:spLocks noChangeArrowheads="1"/>
          </p:cNvSpPr>
          <p:nvPr/>
        </p:nvSpPr>
        <p:spPr bwMode="auto">
          <a:xfrm>
            <a:off x="500063" y="4143375"/>
            <a:ext cx="30003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А. Венецианов. «Крестьянские дети в поле»</a:t>
            </a:r>
            <a:endParaRPr lang="ru-RU" sz="2800" dirty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60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14375"/>
            <a:ext cx="3443288" cy="1071563"/>
          </a:xfrm>
          <a:ln w="6350" cap="rnd">
            <a:miter lim="800000"/>
            <a:headEnd/>
            <a:tailEnd/>
          </a:ln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</a:t>
            </a: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Венецианов</a:t>
            </a:r>
            <a:br>
              <a:rPr lang="ru-RU" sz="31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 пашне. Весна»</a:t>
            </a:r>
            <a:endParaRPr lang="ru-RU" sz="3100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</a:endParaRPr>
          </a:p>
        </p:txBody>
      </p:sp>
      <p:pic>
        <p:nvPicPr>
          <p:cNvPr id="6147" name="i-main-pic" descr="Картинка 26 из 174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4313"/>
            <a:ext cx="4143375" cy="3217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i-main-pic" descr="Картинка 3 из 17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" y="3471863"/>
            <a:ext cx="3857625" cy="2932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 flipH="1">
            <a:off x="4714875" y="4429125"/>
            <a:ext cx="3500438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П.А. Федотов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«Сватовство майора» </a:t>
            </a:r>
          </a:p>
        </p:txBody>
      </p:sp>
    </p:spTree>
    <p:extLst>
      <p:ext uri="{BB962C8B-B14F-4D97-AF65-F5344CB8AC3E}">
        <p14:creationId xmlns:p14="http://schemas.microsoft.com/office/powerpoint/2010/main" val="71134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i-main-pic" descr="Картинка 20 из 17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642938"/>
            <a:ext cx="4208462" cy="3429000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357188" y="4857750"/>
            <a:ext cx="3429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Федотов П.А. «Разборчивая невеста» </a:t>
            </a:r>
            <a:endParaRPr lang="ru-RU" sz="2800" dirty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4340" name="Picture 3" descr="fedotov_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2071688"/>
            <a:ext cx="3152775" cy="4029075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Прямоугольник 5"/>
          <p:cNvSpPr>
            <a:spLocks noChangeArrowheads="1"/>
          </p:cNvSpPr>
          <p:nvPr/>
        </p:nvSpPr>
        <p:spPr bwMode="auto">
          <a:xfrm>
            <a:off x="5572125" y="1000125"/>
            <a:ext cx="32146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Федотов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П.А.  «Вдовушка» </a:t>
            </a:r>
          </a:p>
        </p:txBody>
      </p:sp>
    </p:spTree>
    <p:extLst>
      <p:ext uri="{BB962C8B-B14F-4D97-AF65-F5344CB8AC3E}">
        <p14:creationId xmlns:p14="http://schemas.microsoft.com/office/powerpoint/2010/main" val="70000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57356" y="214290"/>
            <a:ext cx="5341783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u="sng" dirty="0">
                <a:ln w="50800"/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Исторический жанр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85750" y="785813"/>
            <a:ext cx="835818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sz="2800" b="1">
                <a:latin typeface="Constantia" pitchFamily="18" charset="0"/>
              </a:rPr>
              <a:t>жанр изобразительного искусства, посвященный воссозданию событий прошлого и современности, имеющих историческое значение. </a:t>
            </a:r>
            <a:endParaRPr lang="ru-RU" sz="2800">
              <a:latin typeface="Constantia" pitchFamily="18" charset="0"/>
            </a:endParaRPr>
          </a:p>
        </p:txBody>
      </p:sp>
      <p:pic>
        <p:nvPicPr>
          <p:cNvPr id="6" name="Содержимое 4" descr="ЗАПОРОЖЦЫ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2571750"/>
            <a:ext cx="5327650" cy="3143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00063" y="5715000"/>
            <a:ext cx="8643937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И.Репин«Запорожцы пишут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письмо турецкому султану»</a:t>
            </a:r>
          </a:p>
        </p:txBody>
      </p:sp>
    </p:spTree>
    <p:extLst>
      <p:ext uri="{BB962C8B-B14F-4D97-AF65-F5344CB8AC3E}">
        <p14:creationId xmlns:p14="http://schemas.microsoft.com/office/powerpoint/2010/main" val="235188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1063229"/>
            <a:ext cx="6172200" cy="490524"/>
          </a:xfrm>
        </p:spPr>
        <p:txBody>
          <a:bodyPr>
            <a:normAutofit fontScale="90000"/>
          </a:bodyPr>
          <a:lstStyle/>
          <a:p>
            <a:r>
              <a:rPr lang="ru-RU" dirty="0"/>
              <a:t>Ставим цели…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85900" y="1660911"/>
            <a:ext cx="6172200" cy="3790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/>
              <a:t>Домыслите, используя слова помощники</a:t>
            </a:r>
          </a:p>
          <a:p>
            <a:pPr>
              <a:buNone/>
            </a:pPr>
            <a:r>
              <a:rPr lang="ru-RU" sz="4050" b="1" i="1" dirty="0"/>
              <a:t>                             Познакомимся…</a:t>
            </a:r>
          </a:p>
          <a:p>
            <a:pPr>
              <a:buNone/>
            </a:pPr>
            <a:r>
              <a:rPr lang="ru-RU" sz="4050" b="1" i="1" dirty="0"/>
              <a:t>                          Научимся…</a:t>
            </a:r>
          </a:p>
          <a:p>
            <a:pPr>
              <a:buNone/>
            </a:pPr>
            <a:r>
              <a:rPr lang="ru-RU" b="1" dirty="0"/>
              <a:t>Чтобы достичь цели нужно</a:t>
            </a:r>
          </a:p>
          <a:p>
            <a:pPr lvl="0"/>
            <a:r>
              <a:rPr lang="ru-RU" dirty="0"/>
              <a:t>Будь доброжелательным</a:t>
            </a:r>
          </a:p>
          <a:p>
            <a:pPr lvl="0"/>
            <a:r>
              <a:rPr lang="ru-RU" dirty="0"/>
              <a:t>Уметь слушать и слышать других</a:t>
            </a:r>
          </a:p>
          <a:p>
            <a:pPr lvl="0"/>
            <a:r>
              <a:rPr lang="ru-RU" dirty="0"/>
              <a:t>Не перебивать, не выкрикивать</a:t>
            </a:r>
          </a:p>
          <a:p>
            <a:pPr lvl="0"/>
            <a:r>
              <a:rPr lang="ru-RU" dirty="0"/>
              <a:t>Не смеяться над чужими ошибками</a:t>
            </a:r>
          </a:p>
        </p:txBody>
      </p:sp>
    </p:spTree>
    <p:extLst>
      <p:ext uri="{BB962C8B-B14F-4D97-AF65-F5344CB8AC3E}">
        <p14:creationId xmlns:p14="http://schemas.microsoft.com/office/powerpoint/2010/main" val="113517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Содержимое 2"/>
          <p:cNvSpPr>
            <a:spLocks noGrp="1"/>
          </p:cNvSpPr>
          <p:nvPr>
            <p:ph idx="4294967295"/>
          </p:nvPr>
        </p:nvSpPr>
        <p:spPr>
          <a:xfrm>
            <a:off x="0" y="428625"/>
            <a:ext cx="2400300" cy="512603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800" b="1" smtClean="0">
                <a:solidFill>
                  <a:schemeClr val="tx2"/>
                </a:solidFill>
              </a:rPr>
              <a:t>«Покорение Сибири Ермаком» </a:t>
            </a:r>
          </a:p>
          <a:p>
            <a:pPr algn="ctr" eaLnBrk="1" hangingPunct="1">
              <a:buFont typeface="Arial" charset="0"/>
              <a:buNone/>
            </a:pPr>
            <a:r>
              <a:rPr lang="ru-RU" sz="2800" b="1" smtClean="0">
                <a:solidFill>
                  <a:schemeClr val="tx2"/>
                </a:solidFill>
              </a:rPr>
              <a:t>В.Суриков</a:t>
            </a:r>
          </a:p>
          <a:p>
            <a:pPr algn="ctr" eaLnBrk="1" hangingPunct="1">
              <a:buFont typeface="Arial" charset="0"/>
              <a:buNone/>
            </a:pPr>
            <a:endParaRPr lang="ru-RU" sz="3300" b="1" smtClean="0">
              <a:solidFill>
                <a:schemeClr val="tx2"/>
              </a:solidFill>
            </a:endParaRPr>
          </a:p>
        </p:txBody>
      </p:sp>
      <p:pic>
        <p:nvPicPr>
          <p:cNvPr id="8196" name="Рисунок 3" descr="покорение сибири ермаком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0" y="428625"/>
            <a:ext cx="6000750" cy="2865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БУРЛАКИ НА ВОЛГЕ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3643313"/>
            <a:ext cx="6000750" cy="2792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429375" y="4214813"/>
            <a:ext cx="2357438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«Бурлаки на Волге» И.Репин</a:t>
            </a:r>
          </a:p>
        </p:txBody>
      </p:sp>
    </p:spTree>
    <p:extLst>
      <p:ext uri="{BB962C8B-B14F-4D97-AF65-F5344CB8AC3E}">
        <p14:creationId xmlns:p14="http://schemas.microsoft.com/office/powerpoint/2010/main" val="157463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G:\87696ogt\vozvraschenie_bludnogo_syna_rembrandt_16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88" y="357188"/>
            <a:ext cx="2663825" cy="3281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71500" y="928688"/>
            <a:ext cx="4740275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Рембрандт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«Возвращение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блудного сына» </a:t>
            </a:r>
          </a:p>
        </p:txBody>
      </p:sp>
      <p:pic>
        <p:nvPicPr>
          <p:cNvPr id="10" name="Рисунок 3" descr="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463" y="3622675"/>
            <a:ext cx="5470525" cy="27352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143625" y="4000500"/>
            <a:ext cx="2714625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В.Сурикова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«Боярыня Морозова»</a:t>
            </a:r>
          </a:p>
        </p:txBody>
      </p:sp>
    </p:spTree>
    <p:extLst>
      <p:ext uri="{BB962C8B-B14F-4D97-AF65-F5344CB8AC3E}">
        <p14:creationId xmlns:p14="http://schemas.microsoft.com/office/powerpoint/2010/main" val="425653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0"/>
            <a:ext cx="8929687" cy="8572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Сказочно-мифологический жанр  </a:t>
            </a:r>
          </a:p>
        </p:txBody>
      </p:sp>
      <p:pic>
        <p:nvPicPr>
          <p:cNvPr id="48154" name="Picture 26" descr="Рисунок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1857375"/>
            <a:ext cx="6029325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56" name="Rectangle 28"/>
          <p:cNvSpPr>
            <a:spLocks noChangeArrowheads="1"/>
          </p:cNvSpPr>
          <p:nvPr/>
        </p:nvSpPr>
        <p:spPr bwMode="auto">
          <a:xfrm>
            <a:off x="1143000" y="6000750"/>
            <a:ext cx="6705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В. Васнецов «Богатыри»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2875" y="857250"/>
            <a:ext cx="85725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sz="2800" b="1">
                <a:latin typeface="Constantia" pitchFamily="18" charset="0"/>
              </a:rPr>
              <a:t>Жанр  изобразительного искусства, герои которого персонажи былин , мифов, сказок</a:t>
            </a:r>
          </a:p>
        </p:txBody>
      </p:sp>
    </p:spTree>
    <p:extLst>
      <p:ext uri="{BB962C8B-B14F-4D97-AF65-F5344CB8AC3E}">
        <p14:creationId xmlns:p14="http://schemas.microsoft.com/office/powerpoint/2010/main" val="257605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8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56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85750"/>
            <a:ext cx="4043363" cy="1219200"/>
          </a:xfrm>
          <a:ln w="6350" cap="rnd"/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В.Васнецов«Иван Царевич на Сером волке». </a:t>
            </a:r>
          </a:p>
        </p:txBody>
      </p:sp>
      <p:pic>
        <p:nvPicPr>
          <p:cNvPr id="28676" name="Рисунок 3" descr="ИВАН ЦАРЕВИЧ НА СЕРОМ ВОЛКЕ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428750"/>
            <a:ext cx="3714750" cy="501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3" descr="457Vasnetsov_v%20alenu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714375"/>
            <a:ext cx="3513138" cy="507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000625" y="5767388"/>
            <a:ext cx="3429000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90000"/>
                  </a:schemeClr>
                </a:solidFill>
                <a:latin typeface="+mn-lt"/>
              </a:rPr>
              <a:t> </a:t>
            </a: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В. Васнецов </a:t>
            </a:r>
            <a:r>
              <a:rPr lang="ru-RU" sz="2800" dirty="0">
                <a:solidFill>
                  <a:schemeClr val="tx2">
                    <a:lumMod val="90000"/>
                  </a:schemeClr>
                </a:solidFill>
                <a:latin typeface="+mn-lt"/>
              </a:rPr>
              <a:t>«</a:t>
            </a: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Алёнушка». </a:t>
            </a:r>
          </a:p>
        </p:txBody>
      </p:sp>
    </p:spTree>
    <p:extLst>
      <p:ext uri="{BB962C8B-B14F-4D97-AF65-F5344CB8AC3E}">
        <p14:creationId xmlns:p14="http://schemas.microsoft.com/office/powerpoint/2010/main" val="105131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Картинка 8 из 596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428625"/>
            <a:ext cx="3548063" cy="5235575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39750" y="5786438"/>
            <a:ext cx="33845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М. Врубель Царевна-лебедь</a:t>
            </a:r>
          </a:p>
        </p:txBody>
      </p:sp>
      <p:pic>
        <p:nvPicPr>
          <p:cNvPr id="17418" name="Picture 10" descr="Картинка 15 из 596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2714625"/>
            <a:ext cx="3865562" cy="3182938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4932363" y="1143000"/>
            <a:ext cx="381635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М.Врубель</a:t>
            </a: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Демон сидящий</a:t>
            </a:r>
          </a:p>
        </p:txBody>
      </p:sp>
    </p:spTree>
    <p:extLst>
      <p:ext uri="{BB962C8B-B14F-4D97-AF65-F5344CB8AC3E}">
        <p14:creationId xmlns:p14="http://schemas.microsoft.com/office/powerpoint/2010/main" val="277053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8050"/>
          </a:xfrm>
        </p:spPr>
        <p:txBody>
          <a:bodyPr lIns="91440" rIns="91440" bIns="4572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u="sng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Батальный жанр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250825" y="4714875"/>
            <a:ext cx="43211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latin typeface="+mn-lt"/>
              </a:rPr>
              <a:t>А.</a:t>
            </a:r>
            <a:r>
              <a:rPr lang="en-US" sz="2800" b="1" dirty="0">
                <a:solidFill>
                  <a:schemeClr val="tx2">
                    <a:lumMod val="90000"/>
                  </a:schemeClr>
                </a:solidFill>
                <a:latin typeface="+mn-lt"/>
              </a:rPr>
              <a:t> </a:t>
            </a: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latin typeface="+mn-lt"/>
              </a:rPr>
              <a:t>Дейнека</a:t>
            </a:r>
            <a:r>
              <a:rPr lang="en-US" sz="2800" b="1" dirty="0">
                <a:solidFill>
                  <a:schemeClr val="tx2">
                    <a:lumMod val="90000"/>
                  </a:schemeClr>
                </a:solidFill>
                <a:latin typeface="+mn-lt"/>
              </a:rPr>
              <a:t>  </a:t>
            </a:r>
            <a:endParaRPr lang="ru-RU" sz="2800" b="1" dirty="0">
              <a:solidFill>
                <a:schemeClr val="tx2">
                  <a:lumMod val="90000"/>
                </a:schemeClr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2">
                    <a:lumMod val="90000"/>
                  </a:schemeClr>
                </a:solidFill>
                <a:latin typeface="+mn-lt"/>
              </a:rPr>
              <a:t> </a:t>
            </a: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latin typeface="+mn-lt"/>
              </a:rPr>
              <a:t>«Оборона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latin typeface="+mn-lt"/>
              </a:rPr>
              <a:t>Севастополя»</a:t>
            </a:r>
          </a:p>
        </p:txBody>
      </p:sp>
      <p:pic>
        <p:nvPicPr>
          <p:cNvPr id="41988" name="Picture 4" descr="Рисунок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43125"/>
            <a:ext cx="4384675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00063" y="1173163"/>
            <a:ext cx="84296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sz="2800" b="1">
                <a:latin typeface="Constantia" pitchFamily="18" charset="0"/>
              </a:rPr>
              <a:t>—жанр изобразительного искусства, посвященный темам войны и военной жизни.</a:t>
            </a:r>
          </a:p>
        </p:txBody>
      </p:sp>
      <p:pic>
        <p:nvPicPr>
          <p:cNvPr id="6" name="Рисунок 3" descr="ПОСЛЕ ПОБОИЩА ИГОРЯ СВЯТОСЛАВОВИЧА С ПОЛОВЦАМИ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075" y="4143375"/>
            <a:ext cx="4354513" cy="2286000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500562" y="2357430"/>
            <a:ext cx="4286280" cy="1785950"/>
          </a:xfrm>
          <a:prstGeom prst="rect">
            <a:avLst/>
          </a:prstGeom>
          <a:ln w="6350" cap="rnd">
            <a:noFill/>
          </a:ln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В.Васнецов</a:t>
            </a:r>
            <a:b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«После побоища</a:t>
            </a:r>
            <a:b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Игоря Святославовича</a:t>
            </a:r>
            <a:b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с половцами». </a:t>
            </a:r>
          </a:p>
        </p:txBody>
      </p:sp>
    </p:spTree>
    <p:extLst>
      <p:ext uri="{BB962C8B-B14F-4D97-AF65-F5344CB8AC3E}">
        <p14:creationId xmlns:p14="http://schemas.microsoft.com/office/powerpoint/2010/main" val="224885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5243513" y="4005263"/>
            <a:ext cx="3643312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В. Верещагин </a:t>
            </a: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«Конец </a:t>
            </a:r>
            <a:endParaRPr lang="en-US" sz="2800" b="1" dirty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Бородинского </a:t>
            </a:r>
            <a:endParaRPr lang="en-US" sz="2800" b="1" dirty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сражения».</a:t>
            </a:r>
          </a:p>
        </p:txBody>
      </p:sp>
      <p:pic>
        <p:nvPicPr>
          <p:cNvPr id="47115" name="Picture 11" descr="Рисунок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933450"/>
            <a:ext cx="4992688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Прямоугольник 1"/>
          <p:cNvSpPr>
            <a:spLocks noChangeArrowheads="1"/>
          </p:cNvSpPr>
          <p:nvPr/>
        </p:nvSpPr>
        <p:spPr bwMode="auto">
          <a:xfrm>
            <a:off x="5435600" y="620713"/>
            <a:ext cx="3600450" cy="388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/>
              <a:t>Посвящен военной тематике (изображению битв и др. эпизодов войны)</a:t>
            </a:r>
          </a:p>
          <a:p>
            <a:pPr>
              <a:lnSpc>
                <a:spcPct val="80000"/>
              </a:lnSpc>
            </a:pPr>
            <a:r>
              <a:rPr lang="ru-RU" sz="2800"/>
              <a:t>С одной стороны – составная часть исторического жанра, с другой – сближается с бытовым.</a:t>
            </a:r>
          </a:p>
        </p:txBody>
      </p:sp>
    </p:spTree>
    <p:extLst>
      <p:ext uri="{BB962C8B-B14F-4D97-AF65-F5344CB8AC3E}">
        <p14:creationId xmlns:p14="http://schemas.microsoft.com/office/powerpoint/2010/main" val="332549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908050"/>
            <a:ext cx="9036050" cy="576263"/>
          </a:xfrm>
        </p:spPr>
        <p:txBody>
          <a:bodyPr>
            <a:normAutofit fontScale="90000"/>
          </a:bodyPr>
          <a:lstStyle/>
          <a:p>
            <a:r>
              <a:rPr lang="ru-RU" smtClean="0"/>
              <a:t>    </a:t>
            </a:r>
            <a:br>
              <a:rPr lang="ru-RU" smtClean="0"/>
            </a:br>
            <a:r>
              <a:rPr lang="ru-RU" smtClean="0"/>
              <a:t>      </a:t>
            </a:r>
            <a:r>
              <a:rPr lang="ru-RU" sz="4000" b="1" smtClean="0"/>
              <a:t>Религиозный (библейский) жанр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5275" y="2060575"/>
            <a:ext cx="3771900" cy="3657600"/>
          </a:xfrm>
        </p:spPr>
        <p:txBody>
          <a:bodyPr>
            <a:normAutofit/>
          </a:bodyPr>
          <a:lstStyle/>
          <a:p>
            <a:pPr marL="0" indent="0">
              <a:buFont typeface="Wingdings 2" pitchFamily="18" charset="2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жанр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изобразительного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искусства, основными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сюжетами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которого являются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эпизоды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 из Библии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и Евангелия.</a:t>
            </a:r>
            <a:endParaRPr lang="ru-RU" sz="2800" b="1" smtClean="0"/>
          </a:p>
        </p:txBody>
      </p:sp>
      <p:pic>
        <p:nvPicPr>
          <p:cNvPr id="151556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582" y="1828800"/>
            <a:ext cx="2394936" cy="1752600"/>
          </a:xfrm>
        </p:spPr>
      </p:pic>
      <p:pic>
        <p:nvPicPr>
          <p:cNvPr id="151558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98" t="45709" b="32581"/>
          <a:stretch>
            <a:fillRect/>
          </a:stretch>
        </p:blipFill>
        <p:spPr>
          <a:xfrm rot="20273433">
            <a:off x="4437063" y="4141788"/>
            <a:ext cx="2208212" cy="2376487"/>
          </a:xfrm>
          <a:noFill/>
        </p:spPr>
      </p:pic>
      <p:pic>
        <p:nvPicPr>
          <p:cNvPr id="151560" name="Picture 8"/>
          <p:cNvPicPr>
            <a:picLocks noChangeAspect="1" noChangeArrowheads="1"/>
          </p:cNvPicPr>
          <p:nvPr/>
        </p:nvPicPr>
        <p:blipFill>
          <a:blip r:embed="rId5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62" r="45558"/>
          <a:stretch>
            <a:fillRect/>
          </a:stretch>
        </p:blipFill>
        <p:spPr bwMode="auto">
          <a:xfrm>
            <a:off x="6443663" y="1844675"/>
            <a:ext cx="2217737" cy="2951163"/>
          </a:xfrm>
          <a:prstGeom prst="rect">
            <a:avLst/>
          </a:prstGeom>
          <a:solidFill>
            <a:srgbClr val="99CC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15156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6" t="8095" r="4527" b="12518"/>
          <a:stretch>
            <a:fillRect/>
          </a:stretch>
        </p:blipFill>
        <p:spPr bwMode="auto">
          <a:xfrm>
            <a:off x="0" y="0"/>
            <a:ext cx="62277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62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8"/>
          <a:stretch>
            <a:fillRect/>
          </a:stretch>
        </p:blipFill>
        <p:spPr bwMode="auto">
          <a:xfrm>
            <a:off x="4067175" y="1844675"/>
            <a:ext cx="183515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64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5" t="1643" r="1831" b="8890"/>
          <a:stretch>
            <a:fillRect/>
          </a:stretch>
        </p:blipFill>
        <p:spPr bwMode="auto">
          <a:xfrm>
            <a:off x="5292725" y="1668463"/>
            <a:ext cx="3203575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510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15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1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51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4" grpId="0"/>
      <p:bldP spid="151555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618680"/>
          </a:xfrm>
        </p:spPr>
        <p:txBody>
          <a:bodyPr>
            <a:normAutofit/>
          </a:bodyPr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674654" y="955271"/>
            <a:ext cx="6870700" cy="1897665"/>
          </a:xfrm>
        </p:spPr>
        <p:txBody>
          <a:bodyPr/>
          <a:lstStyle/>
          <a:p>
            <a:r>
              <a:rPr lang="ru-RU" dirty="0"/>
              <a:t>Распределите элементы по двум столбикам: что относится к предметам изображения, а что – к сюжетам изображения.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961420903"/>
              </p:ext>
            </p:extLst>
          </p:nvPr>
        </p:nvGraphicFramePr>
        <p:xfrm>
          <a:off x="3131840" y="2617770"/>
          <a:ext cx="5832648" cy="1829802"/>
        </p:xfrm>
        <a:graphic>
          <a:graphicData uri="http://schemas.openxmlformats.org/drawingml/2006/table">
            <a:tbl>
              <a:tblPr/>
              <a:tblGrid>
                <a:gridCol w="2916324">
                  <a:extLst>
                    <a:ext uri="{9D8B030D-6E8A-4147-A177-3AD203B41FA5}">
                      <a16:colId xmlns:a16="http://schemas.microsoft.com/office/drawing/2014/main" val="2570641540"/>
                    </a:ext>
                  </a:extLst>
                </a:gridCol>
                <a:gridCol w="2916324">
                  <a:extLst>
                    <a:ext uri="{9D8B030D-6E8A-4147-A177-3AD203B41FA5}">
                      <a16:colId xmlns:a16="http://schemas.microsoft.com/office/drawing/2014/main" val="1880526437"/>
                    </a:ext>
                  </a:extLst>
                </a:gridCol>
              </a:tblGrid>
              <a:tr h="9336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dirty="0">
                          <a:solidFill>
                            <a:srgbClr val="32D7C0"/>
                          </a:solidFill>
                          <a:effectLst/>
                          <a:latin typeface="robotolight"/>
                        </a:rPr>
                        <a:t>предмет изображения</a:t>
                      </a:r>
                    </a:p>
                  </a:txBody>
                  <a:tcPr marL="19852" marR="19852" marT="19852" marB="19852" anchor="b">
                    <a:lnL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>
                          <a:solidFill>
                            <a:srgbClr val="32D7C0"/>
                          </a:solidFill>
                          <a:effectLst/>
                          <a:latin typeface="robotolight"/>
                        </a:rPr>
                        <a:t>сюжет изображения</a:t>
                      </a:r>
                    </a:p>
                  </a:txBody>
                  <a:tcPr marL="19852" marR="19852" marT="19852" marB="19852" anchor="b">
                    <a:lnL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677372"/>
                  </a:ext>
                </a:extLst>
              </a:tr>
              <a:tr h="896114">
                <a:tc>
                  <a:txBody>
                    <a:bodyPr/>
                    <a:lstStyle/>
                    <a:p>
                      <a:pPr fontAlgn="t"/>
                      <a:endParaRPr lang="ru-RU" sz="2800" dirty="0">
                        <a:effectLst/>
                      </a:endParaRPr>
                    </a:p>
                  </a:txBody>
                  <a:tcPr marL="19852" marR="19852" marT="19852" marB="19852">
                    <a:lnL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ru-RU" sz="2800" dirty="0">
                        <a:effectLst/>
                      </a:endParaRPr>
                    </a:p>
                  </a:txBody>
                  <a:tcPr marL="19852" marR="19852" marT="19852" marB="19852">
                    <a:lnL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884548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10100" y="2056714"/>
            <a:ext cx="19295" cy="3410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522" tIns="31740" rIns="9522" bIns="317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3749457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 smtClean="0">
                <a:solidFill>
                  <a:srgbClr val="1D1D1B"/>
                </a:solidFill>
                <a:latin typeface="robotoregular"/>
              </a:rPr>
              <a:t>природа</a:t>
            </a:r>
            <a:endParaRPr lang="ru-RU" altLang="ru-RU" sz="2800" dirty="0">
              <a:solidFill>
                <a:srgbClr val="1D1D1B"/>
              </a:solidFill>
              <a:latin typeface="robotoregular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 smtClean="0">
                <a:solidFill>
                  <a:srgbClr val="1D1D1B"/>
                </a:solidFill>
                <a:latin typeface="robotoregular"/>
              </a:rPr>
              <a:t>животные</a:t>
            </a:r>
            <a:r>
              <a:rPr lang="ru-RU" altLang="ru-RU" sz="2800" dirty="0">
                <a:solidFill>
                  <a:srgbClr val="1D1D1B"/>
                </a:solidFill>
                <a:latin typeface="robotoregular"/>
              </a:rPr>
              <a:t>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srgbClr val="1D1D1B"/>
                </a:solidFill>
                <a:latin typeface="robotoregular"/>
              </a:rPr>
              <a:t>сцены повседневной </a:t>
            </a:r>
            <a:r>
              <a:rPr lang="ru-RU" altLang="ru-RU" sz="2800" dirty="0" smtClean="0">
                <a:solidFill>
                  <a:srgbClr val="1D1D1B"/>
                </a:solidFill>
                <a:latin typeface="robotoregular"/>
              </a:rPr>
              <a:t>жизни</a:t>
            </a:r>
            <a:endParaRPr lang="ru-RU" altLang="ru-RU" sz="2800" dirty="0">
              <a:solidFill>
                <a:srgbClr val="1D1D1B"/>
              </a:solidFill>
              <a:latin typeface="robotoregular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srgbClr val="1D1D1B"/>
                </a:solidFill>
                <a:latin typeface="robotoregular"/>
              </a:rPr>
              <a:t>события </a:t>
            </a:r>
            <a:r>
              <a:rPr lang="ru-RU" altLang="ru-RU" sz="2800" dirty="0" smtClean="0">
                <a:solidFill>
                  <a:srgbClr val="1D1D1B"/>
                </a:solidFill>
                <a:latin typeface="robotoregular"/>
              </a:rPr>
              <a:t>истории</a:t>
            </a:r>
            <a:endParaRPr lang="ru-RU" altLang="ru-RU" sz="2800" dirty="0">
              <a:solidFill>
                <a:srgbClr val="1D1D1B"/>
              </a:solidFill>
              <a:latin typeface="robotoregular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 smtClean="0">
                <a:solidFill>
                  <a:srgbClr val="1D1D1B"/>
                </a:solidFill>
                <a:latin typeface="robotoregular"/>
              </a:rPr>
              <a:t>человек</a:t>
            </a:r>
            <a:endParaRPr lang="ru-RU" altLang="ru-RU" sz="2800" dirty="0">
              <a:solidFill>
                <a:srgbClr val="1D1D1B"/>
              </a:solidFill>
              <a:latin typeface="robotoregular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srgbClr val="1D1D1B"/>
                </a:solidFill>
                <a:latin typeface="robotoregular"/>
              </a:rPr>
              <a:t>предметы</a:t>
            </a:r>
            <a:endParaRPr lang="ru-RU" altLang="ru-RU" sz="2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28521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9317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1D1D1B"/>
                </a:solidFill>
                <a:latin typeface="robotolight"/>
              </a:rPr>
              <a:t>Установите соответствия. Что является предметом/сюжетом изображения в каждом из жанров изобразительного искусства?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060848"/>
            <a:ext cx="52555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robotoregular"/>
              </a:rPr>
              <a:t>пейзаж</a:t>
            </a:r>
          </a:p>
          <a:p>
            <a:r>
              <a:rPr lang="ru-RU" sz="3200" dirty="0">
                <a:solidFill>
                  <a:srgbClr val="000000"/>
                </a:solidFill>
                <a:latin typeface="robotoregular"/>
              </a:rPr>
              <a:t>Бытовой жанр</a:t>
            </a:r>
          </a:p>
          <a:p>
            <a:r>
              <a:rPr lang="ru-RU" sz="3200" dirty="0">
                <a:solidFill>
                  <a:srgbClr val="000000"/>
                </a:solidFill>
                <a:latin typeface="robotoregular"/>
              </a:rPr>
              <a:t>Исторический жанр</a:t>
            </a:r>
          </a:p>
          <a:p>
            <a:r>
              <a:rPr lang="ru-RU" sz="3200" dirty="0">
                <a:solidFill>
                  <a:srgbClr val="000000"/>
                </a:solidFill>
                <a:latin typeface="robotoregular"/>
              </a:rPr>
              <a:t>Анималистический жанр</a:t>
            </a:r>
          </a:p>
          <a:p>
            <a:r>
              <a:rPr lang="ru-RU" sz="3200" dirty="0">
                <a:solidFill>
                  <a:srgbClr val="000000"/>
                </a:solidFill>
                <a:latin typeface="robotoregular"/>
              </a:rPr>
              <a:t>портрет</a:t>
            </a:r>
          </a:p>
          <a:p>
            <a:r>
              <a:rPr lang="ru-RU" sz="3200" dirty="0">
                <a:solidFill>
                  <a:srgbClr val="000000"/>
                </a:solidFill>
                <a:latin typeface="robotoregular"/>
              </a:rPr>
              <a:t>натюрморт</a:t>
            </a:r>
            <a:endParaRPr lang="ru-RU" sz="3200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29199" y="1814627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robotoregular"/>
              </a:rPr>
              <a:t>сцены повседневной жизни</a:t>
            </a:r>
          </a:p>
          <a:p>
            <a:r>
              <a:rPr lang="ru-RU" sz="3200" dirty="0">
                <a:solidFill>
                  <a:srgbClr val="000000"/>
                </a:solidFill>
                <a:latin typeface="robotoregular"/>
              </a:rPr>
              <a:t>природа</a:t>
            </a:r>
          </a:p>
          <a:p>
            <a:r>
              <a:rPr lang="ru-RU" sz="3200" dirty="0">
                <a:solidFill>
                  <a:srgbClr val="000000"/>
                </a:solidFill>
                <a:latin typeface="robotoregular"/>
              </a:rPr>
              <a:t>события истории</a:t>
            </a:r>
          </a:p>
          <a:p>
            <a:r>
              <a:rPr lang="ru-RU" sz="3200" dirty="0">
                <a:solidFill>
                  <a:srgbClr val="000000"/>
                </a:solidFill>
                <a:latin typeface="robotoregular"/>
              </a:rPr>
              <a:t>животные</a:t>
            </a:r>
          </a:p>
          <a:p>
            <a:r>
              <a:rPr lang="ru-RU" sz="3200" dirty="0">
                <a:solidFill>
                  <a:srgbClr val="000000"/>
                </a:solidFill>
                <a:latin typeface="robotoregular"/>
              </a:rPr>
              <a:t>человек</a:t>
            </a:r>
          </a:p>
          <a:p>
            <a:r>
              <a:rPr lang="ru-RU" sz="3200" dirty="0">
                <a:solidFill>
                  <a:srgbClr val="000000"/>
                </a:solidFill>
                <a:latin typeface="robotoregular"/>
              </a:rPr>
              <a:t>предметы</a:t>
            </a:r>
            <a:endParaRPr lang="ru-RU" sz="3200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</p:spTree>
    <p:extLst>
      <p:ext uri="{BB962C8B-B14F-4D97-AF65-F5344CB8AC3E}">
        <p14:creationId xmlns:p14="http://schemas.microsoft.com/office/powerpoint/2010/main" val="4119946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0" y="2000250"/>
            <a:ext cx="8229600" cy="45847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5400" b="1" dirty="0" smtClean="0"/>
              <a:t>1.</a:t>
            </a:r>
            <a:r>
              <a:rPr lang="ru-RU" sz="4000" dirty="0" smtClean="0"/>
              <a:t>Познакомиться с жанрами и их видами.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5400" b="1" dirty="0" smtClean="0"/>
              <a:t>2.</a:t>
            </a:r>
            <a:r>
              <a:rPr lang="ru-RU" sz="4000" dirty="0" smtClean="0"/>
              <a:t>Научиться  определять и различать жанры</a:t>
            </a:r>
            <a:r>
              <a:rPr lang="ru-RU" sz="4000" dirty="0" smtClean="0">
                <a:solidFill>
                  <a:srgbClr val="00B0F0"/>
                </a:solidFill>
              </a:rPr>
              <a:t>.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6000" dirty="0" smtClean="0">
              <a:solidFill>
                <a:srgbClr val="FFC000"/>
              </a:solidFill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6000" dirty="0" smtClean="0">
              <a:solidFill>
                <a:srgbClr val="FFC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642938"/>
            <a:ext cx="8229600" cy="1219200"/>
          </a:xfrm>
          <a:ln w="6350" cap="rnd">
            <a:miter lim="800000"/>
            <a:headEnd/>
            <a:tailEnd/>
          </a:ln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Цель </a:t>
            </a:r>
            <a:r>
              <a:rPr lang="ru-RU" sz="54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урока</a:t>
            </a:r>
            <a:endParaRPr lang="ru-RU" sz="5400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269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resh.edu.ru/uploads/lesson_extract/7891/20210208183930/OEBPS/objects/t_izoi_6_17_3/5eb15482e4157f0856a084f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261" y="502552"/>
            <a:ext cx="3118350" cy="311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ttps://resh.edu.ru/uploads/lesson_extract/7891/20210208183930/OEBPS/objects/t_izoi_6_17_3/5eb15482e4157f0856a084f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528" y="2478679"/>
            <a:ext cx="3263821" cy="326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resh.edu.ru/uploads/lesson_extract/7891/20210208183930/OEBPS/objects/t_izoi_6_17_3/5eb15482e4157f0856a084f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482" y="2635792"/>
            <a:ext cx="2949594" cy="294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s://resh.edu.ru/uploads/lesson_extract/7891/20210208183930/OEBPS/objects/t_izoi_6_17_3/5eb1672ee4157f0856a084f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531" y="4532630"/>
            <a:ext cx="2697395" cy="269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resh.edu.ru/uploads/lesson_extract/7891/20210208183930/OEBPS/objects/t_izoi_6_17_3/5eb15482e4157f0856a084f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64" y="1106338"/>
            <a:ext cx="2481497" cy="2481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s://resh.edu.ru/uploads/lesson_extract/7891/20210208183930/OEBPS/objects/t_izoi_6_17_3/5eb15482e4157f0856a084f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13" y="773131"/>
            <a:ext cx="2309889" cy="230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5497" y="4532630"/>
            <a:ext cx="4572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1D1D1B"/>
                </a:solidFill>
                <a:latin typeface="robotoregular"/>
              </a:rPr>
              <a:t>натюрморт</a:t>
            </a:r>
            <a:endParaRPr lang="ru-RU" altLang="ru-RU" sz="2000" dirty="0">
              <a:solidFill>
                <a:srgbClr val="1D1D1B"/>
              </a:solidFill>
              <a:latin typeface="robotoregular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1D1D1B"/>
                </a:solidFill>
                <a:latin typeface="robotoregular"/>
              </a:rPr>
              <a:t>пейзаж</a:t>
            </a:r>
            <a:r>
              <a:rPr lang="ru-RU" altLang="ru-RU" sz="2000" dirty="0">
                <a:solidFill>
                  <a:srgbClr val="1D1D1B"/>
                </a:solidFill>
                <a:latin typeface="robotoregular"/>
              </a:rPr>
              <a:t>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1D1D1B"/>
                </a:solidFill>
                <a:latin typeface="robotoregular"/>
              </a:rPr>
              <a:t>бытовой </a:t>
            </a:r>
            <a:r>
              <a:rPr lang="ru-RU" altLang="ru-RU" dirty="0" smtClean="0">
                <a:solidFill>
                  <a:srgbClr val="1D1D1B"/>
                </a:solidFill>
                <a:latin typeface="robotoregular"/>
              </a:rPr>
              <a:t>жанр</a:t>
            </a:r>
            <a:r>
              <a:rPr lang="ru-RU" altLang="ru-RU" sz="2000" dirty="0">
                <a:solidFill>
                  <a:srgbClr val="1D1D1B"/>
                </a:solidFill>
                <a:latin typeface="robotoregular"/>
              </a:rPr>
              <a:t>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1D1D1B"/>
                </a:solidFill>
                <a:latin typeface="robotoregular"/>
              </a:rPr>
              <a:t>анималистический </a:t>
            </a:r>
            <a:r>
              <a:rPr lang="ru-RU" altLang="ru-RU" dirty="0" smtClean="0">
                <a:solidFill>
                  <a:srgbClr val="1D1D1B"/>
                </a:solidFill>
                <a:latin typeface="robotoregular"/>
              </a:rPr>
              <a:t>жанр</a:t>
            </a:r>
            <a:r>
              <a:rPr lang="ru-RU" altLang="ru-RU" sz="2000" dirty="0">
                <a:solidFill>
                  <a:srgbClr val="1D1D1B"/>
                </a:solidFill>
                <a:latin typeface="robotoregular"/>
              </a:rPr>
              <a:t>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1D1D1B"/>
                </a:solidFill>
                <a:latin typeface="robotoregular"/>
              </a:rPr>
              <a:t>исторический </a:t>
            </a:r>
            <a:r>
              <a:rPr lang="ru-RU" altLang="ru-RU" dirty="0" smtClean="0">
                <a:solidFill>
                  <a:srgbClr val="1D1D1B"/>
                </a:solidFill>
                <a:latin typeface="robotoregular"/>
              </a:rPr>
              <a:t>жанр</a:t>
            </a:r>
            <a:endParaRPr lang="ru-RU" altLang="ru-RU" sz="2000" dirty="0">
              <a:solidFill>
                <a:srgbClr val="1D1D1B"/>
              </a:solidFill>
              <a:latin typeface="robotoregular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1D1D1B"/>
                </a:solidFill>
                <a:latin typeface="robotoregular"/>
              </a:rPr>
              <a:t>портрет</a:t>
            </a:r>
            <a:endParaRPr lang="ru-RU" altLang="ru-RU" sz="1600" dirty="0">
              <a:solidFill>
                <a:srgbClr val="1D1D1B"/>
              </a:solidFill>
              <a:latin typeface="robotoligh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50" y="63421"/>
            <a:ext cx="85347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1D1D1B"/>
                </a:solidFill>
                <a:latin typeface="robotolight"/>
              </a:rPr>
              <a:t>Определение жанров произведений живописи</a:t>
            </a:r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1D1D1B"/>
                </a:solidFill>
                <a:latin typeface="robotolight"/>
              </a:rPr>
              <a:t>Определите жанр каждой картины. Добавьте к каждому изображению название соответствующего жанра.</a:t>
            </a:r>
            <a:endParaRPr lang="ru-RU" altLang="ru-RU" sz="1100" dirty="0">
              <a:solidFill>
                <a:srgbClr val="1D1D1B"/>
              </a:solidFill>
              <a:latin typeface="robotolight"/>
            </a:endParaRPr>
          </a:p>
        </p:txBody>
      </p:sp>
    </p:spTree>
    <p:extLst>
      <p:ext uri="{BB962C8B-B14F-4D97-AF65-F5344CB8AC3E}">
        <p14:creationId xmlns:p14="http://schemas.microsoft.com/office/powerpoint/2010/main" val="5708981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1831" y="880745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rgbClr val="262626"/>
                </a:solidFill>
                <a:latin typeface="robotoregular"/>
              </a:rPr>
              <a:t>портрет</a:t>
            </a:r>
            <a:endParaRPr lang="ru-RU" sz="3600" dirty="0">
              <a:solidFill>
                <a:srgbClr val="262626"/>
              </a:solidFill>
              <a:latin typeface="robotoregular"/>
            </a:endParaRPr>
          </a:p>
          <a:p>
            <a:r>
              <a:rPr lang="ru-RU" sz="3600" dirty="0" smtClean="0">
                <a:solidFill>
                  <a:srgbClr val="262626"/>
                </a:solidFill>
                <a:latin typeface="robotoregular"/>
              </a:rPr>
              <a:t>пейзаж</a:t>
            </a:r>
            <a:endParaRPr lang="ru-RU" sz="3600" dirty="0">
              <a:solidFill>
                <a:srgbClr val="262626"/>
              </a:solidFill>
              <a:latin typeface="robotoregular"/>
            </a:endParaRPr>
          </a:p>
          <a:p>
            <a:r>
              <a:rPr lang="ru-RU" sz="3600" dirty="0" smtClean="0">
                <a:solidFill>
                  <a:srgbClr val="262626"/>
                </a:solidFill>
                <a:latin typeface="robotoregular"/>
              </a:rPr>
              <a:t>натюрморт</a:t>
            </a:r>
            <a:endParaRPr lang="ru-RU" sz="3600" dirty="0">
              <a:solidFill>
                <a:srgbClr val="262626"/>
              </a:solidFill>
              <a:latin typeface="robotoregular"/>
            </a:endParaRPr>
          </a:p>
          <a:p>
            <a:r>
              <a:rPr lang="ru-RU" sz="3600" dirty="0">
                <a:solidFill>
                  <a:srgbClr val="262626"/>
                </a:solidFill>
                <a:latin typeface="robotoregular"/>
              </a:rPr>
              <a:t>анималистический </a:t>
            </a:r>
            <a:r>
              <a:rPr lang="ru-RU" sz="3600" dirty="0" smtClean="0">
                <a:solidFill>
                  <a:srgbClr val="262626"/>
                </a:solidFill>
                <a:latin typeface="robotoregular"/>
              </a:rPr>
              <a:t>жанр</a:t>
            </a:r>
            <a:endParaRPr lang="ru-RU" sz="3600" dirty="0">
              <a:solidFill>
                <a:srgbClr val="262626"/>
              </a:solidFill>
              <a:latin typeface="robotoregular"/>
            </a:endParaRPr>
          </a:p>
          <a:p>
            <a:r>
              <a:rPr lang="ru-RU" sz="3600" dirty="0">
                <a:solidFill>
                  <a:srgbClr val="262626"/>
                </a:solidFill>
                <a:latin typeface="robotoregular"/>
              </a:rPr>
              <a:t>исторический </a:t>
            </a:r>
            <a:r>
              <a:rPr lang="ru-RU" sz="3600" dirty="0" smtClean="0">
                <a:solidFill>
                  <a:srgbClr val="262626"/>
                </a:solidFill>
                <a:latin typeface="robotoregular"/>
              </a:rPr>
              <a:t>жанр</a:t>
            </a:r>
            <a:endParaRPr lang="ru-RU" sz="3600" dirty="0">
              <a:solidFill>
                <a:srgbClr val="262626"/>
              </a:solidFill>
              <a:latin typeface="robotoregular"/>
            </a:endParaRPr>
          </a:p>
          <a:p>
            <a:r>
              <a:rPr lang="ru-RU" sz="3600" dirty="0">
                <a:solidFill>
                  <a:srgbClr val="262626"/>
                </a:solidFill>
                <a:latin typeface="robotoregular"/>
              </a:rPr>
              <a:t>бытовой жанр</a:t>
            </a:r>
          </a:p>
          <a:p>
            <a:r>
              <a:rPr lang="ru-RU" dirty="0">
                <a:solidFill>
                  <a:srgbClr val="00C0BD"/>
                </a:solidFill>
                <a:latin typeface="robotoregular"/>
              </a:rPr>
              <a:t/>
            </a:r>
            <a:br>
              <a:rPr lang="ru-RU" dirty="0">
                <a:solidFill>
                  <a:srgbClr val="00C0BD"/>
                </a:solidFill>
                <a:latin typeface="robotoregular"/>
              </a:rPr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9250" y="76200"/>
            <a:ext cx="8255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dirty="0">
                <a:solidFill>
                  <a:srgbClr val="1D1D1B"/>
                </a:solidFill>
                <a:latin typeface="robotolight"/>
              </a:rPr>
              <a:t>Зачеркните те жанры изобразительного искусства, которые не характерны/наименее характерны для скульптуры.</a:t>
            </a:r>
          </a:p>
        </p:txBody>
      </p:sp>
    </p:spTree>
    <p:extLst>
      <p:ext uri="{BB962C8B-B14F-4D97-AF65-F5344CB8AC3E}">
        <p14:creationId xmlns:p14="http://schemas.microsoft.com/office/powerpoint/2010/main" val="27417392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3568" y="332656"/>
            <a:ext cx="684076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Для графики могут быть характерны все жанры изобразительного искусства. Подчеркните те жанры, которые наиболее характерны для графики.</a:t>
            </a:r>
          </a:p>
          <a:p>
            <a:endParaRPr lang="ru-RU" dirty="0"/>
          </a:p>
          <a:p>
            <a:r>
              <a:rPr lang="ru-RU" sz="4800" dirty="0" smtClean="0"/>
              <a:t>портрет</a:t>
            </a:r>
            <a:endParaRPr lang="ru-RU" sz="4800" dirty="0"/>
          </a:p>
          <a:p>
            <a:r>
              <a:rPr lang="ru-RU" sz="4800" dirty="0" smtClean="0"/>
              <a:t>натюрморт</a:t>
            </a:r>
            <a:endParaRPr lang="ru-RU" sz="4800" dirty="0"/>
          </a:p>
          <a:p>
            <a:r>
              <a:rPr lang="ru-RU" sz="4800" dirty="0" smtClean="0"/>
              <a:t>пейзаж</a:t>
            </a:r>
            <a:endParaRPr lang="ru-RU" sz="4800" dirty="0"/>
          </a:p>
          <a:p>
            <a:r>
              <a:rPr lang="ru-RU" sz="4800" dirty="0"/>
              <a:t>исторический жанр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45944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790700"/>
            <a:ext cx="3771900" cy="36576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1337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Разместите изображения в последовательности от более ранних к более поздним.</a:t>
            </a:r>
          </a:p>
          <a:p>
            <a:endParaRPr lang="ru-RU" dirty="0"/>
          </a:p>
          <a:p>
            <a:r>
              <a:rPr lang="ru-RU" dirty="0"/>
              <a:t> </a:t>
            </a:r>
          </a:p>
        </p:txBody>
      </p:sp>
      <p:pic>
        <p:nvPicPr>
          <p:cNvPr id="3074" name="Picture 2" descr="https://resh.edu.ru/uploads/lesson_extract/7891/20210208183930/OEBPS/objects/t_izoi_6_17_8/5eb16874e4157f0856a084f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3821" y="1346584"/>
            <a:ext cx="3083496" cy="3083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ttps://resh.edu.ru/uploads/lesson_extract/7891/20210208183930/OEBPS/objects/t_izoi_6_17_8/5eb16874e4157f0856a084f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121" y="1052036"/>
            <a:ext cx="3670784" cy="367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resh.edu.ru/uploads/lesson_extract/7891/20210208183930/OEBPS/objects/t_izoi_6_17_8/5eb16874e4157f0856a084f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490" y="1166564"/>
            <a:ext cx="3443536" cy="3443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37912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4918" y="1700808"/>
            <a:ext cx="791818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800" dirty="0" smtClean="0"/>
              <a:t>Владимир </a:t>
            </a:r>
            <a:r>
              <a:rPr lang="ru-RU" sz="2800" dirty="0"/>
              <a:t>Лукич </a:t>
            </a:r>
            <a:r>
              <a:rPr lang="ru-RU" sz="2800" dirty="0" err="1" smtClean="0"/>
              <a:t>Боровиковский</a:t>
            </a:r>
            <a:endParaRPr lang="ru-RU" sz="2800" dirty="0" smtClean="0"/>
          </a:p>
          <a:p>
            <a:r>
              <a:rPr lang="ru-RU" sz="2800" dirty="0" smtClean="0"/>
              <a:t> </a:t>
            </a:r>
            <a:r>
              <a:rPr lang="ru-RU" sz="2800" dirty="0"/>
              <a:t>Архип Иванович Куинджи </a:t>
            </a:r>
            <a:endParaRPr lang="ru-RU" sz="2800" dirty="0" smtClean="0"/>
          </a:p>
          <a:p>
            <a:r>
              <a:rPr lang="ru-RU" sz="2800" dirty="0" smtClean="0"/>
              <a:t>Алексей </a:t>
            </a:r>
            <a:r>
              <a:rPr lang="ru-RU" sz="2800" dirty="0"/>
              <a:t>Гаврилович Венецианов </a:t>
            </a:r>
            <a:endParaRPr lang="ru-RU" sz="2800" dirty="0" smtClean="0"/>
          </a:p>
          <a:p>
            <a:r>
              <a:rPr lang="ru-RU" sz="2800" dirty="0" smtClean="0"/>
              <a:t>Василий </a:t>
            </a:r>
            <a:r>
              <a:rPr lang="ru-RU" sz="2800" dirty="0"/>
              <a:t>Дмитриевич </a:t>
            </a:r>
            <a:r>
              <a:rPr lang="ru-RU" sz="2800" dirty="0" smtClean="0"/>
              <a:t>Поленов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Исаак Ильич Левитан </a:t>
            </a:r>
            <a:endParaRPr lang="ru-RU" sz="2800" dirty="0" smtClean="0"/>
          </a:p>
          <a:p>
            <a:r>
              <a:rPr lang="ru-RU" sz="2800" dirty="0" smtClean="0"/>
              <a:t>Иван </a:t>
            </a:r>
            <a:r>
              <a:rPr lang="ru-RU" sz="2800" dirty="0"/>
              <a:t>Иванович Шишкин </a:t>
            </a:r>
            <a:endParaRPr lang="ru-RU" sz="2800" dirty="0" smtClean="0"/>
          </a:p>
          <a:p>
            <a:r>
              <a:rPr lang="ru-RU" sz="2800" dirty="0" smtClean="0"/>
              <a:t>Алексей </a:t>
            </a:r>
            <a:r>
              <a:rPr lang="ru-RU" sz="2800" dirty="0"/>
              <a:t>Кондратьевич Саврасов </a:t>
            </a:r>
            <a:endParaRPr lang="ru-RU" sz="2800" dirty="0" smtClean="0"/>
          </a:p>
          <a:p>
            <a:r>
              <a:rPr lang="ru-RU" sz="2800" dirty="0" smtClean="0"/>
              <a:t>Иван </a:t>
            </a:r>
            <a:r>
              <a:rPr lang="ru-RU" sz="2800" dirty="0"/>
              <a:t>Константинович Айвазовский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52400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Распредели фамилии известных русских художников по двум столбикам: кто из данных художников писал в жанре пейзажа, а кто – в жанре портрета?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36577" y="1041923"/>
            <a:ext cx="2751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Художники-пейзажисты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39663" y="962300"/>
            <a:ext cx="2836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Художники-портретисты</a:t>
            </a:r>
          </a:p>
        </p:txBody>
      </p:sp>
    </p:spTree>
    <p:extLst>
      <p:ext uri="{BB962C8B-B14F-4D97-AF65-F5344CB8AC3E}">
        <p14:creationId xmlns:p14="http://schemas.microsoft.com/office/powerpoint/2010/main" val="333211712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73832" y="1752600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1D1D1B"/>
                </a:solidFill>
                <a:latin typeface="robotoregular"/>
              </a:rPr>
              <a:t>«Продолговатый и твердый овал,</a:t>
            </a:r>
          </a:p>
          <a:p>
            <a:r>
              <a:rPr lang="ru-RU" dirty="0">
                <a:solidFill>
                  <a:srgbClr val="1D1D1B"/>
                </a:solidFill>
                <a:latin typeface="robotoregular"/>
              </a:rPr>
              <a:t>Черного платья раструбы...</a:t>
            </a:r>
          </a:p>
          <a:p>
            <a:r>
              <a:rPr lang="ru-RU" dirty="0">
                <a:solidFill>
                  <a:srgbClr val="1D1D1B"/>
                </a:solidFill>
                <a:latin typeface="robotoregular"/>
              </a:rPr>
              <a:t>Юная бабушка! Кто целовал</a:t>
            </a:r>
          </a:p>
          <a:p>
            <a:r>
              <a:rPr lang="ru-RU" dirty="0">
                <a:solidFill>
                  <a:srgbClr val="1D1D1B"/>
                </a:solidFill>
                <a:latin typeface="robotoregular"/>
              </a:rPr>
              <a:t>Ваши надменные губы?</a:t>
            </a:r>
          </a:p>
          <a:p>
            <a:r>
              <a:rPr lang="ru-RU" dirty="0">
                <a:solidFill>
                  <a:srgbClr val="1D1D1B"/>
                </a:solidFill>
                <a:latin typeface="robotoregular"/>
              </a:rPr>
              <a:t> </a:t>
            </a:r>
          </a:p>
          <a:p>
            <a:r>
              <a:rPr lang="ru-RU" dirty="0">
                <a:solidFill>
                  <a:srgbClr val="1D1D1B"/>
                </a:solidFill>
                <a:latin typeface="robotoregular"/>
              </a:rPr>
              <a:t>Руки, которые в залах дворца</a:t>
            </a:r>
          </a:p>
          <a:p>
            <a:r>
              <a:rPr lang="ru-RU" dirty="0">
                <a:solidFill>
                  <a:srgbClr val="1D1D1B"/>
                </a:solidFill>
                <a:latin typeface="robotoregular"/>
              </a:rPr>
              <a:t>Вальсы Шопена играли...</a:t>
            </a:r>
          </a:p>
          <a:p>
            <a:r>
              <a:rPr lang="ru-RU" dirty="0">
                <a:solidFill>
                  <a:srgbClr val="1D1D1B"/>
                </a:solidFill>
                <a:latin typeface="robotoregular"/>
              </a:rPr>
              <a:t>По сторонам ледяного лица</a:t>
            </a:r>
          </a:p>
          <a:p>
            <a:r>
              <a:rPr lang="ru-RU" dirty="0">
                <a:solidFill>
                  <a:srgbClr val="1D1D1B"/>
                </a:solidFill>
                <a:latin typeface="robotoregular"/>
              </a:rPr>
              <a:t>Локоны, в виде спирали.</a:t>
            </a:r>
          </a:p>
          <a:p>
            <a:r>
              <a:rPr lang="ru-RU" dirty="0">
                <a:solidFill>
                  <a:srgbClr val="1D1D1B"/>
                </a:solidFill>
                <a:latin typeface="robotoregular"/>
              </a:rPr>
              <a:t> </a:t>
            </a:r>
          </a:p>
          <a:p>
            <a:r>
              <a:rPr lang="ru-RU" dirty="0">
                <a:solidFill>
                  <a:srgbClr val="1D1D1B"/>
                </a:solidFill>
                <a:latin typeface="robotoregular"/>
              </a:rPr>
              <a:t>Темный, прямой и взыскательный взгляд.</a:t>
            </a:r>
          </a:p>
          <a:p>
            <a:r>
              <a:rPr lang="ru-RU" dirty="0">
                <a:solidFill>
                  <a:srgbClr val="1D1D1B"/>
                </a:solidFill>
                <a:latin typeface="robotoregular"/>
              </a:rPr>
              <a:t>Взгляд, к обороне готовый.</a:t>
            </a:r>
          </a:p>
          <a:p>
            <a:r>
              <a:rPr lang="ru-RU" dirty="0">
                <a:solidFill>
                  <a:srgbClr val="1D1D1B"/>
                </a:solidFill>
                <a:latin typeface="robotoregular"/>
              </a:rPr>
              <a:t>Юные женщины так не глядят.</a:t>
            </a:r>
          </a:p>
          <a:p>
            <a:r>
              <a:rPr lang="ru-RU" dirty="0">
                <a:solidFill>
                  <a:srgbClr val="1D1D1B"/>
                </a:solidFill>
                <a:latin typeface="robotoregular"/>
              </a:rPr>
              <a:t>Юная бабушка, кто вы?»</a:t>
            </a:r>
            <a:endParaRPr lang="ru-RU" b="0" dirty="0">
              <a:solidFill>
                <a:srgbClr val="1D1D1B"/>
              </a:solidFill>
              <a:effectLst/>
              <a:latin typeface="robotoregular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261114"/>
            <a:ext cx="6092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1D1D1B"/>
                </a:solidFill>
                <a:latin typeface="robotolight"/>
              </a:rPr>
              <a:t>Назовите жанр, к которому относится картина, описанная Мариной Цветаевой в её стихотворении «Бабушке».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456727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979712" y="1052737"/>
            <a:ext cx="5829300" cy="1102519"/>
          </a:xfrm>
        </p:spPr>
        <p:txBody>
          <a:bodyPr>
            <a:normAutofit/>
          </a:bodyPr>
          <a:lstStyle/>
          <a:p>
            <a:r>
              <a:rPr lang="ru-RU" sz="3000" i="1" dirty="0">
                <a:solidFill>
                  <a:schemeClr val="accent3">
                    <a:lumMod val="50000"/>
                  </a:schemeClr>
                </a:solidFill>
              </a:rPr>
              <a:t>Закончите предложения….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195736" y="2348880"/>
            <a:ext cx="4800600" cy="221424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 </a:t>
            </a:r>
            <a:r>
              <a:rPr lang="ru-RU" sz="3000" b="1" dirty="0">
                <a:solidFill>
                  <a:schemeClr val="tx2">
                    <a:lumMod val="75000"/>
                  </a:schemeClr>
                </a:solidFill>
              </a:rPr>
              <a:t>Я узнал…</a:t>
            </a:r>
          </a:p>
          <a:p>
            <a:r>
              <a:rPr lang="ru-RU" sz="3000" b="1" dirty="0">
                <a:solidFill>
                  <a:schemeClr val="tx2">
                    <a:lumMod val="75000"/>
                  </a:schemeClr>
                </a:solidFill>
              </a:rPr>
              <a:t>Я научился…</a:t>
            </a:r>
          </a:p>
          <a:p>
            <a:r>
              <a:rPr lang="ru-RU" sz="3000" b="1" dirty="0">
                <a:solidFill>
                  <a:schemeClr val="tx2">
                    <a:lumMod val="75000"/>
                  </a:schemeClr>
                </a:solidFill>
              </a:rPr>
              <a:t>У меня получилось…</a:t>
            </a:r>
          </a:p>
          <a:p>
            <a:r>
              <a:rPr lang="ru-RU" sz="3000" b="1" dirty="0">
                <a:solidFill>
                  <a:schemeClr val="tx2">
                    <a:lumMod val="75000"/>
                  </a:schemeClr>
                </a:solidFill>
              </a:rPr>
              <a:t>Меня удивило…</a:t>
            </a:r>
          </a:p>
          <a:p>
            <a:r>
              <a:rPr lang="ru-RU" sz="3000" b="1" dirty="0">
                <a:solidFill>
                  <a:schemeClr val="tx2">
                    <a:lumMod val="75000"/>
                  </a:schemeClr>
                </a:solidFill>
              </a:rPr>
              <a:t>Мне захотелось…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10460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Рефлексия.</a:t>
            </a:r>
          </a:p>
        </p:txBody>
      </p:sp>
      <p:sp>
        <p:nvSpPr>
          <p:cNvPr id="634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Мое настроение от урока</a:t>
            </a:r>
          </a:p>
        </p:txBody>
      </p:sp>
      <p:pic>
        <p:nvPicPr>
          <p:cNvPr id="63492" name="Picture 2" descr="http://blogs.pravkamchatka.ru/otkrovenie/files/2011/02/0_4a6d_69065064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8047" y="2786062"/>
            <a:ext cx="20002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4" descr="http://www.metod-kopilka.ru/images/doc/55/58659/hello_html_616cdc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1906" y="2732486"/>
            <a:ext cx="1768079" cy="176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6" descr="http://www.cliparthut.com/clip-arts/1906/neutral-smiley-face-clip-art-190665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75" y="2732486"/>
            <a:ext cx="1910954" cy="1910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49762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1" y="857251"/>
            <a:ext cx="6861572" cy="514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1579005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50" y="500063"/>
            <a:ext cx="7715250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Спасибо за урок!</a:t>
            </a:r>
            <a:r>
              <a:rPr lang="ru-RU" sz="8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endParaRPr lang="ru-RU" sz="8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9396" name="Picture 4" descr="D:\5. МОИ РИСУНКИ\Смайлы\GHLlcuDMXH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719" y="3861048"/>
            <a:ext cx="3368664" cy="232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533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224011-9246-4BAA-9361-7441CC34A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Где мы можем найти информацию?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05315C-BA4B-430A-9249-9FDF4118B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C292191C-89C5-434E-9FD2-605980C63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583" y="1700808"/>
            <a:ext cx="3317417" cy="249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0DABBD50-5C1C-4F6B-B301-63CE18711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067" y="2456892"/>
            <a:ext cx="2390258" cy="278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72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052736"/>
            <a:ext cx="8784976" cy="2448272"/>
          </a:xfrm>
          <a:extLst/>
        </p:spPr>
        <p:txBody>
          <a:bodyPr>
            <a:noAutofit/>
          </a:bodyPr>
          <a:lstStyle/>
          <a:p>
            <a:pPr>
              <a:defRPr/>
            </a:pPr>
            <a:r>
              <a:rPr lang="ru-RU" sz="2800" i="1" dirty="0">
                <a:solidFill>
                  <a:schemeClr val="tx1"/>
                </a:solidFill>
              </a:rPr>
              <a:t>Мир искусства богат и сложен. Мы рассматриваем живописные полотна и статуи, слушаем симфонии, читаем романы</a:t>
            </a:r>
            <a:r>
              <a:rPr lang="ru-RU" sz="2800" i="1" dirty="0" smtClean="0">
                <a:solidFill>
                  <a:schemeClr val="tx1"/>
                </a:solidFill>
              </a:rPr>
              <a:t>, </a:t>
            </a:r>
            <a:r>
              <a:rPr lang="ru-RU" sz="2800" i="1" dirty="0">
                <a:solidFill>
                  <a:schemeClr val="tx1"/>
                </a:solidFill>
              </a:rPr>
              <a:t>следим за движениями танцоров, воспринимаем театральные спектакли и кинофильмы. </a:t>
            </a:r>
            <a:r>
              <a:rPr lang="ru-RU" sz="2800" i="1" dirty="0" smtClean="0">
                <a:solidFill>
                  <a:schemeClr val="tx1"/>
                </a:solidFill>
              </a:rPr>
              <a:t/>
            </a:r>
            <a:br>
              <a:rPr lang="ru-RU" sz="2800" i="1" dirty="0" smtClean="0">
                <a:solidFill>
                  <a:schemeClr val="tx1"/>
                </a:solidFill>
              </a:rPr>
            </a:br>
            <a:r>
              <a:rPr lang="ru-RU" sz="2800" i="1" dirty="0" smtClean="0">
                <a:solidFill>
                  <a:schemeClr val="tx1"/>
                </a:solidFill>
              </a:rPr>
              <a:t>И </a:t>
            </a:r>
            <a:r>
              <a:rPr lang="ru-RU" sz="2800" i="1" dirty="0">
                <a:solidFill>
                  <a:schemeClr val="tx1"/>
                </a:solidFill>
              </a:rPr>
              <a:t>все эти очень разные, казалось бы, несовместимые явления обозначаются одним словом – искусство</a:t>
            </a:r>
            <a:r>
              <a:rPr lang="ru-RU" sz="2800" i="1" dirty="0" smtClean="0">
                <a:solidFill>
                  <a:schemeClr val="tx1"/>
                </a:solidFill>
              </a:rPr>
              <a:t>.</a:t>
            </a:r>
            <a:endParaRPr lang="ru-RU" sz="2800" i="1" dirty="0">
              <a:solidFill>
                <a:schemeClr val="tx1"/>
              </a:solidFill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575" y="3357563"/>
            <a:ext cx="5018088" cy="382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2" descr="http://upload.wikimedia.org/wikipedia/commons/2/21/%D0%9A%D0%BE%D1%82_%D0%B2_%D1%81%D0%B0%D0%BF%D0%BE%D0%B3%D0%B0%D1%85_(%D1%81%D0%BF%D0%B5%D0%BA%D1%82%D0%B0%D0%BA%D0%BB%D1%8C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789363"/>
            <a:ext cx="4125912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5543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631825"/>
            <a:ext cx="9144000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80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Искусство</a:t>
            </a:r>
            <a:r>
              <a:rPr lang="ru-RU" sz="8000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ru-RU" sz="6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(от старославянского </a:t>
            </a:r>
            <a:r>
              <a:rPr lang="ru-RU" sz="6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искоусити</a:t>
            </a:r>
            <a:r>
              <a:rPr lang="ru-RU" sz="6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) – это творчество в целом.</a:t>
            </a:r>
            <a:endParaRPr lang="ru-RU" sz="6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651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85750"/>
            <a:ext cx="7515225" cy="990600"/>
          </a:xfrm>
          <a:ln w="6350" cap="rnd"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Искусство</a:t>
            </a:r>
            <a:endParaRPr lang="ru-RU" sz="6000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313" y="1143000"/>
            <a:ext cx="3214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B0F0"/>
                </a:solidFill>
                <a:latin typeface="Constantia" pitchFamily="18" charset="0"/>
              </a:rPr>
              <a:t>изобразительное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15063" y="1214438"/>
            <a:ext cx="27146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B0F0"/>
                </a:solidFill>
                <a:latin typeface="+mn-lt"/>
              </a:rPr>
              <a:t>музыкальное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71938" y="1357313"/>
            <a:ext cx="121443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B0F0"/>
                </a:solidFill>
                <a:latin typeface="+mn-lt"/>
              </a:rPr>
              <a:t>кино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28625" y="4071938"/>
            <a:ext cx="2214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B0F0"/>
                </a:solidFill>
                <a:latin typeface="Constantia" pitchFamily="18" charset="0"/>
              </a:rPr>
              <a:t>театр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58000" y="3738563"/>
            <a:ext cx="10001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B0F0"/>
                </a:solidFill>
                <a:latin typeface="+mn-lt"/>
              </a:rPr>
              <a:t>фото </a:t>
            </a:r>
          </a:p>
        </p:txBody>
      </p:sp>
      <p:pic>
        <p:nvPicPr>
          <p:cNvPr id="1026" name="Picture 2" descr="G:\87696ogt\306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714488"/>
            <a:ext cx="1643062" cy="2176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4143375"/>
            <a:ext cx="1357313" cy="19129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643313" y="3429000"/>
            <a:ext cx="22923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B0F0"/>
                </a:solidFill>
                <a:latin typeface="+mn-lt"/>
              </a:rPr>
              <a:t>хореография</a:t>
            </a:r>
          </a:p>
        </p:txBody>
      </p:sp>
      <p:pic>
        <p:nvPicPr>
          <p:cNvPr id="1028" name="Picture 4" descr="G:\87696ogt\68764611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714884"/>
            <a:ext cx="2405063" cy="17002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G:\87696ogt\photograph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63" y="4572000"/>
            <a:ext cx="2211387" cy="1857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G:\87696ogt\G48I42CA8JD399CA1ZYNV7CAN08TFVCA7EHDSSCAXRE28CCAY2W9E6CAIR69V3CAU82R4ZCA0I425LCARAINW5CAQLM4ZQCATCKUL0CA2OZ7RKCAKN7WJ1CASH2AG9CA3KMBAFCA6UA43QCA6TKD63CA242CX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2000240"/>
            <a:ext cx="1611312" cy="12144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1" name="Picture 7" descr="F:\Documents and Settings\Елена_Сергеевна\Рабочий стол\Мои рисунки\цирк\1473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44" y="1857364"/>
            <a:ext cx="1928813" cy="1285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5980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</TotalTime>
  <Words>1044</Words>
  <Application>Microsoft Office PowerPoint</Application>
  <PresentationFormat>Экран (4:3)</PresentationFormat>
  <Paragraphs>243</Paragraphs>
  <Slides>59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70" baseType="lpstr">
      <vt:lpstr>Arial</vt:lpstr>
      <vt:lpstr>Arial Black</vt:lpstr>
      <vt:lpstr>Calibri</vt:lpstr>
      <vt:lpstr>Calibri Light</vt:lpstr>
      <vt:lpstr>Constantia</vt:lpstr>
      <vt:lpstr>robotolight</vt:lpstr>
      <vt:lpstr>robotoregular</vt:lpstr>
      <vt:lpstr>Times New Roman</vt:lpstr>
      <vt:lpstr>Wingdings</vt:lpstr>
      <vt:lpstr>Wingdings 2</vt:lpstr>
      <vt:lpstr>Тема Office</vt:lpstr>
      <vt:lpstr>«Жанры и их виды в изобразительном искусстве»</vt:lpstr>
      <vt:lpstr>Презентация PowerPoint</vt:lpstr>
      <vt:lpstr>«Жанры и их виды в изобразительном искусстве»</vt:lpstr>
      <vt:lpstr>Ставим цели…</vt:lpstr>
      <vt:lpstr>Цель урока</vt:lpstr>
      <vt:lpstr>Где мы можем найти информацию?</vt:lpstr>
      <vt:lpstr>Мир искусства богат и сложен. Мы рассматриваем живописные полотна и статуи, слушаем симфонии, читаем романы, следим за движениями танцоров, воспринимаем театральные спектакли и кинофильмы.  И все эти очень разные, казалось бы, несовместимые явления обозначаются одним словом – искусство.</vt:lpstr>
      <vt:lpstr>Презентация PowerPoint</vt:lpstr>
      <vt:lpstr>Искусство</vt:lpstr>
      <vt:lpstr>Презентация PowerPoint</vt:lpstr>
      <vt:lpstr>Анималистический жанр</vt:lpstr>
      <vt:lpstr> Анималистический жанр</vt:lpstr>
      <vt:lpstr>В греческой культуре Кентавр – человек-животное</vt:lpstr>
      <vt:lpstr>Презентация PowerPoint</vt:lpstr>
      <vt:lpstr>Евгений Чарушин</vt:lpstr>
      <vt:lpstr>Презентация PowerPoint</vt:lpstr>
      <vt:lpstr> жанр,  основой которого является изображение человека либо группы людей, существующих или существовавших реально</vt:lpstr>
      <vt:lpstr>Важнейшим условием портретности является сходство изображения с портретируемым, причем не только внешнее, здесь важно правдиво раскрыть духовный мир конкретного человека. </vt:lpstr>
      <vt:lpstr>Д. Левицкий  «Портрет М.А.Дьяковой»</vt:lpstr>
      <vt:lpstr> В.Серов «Девушка,  освещённая  солнцем». </vt:lpstr>
      <vt:lpstr> </vt:lpstr>
      <vt:lpstr>Презентация PowerPoint</vt:lpstr>
      <vt:lpstr>Презентация PowerPoint</vt:lpstr>
      <vt:lpstr>Графическая карикатура получает наибольшее распространение в периоды социальных конфликтов: восстаний, войн, революций</vt:lpstr>
      <vt:lpstr>Презентация PowerPoint</vt:lpstr>
      <vt:lpstr>Пейзажный жанр возник в Европе сравнительно недавно, хотя в странах Азии он появился намного столетий раньше. Пейзаж очень богат разновидностями: сельский, городской, марина (итал. marina – морской).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Натюрморт может состоять из однородных предметов (например, только посуды) либо сочетать разнородные (цветы, посуда, ткани и т. п.). Натюрморт оформился в самостоятельный жанр лишь в XYII веке в Голландии. И хотя это слово переводится с французского как “мертвая натура”, натюрморт рассказывает о красоте жизни</vt:lpstr>
      <vt:lpstr>М. Сарьян «Цветы Еревана»</vt:lpstr>
      <vt:lpstr>Презентация PowerPoint</vt:lpstr>
      <vt:lpstr>Презентация PowerPoint</vt:lpstr>
      <vt:lpstr>Презентация PowerPoint</vt:lpstr>
      <vt:lpstr>А. Венецианов «На пашне. Весна»</vt:lpstr>
      <vt:lpstr>Презентация PowerPoint</vt:lpstr>
      <vt:lpstr>Презентация PowerPoint</vt:lpstr>
      <vt:lpstr>Презентация PowerPoint</vt:lpstr>
      <vt:lpstr>Презентация PowerPoint</vt:lpstr>
      <vt:lpstr>Сказочно-мифологический жанр  </vt:lpstr>
      <vt:lpstr>В.Васнецов«Иван Царевич на Сером волке». </vt:lpstr>
      <vt:lpstr>Презентация PowerPoint</vt:lpstr>
      <vt:lpstr>Батальный жанр</vt:lpstr>
      <vt:lpstr>Презентация PowerPoint</vt:lpstr>
      <vt:lpstr>           Религиозный (библейский) жанр</vt:lpstr>
      <vt:lpstr>Проверь себя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Закончите предложения….</vt:lpstr>
      <vt:lpstr>Рефлексия.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Жанры и их виды в изобразительном искусстве.</dc:title>
  <dc:creator>Пашка</dc:creator>
  <cp:lastModifiedBy>111</cp:lastModifiedBy>
  <cp:revision>5</cp:revision>
  <dcterms:created xsi:type="dcterms:W3CDTF">2016-04-05T17:47:01Z</dcterms:created>
  <dcterms:modified xsi:type="dcterms:W3CDTF">2022-11-02T08:01:03Z</dcterms:modified>
</cp:coreProperties>
</file>