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4" r:id="rId4"/>
    <p:sldId id="263" r:id="rId5"/>
    <p:sldId id="260" r:id="rId6"/>
    <p:sldId id="259" r:id="rId7"/>
    <p:sldId id="26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7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CE4F7-D6B8-4549-BD29-CEA2BBE13CF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64A23-7C3F-48CA-9BF3-B330B0F5C8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CE4F7-D6B8-4549-BD29-CEA2BBE13CF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64A23-7C3F-48CA-9BF3-B330B0F5C8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CE4F7-D6B8-4549-BD29-CEA2BBE13CF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64A23-7C3F-48CA-9BF3-B330B0F5C892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CE4F7-D6B8-4549-BD29-CEA2BBE13CF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64A23-7C3F-48CA-9BF3-B330B0F5C89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CE4F7-D6B8-4549-BD29-CEA2BBE13CF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64A23-7C3F-48CA-9BF3-B330B0F5C8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CE4F7-D6B8-4549-BD29-CEA2BBE13CF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64A23-7C3F-48CA-9BF3-B330B0F5C89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CE4F7-D6B8-4549-BD29-CEA2BBE13CF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64A23-7C3F-48CA-9BF3-B330B0F5C8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CE4F7-D6B8-4549-BD29-CEA2BBE13CF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64A23-7C3F-48CA-9BF3-B330B0F5C8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CE4F7-D6B8-4549-BD29-CEA2BBE13CF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64A23-7C3F-48CA-9BF3-B330B0F5C8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CE4F7-D6B8-4549-BD29-CEA2BBE13CF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64A23-7C3F-48CA-9BF3-B330B0F5C892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CE4F7-D6B8-4549-BD29-CEA2BBE13CF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64A23-7C3F-48CA-9BF3-B330B0F5C89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8DCE4F7-D6B8-4549-BD29-CEA2BBE13CF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CD64A23-7C3F-48CA-9BF3-B330B0F5C89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Масленица – история появления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rgbClr val="7030A0"/>
                </a:solidFill>
              </a:rPr>
              <a:t>Куренкова М.Г.</a:t>
            </a:r>
            <a:endParaRPr lang="ru-RU" b="1" dirty="0" smtClean="0">
              <a:solidFill>
                <a:srgbClr val="7030A0"/>
              </a:solidFill>
            </a:endParaRPr>
          </a:p>
          <a:p>
            <a:pPr algn="r"/>
            <a:r>
              <a:rPr lang="ru-RU" b="1" dirty="0">
                <a:solidFill>
                  <a:srgbClr val="7030A0"/>
                </a:solidFill>
              </a:rPr>
              <a:t> </a:t>
            </a:r>
            <a:r>
              <a:rPr lang="ru-RU" b="1" dirty="0" smtClean="0">
                <a:solidFill>
                  <a:srgbClr val="7030A0"/>
                </a:solidFill>
              </a:rPr>
              <a:t>МБОУ «Гимназия №36»</a:t>
            </a:r>
          </a:p>
          <a:p>
            <a:pPr algn="r"/>
            <a:r>
              <a:rPr lang="ru-RU" b="1" dirty="0" smtClean="0">
                <a:solidFill>
                  <a:srgbClr val="7030A0"/>
                </a:solidFill>
              </a:rPr>
              <a:t>2022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566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Масленица- старинный праздник</a:t>
            </a: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868333" y="2348881"/>
            <a:ext cx="3818467" cy="3744416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tx1"/>
                </a:solidFill>
              </a:rPr>
              <a:t>Он существует на протяжении долгих веков и начинает историю с </a:t>
            </a:r>
            <a:r>
              <a:rPr lang="ru-RU" dirty="0" smtClean="0">
                <a:solidFill>
                  <a:schemeClr val="tx1"/>
                </a:solidFill>
              </a:rPr>
              <a:t>тех  времен, когда славяне покланялись разным богам. 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Я</a:t>
            </a:r>
            <a:r>
              <a:rPr lang="ru-RU" dirty="0" smtClean="0">
                <a:solidFill>
                  <a:schemeClr val="tx1"/>
                </a:solidFill>
              </a:rPr>
              <a:t>зыческий праздник имел </a:t>
            </a:r>
            <a:r>
              <a:rPr lang="ru-RU" dirty="0">
                <a:solidFill>
                  <a:schemeClr val="tx1"/>
                </a:solidFill>
              </a:rPr>
              <a:t>огромный </a:t>
            </a:r>
            <a:r>
              <a:rPr lang="ru-RU" dirty="0" smtClean="0">
                <a:solidFill>
                  <a:schemeClr val="tx1"/>
                </a:solidFill>
              </a:rPr>
              <a:t>смысл для древних людей. </a:t>
            </a:r>
            <a:r>
              <a:rPr lang="ru-RU" dirty="0">
                <a:solidFill>
                  <a:schemeClr val="tx1"/>
                </a:solidFill>
              </a:rPr>
              <a:t>Земля воскрешалась, огонь приходил на Землю и будил богиню плодородия 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бог Ярило, символизирующий Солнце, начинал растапливать сугробы.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https://sun9-43.userapi.com/impg/5gzJIOWisW0J0HmPttyEWXQF_HQfpwaTyU4CTQ/IweFEtrPiP4.jpg?size=604x431&amp;quality=96&amp;sign=e79acd610b9fc008c63c7bcaae84c7e2&amp;type=album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9" r="6519"/>
          <a:stretch>
            <a:fillRect/>
          </a:stretch>
        </p:blipFill>
        <p:spPr bwMode="auto">
          <a:xfrm>
            <a:off x="625104" y="1196752"/>
            <a:ext cx="421246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26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4155" y="620688"/>
            <a:ext cx="3812645" cy="1728192"/>
          </a:xfrm>
        </p:spPr>
        <p:txBody>
          <a:bodyPr>
            <a:normAutofit/>
          </a:bodyPr>
          <a:lstStyle/>
          <a:p>
            <a:r>
              <a:rPr lang="ru-RU" sz="4400" b="1" dirty="0" err="1" smtClean="0">
                <a:solidFill>
                  <a:srgbClr val="C00000"/>
                </a:solidFill>
              </a:rPr>
              <a:t>Комоедица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868333" y="2348881"/>
            <a:ext cx="3818467" cy="360040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Раньше праздник </a:t>
            </a:r>
            <a:r>
              <a:rPr lang="ru-RU" sz="2000" dirty="0" smtClean="0">
                <a:solidFill>
                  <a:schemeClr val="tx1"/>
                </a:solidFill>
              </a:rPr>
              <a:t>назывался </a:t>
            </a:r>
            <a:r>
              <a:rPr lang="ru-RU" sz="2000" dirty="0" err="1" smtClean="0">
                <a:solidFill>
                  <a:schemeClr val="tx1"/>
                </a:solidFill>
              </a:rPr>
              <a:t>Комоедицей</a:t>
            </a:r>
            <a:r>
              <a:rPr lang="ru-RU" sz="2000" dirty="0" smtClean="0">
                <a:solidFill>
                  <a:schemeClr val="tx1"/>
                </a:solidFill>
              </a:rPr>
              <a:t>. </a:t>
            </a:r>
          </a:p>
          <a:p>
            <a:r>
              <a:rPr lang="ru-RU" sz="2000" dirty="0">
                <a:solidFill>
                  <a:schemeClr val="tx1"/>
                </a:solidFill>
              </a:rPr>
              <a:t>«Ком</a:t>
            </a:r>
            <a:r>
              <a:rPr lang="ru-RU" sz="2000" dirty="0" smtClean="0">
                <a:solidFill>
                  <a:schemeClr val="tx1"/>
                </a:solidFill>
              </a:rPr>
              <a:t>» - у древних славян  -это </a:t>
            </a:r>
            <a:r>
              <a:rPr lang="ru-RU" sz="2000" dirty="0">
                <a:solidFill>
                  <a:schemeClr val="tx1"/>
                </a:solidFill>
              </a:rPr>
              <a:t>медведь, </a:t>
            </a:r>
            <a:r>
              <a:rPr lang="ru-RU" sz="2000" dirty="0" smtClean="0">
                <a:solidFill>
                  <a:schemeClr val="tx1"/>
                </a:solidFill>
              </a:rPr>
              <a:t>который просыпался </a:t>
            </a:r>
            <a:r>
              <a:rPr lang="ru-RU" sz="2000" dirty="0">
                <a:solidFill>
                  <a:schemeClr val="tx1"/>
                </a:solidFill>
              </a:rPr>
              <a:t>в это время, и люди хотели задобрить </a:t>
            </a:r>
            <a:r>
              <a:rPr lang="ru-RU" sz="2000" dirty="0" smtClean="0">
                <a:solidFill>
                  <a:schemeClr val="tx1"/>
                </a:solidFill>
              </a:rPr>
              <a:t>зверя. Они пекли блины, и первый блин с медом отдавали Медведю –Кому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2052" name="Picture 4" descr="https://bipbap.ru/wp-content/uploads/2018/02/1782122_original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1" b="8971"/>
          <a:stretch>
            <a:fillRect/>
          </a:stretch>
        </p:blipFill>
        <p:spPr bwMode="auto">
          <a:xfrm>
            <a:off x="838200" y="1371600"/>
            <a:ext cx="3911613" cy="3209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7094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692696"/>
            <a:ext cx="3812645" cy="1146117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Традиции Масленицы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860032" y="2204864"/>
            <a:ext cx="3818467" cy="3578200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Славяне любили праздник. </a:t>
            </a:r>
          </a:p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Он означал начало нового года. </a:t>
            </a:r>
          </a:p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Поэтому славяне жгли чучело, прогоняя все плохое и страшное. </a:t>
            </a:r>
          </a:p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Водили хороводы , катались с гор, ходили в гости.</a:t>
            </a:r>
          </a:p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Пекли блины , как символ , Солнца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3074" name="Picture 2" descr="https://static8.depositphotos.com/1129824/938/i/950/depositphotos_9385814-stock-photo-burninging-effigy-of-the-win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6771"/>
            <a:ext cx="3346858" cy="5042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7677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Современное название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Сейчас мы этот праздник называем масленицей. Это название появилось уже позже. И часто его связывают с маслом, которое также хорошо есть с блинами.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100" name="Picture 4" descr="https://d.radikal.ru/d32/2103/6a/998a90dc091d.pn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8" b="7088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w7.pngwing.com/pngs/729/898/png-transparent-breakfast-cereal-brunch-fried-egg-pancake-outstanding-s-child-food-han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581128"/>
            <a:ext cx="3190092" cy="20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www.netclipart.com/pp/m/227-2273477_personnage-et-crpes-dessin-tube-p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4509120"/>
            <a:ext cx="2160240" cy="198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735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Масленица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788024" y="2780928"/>
            <a:ext cx="3818467" cy="2421467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традиции </a:t>
            </a:r>
            <a:r>
              <a:rPr lang="ru-RU" dirty="0">
                <a:solidFill>
                  <a:schemeClr val="tx1"/>
                </a:solidFill>
              </a:rPr>
              <a:t>и </a:t>
            </a:r>
            <a:r>
              <a:rPr lang="ru-RU" dirty="0" smtClean="0">
                <a:solidFill>
                  <a:schemeClr val="tx1"/>
                </a:solidFill>
              </a:rPr>
              <a:t>обычаи масленицы уходят корнями в историю, </a:t>
            </a:r>
            <a:r>
              <a:rPr lang="ru-RU" dirty="0">
                <a:solidFill>
                  <a:schemeClr val="tx1"/>
                </a:solidFill>
              </a:rPr>
              <a:t>а блины </a:t>
            </a:r>
            <a:r>
              <a:rPr lang="ru-RU" dirty="0" smtClean="0">
                <a:solidFill>
                  <a:schemeClr val="tx1"/>
                </a:solidFill>
              </a:rPr>
              <a:t>стали главным символом праздника.</a:t>
            </a:r>
            <a:endParaRPr lang="ru-RU" b="1" baseline="30000" dirty="0" smtClean="0">
              <a:solidFill>
                <a:schemeClr val="tx1"/>
              </a:solidFill>
            </a:endParaRPr>
          </a:p>
        </p:txBody>
      </p:sp>
      <p:pic>
        <p:nvPicPr>
          <p:cNvPr id="5124" name="Picture 4" descr="https://thumbs.dreamstime.com/b/%D1%81%D1%82%D0%B5%D0%BA-%D0%B1%D0%BB%D0%B8%D0%BD%D1%87%D0%B8%D0%BA%D0%B8-%D1%81%D0%BE-%D1%81%D0%BB%D0%B0%D0%B4%D0%BA%D0%B8%D0%BC%D0%B8-%D1%81%D0%B8%D1%80%D0%BE%D0%BF%D0%BE%D0%BC-%D0%BA%D0%BB%D0%B5%D0%BD%D0%B0-%D0%B8%D0%BB%D0%B8-%D0%BC%D0%B5%D0%B4%D0%BE%D0%BC-%D0%B8-%D1%81%D0%B2%D0%B5%D0%B6%D0%B8%D0%B5-%D0%BF%D0%BE%D0%BB%D0%B5%D0%BD%D0%B8%D0%BA%D0%B0%D0%BC%D0%B8-18512835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7" b="21007"/>
          <a:stretch>
            <a:fillRect/>
          </a:stretch>
        </p:blipFill>
        <p:spPr bwMode="auto">
          <a:xfrm>
            <a:off x="838200" y="1371600"/>
            <a:ext cx="3472814" cy="284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i.fltcdn.net/contents/2735/original_1454483674237_cdka3bzw7b9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149080"/>
            <a:ext cx="3437948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2926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</a:t>
            </a:r>
            <a:r>
              <a:rPr lang="ru-RU" smtClean="0"/>
              <a:t>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63463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87</TotalTime>
  <Words>201</Words>
  <Application>Microsoft Office PowerPoint</Application>
  <PresentationFormat>Экран (4:3)</PresentationFormat>
  <Paragraphs>24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Candara</vt:lpstr>
      <vt:lpstr>Symbol</vt:lpstr>
      <vt:lpstr>Волна</vt:lpstr>
      <vt:lpstr>Масленица – история появления</vt:lpstr>
      <vt:lpstr>Масленица- старинный праздник </vt:lpstr>
      <vt:lpstr>Комоедица</vt:lpstr>
      <vt:lpstr>Традиции Масленицы</vt:lpstr>
      <vt:lpstr>Современное название </vt:lpstr>
      <vt:lpstr>Масленица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Брусника – лечебное растение</dc:title>
  <dc:creator>xxl110@mail.ru</dc:creator>
  <cp:lastModifiedBy>Учитель</cp:lastModifiedBy>
  <cp:revision>13</cp:revision>
  <dcterms:created xsi:type="dcterms:W3CDTF">2021-11-23T17:42:27Z</dcterms:created>
  <dcterms:modified xsi:type="dcterms:W3CDTF">2022-11-02T08:03:26Z</dcterms:modified>
</cp:coreProperties>
</file>